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87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4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15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8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9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9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4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0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7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7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9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9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8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4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7A3E11-E39B-4489-A454-B8C33FEAED3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F9F2DA-3214-4E70-8E29-EDC2BCC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8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Тренинг «</a:t>
            </a:r>
            <a:r>
              <a:rPr lang="ru-RU" sz="7200" dirty="0" smtClean="0"/>
              <a:t>конструктивного поведения»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 психолог: Барковская Кристина </a:t>
            </a:r>
            <a:r>
              <a:rPr lang="ru-RU" dirty="0" smtClean="0"/>
              <a:t>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2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47" y="316524"/>
            <a:ext cx="10396882" cy="562708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10394707" cy="44225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cap="none" dirty="0"/>
              <a:t> Основная задача образования — дать каждому ребенку, с учетом его психофизических возможностей, тот уровень образования и воспитания, который поможет ему не потеряться в обществе, найти свое место в жизни, а также развить свои потенциальные способности.</a:t>
            </a:r>
          </a:p>
          <a:p>
            <a:pPr marL="0" indent="0">
              <a:buNone/>
            </a:pPr>
            <a:r>
              <a:rPr lang="ru-RU" cap="none" dirty="0"/>
              <a:t>Один из способов преодоления отклоняющегося поведения — индивидуальный подход к ребенку. Индивидуальный подход предполагает умение опираться в воспитательной работе на то положительное, что имеется в личности каждого, даже самого трудного ученика, в частности, на его интересы и склонности (любовь к чтению, спорту, музыке, рисованию, природе, животным), на его здоровые нравственные тенденции, на доброжелательное отношение к товарищам, даже на его чувство юмора. </a:t>
            </a:r>
          </a:p>
          <a:p>
            <a:pPr marL="0" indent="0">
              <a:buNone/>
            </a:pPr>
            <a:r>
              <a:rPr lang="ru-RU" cap="none" dirty="0"/>
              <a:t>У детей с нарушением интеллекта девиантное поведение встречается чаще, чем у нормально развивающихся школьников. Особенности психического развития умственно отсталых школьников затрудняют усвоение нравственных понятий, развитие и установление нравственно приемлемых отношений, что и ведет впоследствии к возникновению трудностей в поведении.</a:t>
            </a:r>
          </a:p>
          <a:p>
            <a:pPr marL="0" indent="0">
              <a:buNone/>
            </a:pPr>
            <a:r>
              <a:rPr lang="ru-RU" cap="none" dirty="0"/>
              <a:t>Необходимо способствовать поощрению альтернативных форм поведения, создавать атмосферу, которая бы вызвала сочувствие к чужой боли, стремиться в сложных конфликтных ситуациях, ослабить напряжение с помощью шутки, юмора, не давая ему вылиться во враждебные взаимоотношения с людьми. Для этого предлагается использовать несколько упражнений по коррекции девиантного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89362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4638"/>
            <a:ext cx="10394707" cy="53633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>
                <a:solidFill>
                  <a:schemeClr val="accent1"/>
                </a:solidFill>
              </a:rPr>
              <a:t>Цель: </a:t>
            </a:r>
            <a:r>
              <a:rPr lang="ru-RU" sz="2500" b="1" cap="none" dirty="0"/>
              <a:t> </a:t>
            </a:r>
            <a:r>
              <a:rPr lang="ru-RU" sz="3300" cap="none" dirty="0"/>
              <a:t>Развитие подростка как личности, раскрытие его положительных способностей, усвоение определенных жизненных и общественных потребностей объема знаний о личности, взаимопонимании</a:t>
            </a:r>
            <a:r>
              <a:rPr lang="ru-RU" sz="2500" cap="none" dirty="0"/>
              <a:t>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1"/>
                </a:solidFill>
              </a:rPr>
              <a:t>Задачи:</a:t>
            </a:r>
            <a:endParaRPr lang="ru-RU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600" u="sng" dirty="0">
                <a:solidFill>
                  <a:schemeClr val="accent1"/>
                </a:solidFill>
              </a:rPr>
              <a:t> </a:t>
            </a:r>
            <a:r>
              <a:rPr lang="ru-RU" sz="2600" i="1" u="sng" dirty="0">
                <a:solidFill>
                  <a:schemeClr val="accent1"/>
                </a:solidFill>
              </a:rPr>
              <a:t>развивающие:</a:t>
            </a:r>
            <a:r>
              <a:rPr lang="ru-RU" sz="2600" u="sng" dirty="0">
                <a:solidFill>
                  <a:schemeClr val="accent1"/>
                </a:solidFill>
              </a:rPr>
              <a:t> </a:t>
            </a:r>
          </a:p>
          <a:p>
            <a:r>
              <a:rPr lang="ru-RU" sz="2600" dirty="0"/>
              <a:t>- Развитие коммуникативных навыков;</a:t>
            </a:r>
          </a:p>
          <a:p>
            <a:r>
              <a:rPr lang="ru-RU" sz="2600" dirty="0"/>
              <a:t>- Развитие различных сторон общечеловеческих ценностей и осознанию собственной внутренней позиции; </a:t>
            </a:r>
          </a:p>
          <a:p>
            <a:pPr marL="0" indent="0">
              <a:buNone/>
            </a:pPr>
            <a:r>
              <a:rPr lang="ru-RU" sz="2600" i="1" u="sng" dirty="0">
                <a:solidFill>
                  <a:schemeClr val="accent1"/>
                </a:solidFill>
              </a:rPr>
              <a:t>коррекционные: </a:t>
            </a:r>
            <a:endParaRPr lang="ru-RU" sz="2600" u="sng" dirty="0">
              <a:solidFill>
                <a:schemeClr val="accent1"/>
              </a:solidFill>
            </a:endParaRPr>
          </a:p>
          <a:p>
            <a:r>
              <a:rPr lang="ru-RU" sz="2600" dirty="0"/>
              <a:t>- Обучать прием волевой </a:t>
            </a:r>
            <a:r>
              <a:rPr lang="ru-RU" sz="2600" dirty="0" err="1"/>
              <a:t>саморегуляции</a:t>
            </a:r>
            <a:r>
              <a:rPr lang="ru-RU" sz="2600" dirty="0"/>
              <a:t>;</a:t>
            </a:r>
          </a:p>
          <a:p>
            <a:r>
              <a:rPr lang="ru-RU" sz="2600" dirty="0"/>
              <a:t>- Коррекция и развитие личностных качеств эмоционально-волевой сферы: навыков самоконтроля, усидчивости и выдержки;</a:t>
            </a:r>
          </a:p>
          <a:p>
            <a:r>
              <a:rPr lang="ru-RU" sz="2600" dirty="0"/>
              <a:t>- Снятие психоэмоционального напряжения.</a:t>
            </a:r>
          </a:p>
          <a:p>
            <a:pPr marL="0" indent="0">
              <a:buNone/>
            </a:pPr>
            <a:r>
              <a:rPr lang="ru-RU" sz="2600" i="1" u="sng" dirty="0">
                <a:solidFill>
                  <a:schemeClr val="accent1"/>
                </a:solidFill>
              </a:rPr>
              <a:t>воспитательные:</a:t>
            </a:r>
            <a:endParaRPr lang="ru-RU" sz="2600" u="sng" dirty="0">
              <a:solidFill>
                <a:schemeClr val="accent1"/>
              </a:solidFill>
            </a:endParaRPr>
          </a:p>
          <a:p>
            <a:r>
              <a:rPr lang="ru-RU" sz="2600" dirty="0"/>
              <a:t>- Воспитывать внимательное отношение к сверстникам;</a:t>
            </a:r>
          </a:p>
          <a:p>
            <a:r>
              <a:rPr lang="ru-RU" sz="2600" dirty="0"/>
              <a:t>- Воспитывать вежливое отношение к людям.</a:t>
            </a:r>
          </a:p>
        </p:txBody>
      </p:sp>
    </p:spTree>
    <p:extLst>
      <p:ext uri="{BB962C8B-B14F-4D97-AF65-F5344CB8AC3E}">
        <p14:creationId xmlns:p14="http://schemas.microsoft.com/office/powerpoint/2010/main" val="300107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59" y="174087"/>
            <a:ext cx="10396882" cy="958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ru-RU" dirty="0">
                <a:solidFill>
                  <a:srgbClr val="C00000"/>
                </a:solidFill>
              </a:rPr>
              <a:t> этап: </a:t>
            </a:r>
            <a:r>
              <a:rPr lang="ru-RU" sz="4900" dirty="0">
                <a:solidFill>
                  <a:srgbClr val="C00000"/>
                </a:solidFill>
              </a:rPr>
              <a:t>знакомство</a:t>
            </a:r>
            <a:br>
              <a:rPr lang="ru-RU" sz="49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  </a:t>
            </a:r>
            <a:r>
              <a:rPr lang="ru-RU" sz="2200" cap="none" dirty="0">
                <a:solidFill>
                  <a:schemeClr val="tx1"/>
                </a:solidFill>
              </a:rPr>
              <a:t>Цель — создание в группе дружелюбного, эмоционально теплого настроения.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74886"/>
            <a:ext cx="10394707" cy="42959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/>
                </a:solidFill>
              </a:rPr>
              <a:t>Упражнение «Добрые слова»</a:t>
            </a:r>
          </a:p>
          <a:p>
            <a:pPr marL="0" indent="0">
              <a:buNone/>
            </a:pPr>
            <a:r>
              <a:rPr lang="ru-RU" sz="1600" cap="none" dirty="0"/>
              <a:t>Какой-либо предмет (игрушка, сувенир, мяч, и т. П.) Передается по кругу с добавлением дружеских слов, приветствий, комплементов.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Упражнение «Это здорово!» </a:t>
            </a:r>
          </a:p>
          <a:p>
            <a:pPr marL="0" indent="0">
              <a:buNone/>
            </a:pPr>
            <a:r>
              <a:rPr lang="ru-RU" sz="1600" cap="none" dirty="0"/>
              <a:t>Все участники встают в круг. Ведущий дает инструкцию: «сейчас каждый по очереди будет выходить в круг и говорить о каком-либо своем умении или таланте. Например, я умею хорошо танцевать. Все остальные на это должны хором ответить «это здорово!» И все вместе громко зааплодировать».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Упражнение «СПЛОЧЕНИЕ»</a:t>
            </a:r>
          </a:p>
          <a:p>
            <a:pPr marL="0" indent="0">
              <a:buNone/>
            </a:pPr>
            <a:r>
              <a:rPr lang="ru-RU" sz="1600" cap="none" dirty="0"/>
              <a:t> Ведущий по заранее приготовленной инструкции читает или пересказывает вопросы, помогающие членам группы больше узнать друг о друге. Перед началом игры стоит сделать акцент на том, что каждый должен отвечать на вопросы, внимательно слушать товарищей, осознавая важность и уникальность каждого присутствующего. </a:t>
            </a:r>
          </a:p>
          <a:p>
            <a:pPr marL="0" indent="0">
              <a:buNone/>
            </a:pPr>
            <a:r>
              <a:rPr lang="ru-RU" sz="1600" i="1" cap="none" dirty="0"/>
              <a:t>Примерные вопросы для ведущего:  </a:t>
            </a:r>
            <a:r>
              <a:rPr lang="ru-RU" sz="1600" cap="none" dirty="0"/>
              <a:t>ваша любимая музыкальная группа, исполнитель?  Чем бы вам хотелось заниматься через пять лет?  Ваш любимый цвет и почему? Ваше любимое время года и почему? Расскажите о лучшем дне в своей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87383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 </a:t>
            </a:r>
            <a:r>
              <a:rPr lang="ru-RU" dirty="0"/>
              <a:t>этап: Основной</a:t>
            </a:r>
            <a:br>
              <a:rPr lang="ru-RU" dirty="0"/>
            </a:br>
            <a:r>
              <a:rPr lang="ru-RU" sz="2200" cap="none" dirty="0">
                <a:solidFill>
                  <a:schemeClr val="tx1"/>
                </a:solidFill>
              </a:rPr>
              <a:t>Цель – помочь группе прочувствовать свою накопившуюся негативную энергию и «истратить» ее во время игры.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83676"/>
            <a:ext cx="10394707" cy="40909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dirty="0">
                <a:solidFill>
                  <a:srgbClr val="C00000"/>
                </a:solidFill>
              </a:rPr>
              <a:t>Упражнение «ПОРТРЕТ АГРЕССИВНОГО ЧЕЛОВЕКА»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C00000"/>
                </a:solidFill>
              </a:rPr>
              <a:t> </a:t>
            </a:r>
            <a:r>
              <a:rPr lang="ru-RU" sz="2300" cap="none" dirty="0"/>
              <a:t>Совместно нарисовать портрет агрессивного человека (ведущий или кто-то из учеников рисует портрет на доске), при этом участники должны ответить на вопросы: какого он будет пола? Роста? Есть ли у него уши? Волосы? Глаза? Нос? Рот? Широкие ли плечи? Руки? Ноги? Какая у него одежда? Что вы еще хотите добавить? «Итак, ребята, общими усилиями мы с вами изобразили портрет агрессивного человека. Симпатичный ли он? Много ли у него друзей? Ждёт ли его успех в его жизни?» Совместное обсуждение. 5 «нельзя избежать негативных эмоций, их нужно уметь правильно выражать. Мы с вами можем решить, будем ли мы выражать их с помощью агрессии или же другим способом, который безопасен для окружающих и, в первую очередь, для вас самих. Как мы можем это сделать?»</a:t>
            </a:r>
            <a:endParaRPr lang="ru-RU" sz="2300" cap="none" dirty="0">
              <a:solidFill>
                <a:srgbClr val="B80E0F"/>
              </a:solidFill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B80E0F"/>
                </a:solidFill>
              </a:rPr>
              <a:t>Упражнение «Рисование гнева»</a:t>
            </a:r>
            <a:r>
              <a:rPr lang="ru-RU" sz="2300" dirty="0"/>
              <a:t/>
            </a:r>
            <a:br>
              <a:rPr lang="ru-RU" sz="2300" dirty="0"/>
            </a:br>
            <a:r>
              <a:rPr lang="ru-RU" sz="2300" cap="none" dirty="0"/>
              <a:t>Пофантазировать, на что похож гнев и нарисовать его. Во время рисования выплеснуть на бумагу все отрицательные эмоции. Затем рисунок можно порвать, помять, выбросить.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64451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7113"/>
            <a:ext cx="10396882" cy="140677"/>
          </a:xfrm>
        </p:spPr>
        <p:txBody>
          <a:bodyPr>
            <a:normAutofit fontScale="90000"/>
          </a:bodyPr>
          <a:lstStyle/>
          <a:p>
            <a:r>
              <a:rPr lang="en-US" dirty="0"/>
              <a:t>III </a:t>
            </a:r>
            <a:r>
              <a:rPr lang="ru-RU" dirty="0"/>
              <a:t>этап: Заключительный</a:t>
            </a:r>
            <a:br>
              <a:rPr lang="ru-RU" dirty="0"/>
            </a:br>
            <a:r>
              <a:rPr lang="ru-RU" sz="2000" cap="none" dirty="0">
                <a:solidFill>
                  <a:schemeClr val="tx1"/>
                </a:solidFill>
              </a:rPr>
              <a:t>Цель —закрепить атмосферу работы в группе, зарядить положительным эмоциональным настроем, оставить хорошие воспоминания и впечатления в памяти участников.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494692"/>
            <a:ext cx="10656277" cy="4230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1"/>
                </a:solidFill>
              </a:rPr>
              <a:t>Упражнение «Драгоценные качества» </a:t>
            </a:r>
          </a:p>
          <a:p>
            <a:pPr marL="0" indent="0">
              <a:buNone/>
            </a:pPr>
            <a:r>
              <a:rPr lang="ru-RU" sz="1400" cap="none" dirty="0"/>
              <a:t>Участники группы пишут пять качеств, которые им в себе нравятся на 5 листочках (листочки не подписывают!). Затем отдают ведущему свои листочки, ведущий мешает все листочки, так чтобы участникам не попадались их собственные, раздает каждому участнику по 5 листочков, другой участник должен предположить кому из участников игры относится это качество, пишет имя на листке и возвращает ведущему. Далее ведущий раздает участникам подписанные листочки. Участники смотрят на результат, озвучивают, даёт кратко обратную связь о том, подходит ему это качество или нет.  </a:t>
            </a:r>
          </a:p>
          <a:p>
            <a:pPr marL="0" indent="0">
              <a:buNone/>
            </a:pPr>
            <a:r>
              <a:rPr lang="ru-RU" sz="1600" cap="none" dirty="0">
                <a:solidFill>
                  <a:srgbClr val="C00000"/>
                </a:solidFill>
              </a:rPr>
              <a:t>УПРАЖНЕНИЕ «ДЕВИЗ ЖИЗНИ»</a:t>
            </a:r>
          </a:p>
          <a:p>
            <a:pPr marL="0" indent="0">
              <a:buNone/>
            </a:pPr>
            <a:r>
              <a:rPr lang="ru-RU" sz="1200" cap="none" dirty="0"/>
              <a:t>Участникам группы раздаются листочки, им нужно не задумываясь ответить на 3 вопроса и вернуть ведущему. Ведущий озвучивает написанное в листочках и просит участников группы подумать и ответить кому эти ответы могут </a:t>
            </a:r>
            <a:r>
              <a:rPr lang="ru-RU" sz="1200" cap="none" dirty="0" err="1"/>
              <a:t>принадлежать.В</a:t>
            </a:r>
            <a:r>
              <a:rPr lang="ru-RU" sz="1200" cap="none" dirty="0"/>
              <a:t> каком времени вы бы хотели сейчас оказать?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cap="none" dirty="0" smtClean="0"/>
              <a:t>В каком времени вы бы хотели сейчас оказаться?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cap="none" dirty="0" smtClean="0"/>
              <a:t>В </a:t>
            </a:r>
            <a:r>
              <a:rPr lang="ru-RU" sz="1200" cap="none" dirty="0"/>
              <a:t>кого бы хотели превратиться?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cap="none" dirty="0"/>
              <a:t>Как звучит ваш жизненный девиз</a:t>
            </a:r>
            <a:r>
              <a:rPr lang="ru-RU" sz="1200" cap="none" dirty="0" smtClean="0"/>
              <a:t>?</a:t>
            </a:r>
            <a:endParaRPr lang="ru-RU" sz="1050" cap="none" dirty="0"/>
          </a:p>
        </p:txBody>
      </p:sp>
    </p:spTree>
    <p:extLst>
      <p:ext uri="{BB962C8B-B14F-4D97-AF65-F5344CB8AC3E}">
        <p14:creationId xmlns:p14="http://schemas.microsoft.com/office/powerpoint/2010/main" val="76376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BCF80-99D5-4FED-BC7A-2D6AD3E4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80" y="33145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Рефлексия </a:t>
            </a:r>
            <a:br>
              <a:rPr lang="ru-RU" dirty="0"/>
            </a:br>
            <a:r>
              <a:rPr lang="ru-RU" sz="2200" dirty="0">
                <a:solidFill>
                  <a:schemeClr val="tx1"/>
                </a:solidFill>
              </a:rPr>
              <a:t>Цель - осознание пройденного пути, на сбор в общую копилку замеченного, обдуманного, понятого каждым.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AFBAD3-BAC8-4882-946B-E7D525F54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89650"/>
            <a:ext cx="10394707" cy="3784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Упражнение «НЕЗАКОНЧЕННЫЕ ПРЕДЛОЖЕНИЯ»</a:t>
            </a:r>
          </a:p>
          <a:p>
            <a:pPr marL="0" indent="0">
              <a:buNone/>
            </a:pPr>
            <a:r>
              <a:rPr lang="ru-RU" cap="none" dirty="0"/>
              <a:t> Участникам предлагается по очереди продолжить предложения:</a:t>
            </a:r>
          </a:p>
          <a:p>
            <a:pPr>
              <a:buFont typeface="Impact" panose="020B0806030902050204" pitchFamily="34" charset="0"/>
              <a:buChar char="−"/>
            </a:pPr>
            <a:r>
              <a:rPr lang="ru-RU" cap="none" dirty="0"/>
              <a:t> я сегодня узнал что… </a:t>
            </a:r>
          </a:p>
          <a:p>
            <a:pPr>
              <a:buFont typeface="Impact" panose="020B0806030902050204" pitchFamily="34" charset="0"/>
              <a:buChar char="−"/>
            </a:pPr>
            <a:r>
              <a:rPr lang="ru-RU" cap="none" dirty="0"/>
              <a:t>оказывается, что можно…</a:t>
            </a:r>
          </a:p>
          <a:p>
            <a:pPr>
              <a:buFont typeface="Impact" panose="020B0806030902050204" pitchFamily="34" charset="0"/>
              <a:buChar char="−"/>
            </a:pPr>
            <a:r>
              <a:rPr lang="ru-RU" cap="none" dirty="0"/>
              <a:t>это занятие помогло мне… </a:t>
            </a:r>
          </a:p>
          <a:p>
            <a:pPr>
              <a:buFont typeface="Impact" panose="020B0806030902050204" pitchFamily="34" charset="0"/>
              <a:buChar char="−"/>
            </a:pPr>
            <a:r>
              <a:rPr lang="ru-RU" cap="none" dirty="0"/>
              <a:t>самым важным для меня стало…</a:t>
            </a:r>
          </a:p>
        </p:txBody>
      </p:sp>
    </p:spTree>
    <p:extLst>
      <p:ext uri="{BB962C8B-B14F-4D97-AF65-F5344CB8AC3E}">
        <p14:creationId xmlns:p14="http://schemas.microsoft.com/office/powerpoint/2010/main" val="21066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4512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Заключение: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046286"/>
            <a:ext cx="10394707" cy="4328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cap="none" dirty="0"/>
              <a:t>Одним из элементов в системе работы по развитию эмоционально-волевой сферы у детей среднего и старшего подросткового возраста является тренинг конструктивного поведения, который должен включать в себя упражнения, направленные на: </a:t>
            </a:r>
          </a:p>
          <a:p>
            <a:pPr marL="0" indent="0">
              <a:buNone/>
            </a:pPr>
            <a:r>
              <a:rPr lang="ru-RU" sz="1500" cap="none" dirty="0"/>
              <a:t>1. Знакомство с проблемой агрессивности. </a:t>
            </a:r>
          </a:p>
          <a:p>
            <a:pPr marL="0" indent="0">
              <a:buNone/>
            </a:pPr>
            <a:r>
              <a:rPr lang="ru-RU" sz="1500" cap="none" dirty="0"/>
              <a:t>2. Развитие у подростков способов конструктивного поведения, работу с эмпатией, вниманием. </a:t>
            </a:r>
          </a:p>
          <a:p>
            <a:pPr marL="0" indent="0">
              <a:buNone/>
            </a:pPr>
            <a:r>
              <a:rPr lang="ru-RU" sz="1500" cap="none" dirty="0"/>
              <a:t>3.  Развитие умения выражать свои чувства.</a:t>
            </a:r>
          </a:p>
          <a:p>
            <a:pPr marL="0" indent="0">
              <a:buNone/>
            </a:pPr>
            <a:r>
              <a:rPr lang="ru-RU" sz="1500" cap="none" dirty="0"/>
              <a:t> 4. Развитие позитивного отношения к себе.</a:t>
            </a:r>
          </a:p>
          <a:p>
            <a:pPr marL="0" indent="0">
              <a:buNone/>
            </a:pPr>
            <a:r>
              <a:rPr lang="ru-RU" sz="1500" cap="none" dirty="0"/>
              <a:t> 5. Развитие ответственности за свои поступки и т.п.  </a:t>
            </a:r>
          </a:p>
          <a:p>
            <a:pPr marL="0" indent="0">
              <a:buNone/>
            </a:pPr>
            <a:r>
              <a:rPr lang="ru-RU" sz="1500" cap="none" dirty="0"/>
              <a:t>Коррекционно-развивающая работа по развитию эмоционально-волевой сферы у среднего и старшего подросткового возраста должна вестись комплексно, учитывая три основных направления — работу с родителями, работу с учителями (по профилактике и предупреждению агрессивного поведения подростков), работу с самими детьми с непременным учетом индивидуальных и возрастных особенностей. </a:t>
            </a:r>
          </a:p>
        </p:txBody>
      </p:sp>
    </p:spTree>
    <p:extLst>
      <p:ext uri="{BB962C8B-B14F-4D97-AF65-F5344CB8AC3E}">
        <p14:creationId xmlns:p14="http://schemas.microsoft.com/office/powerpoint/2010/main" val="417435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4484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Использованные источники: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04546"/>
            <a:ext cx="10394707" cy="44664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1.</a:t>
            </a:r>
            <a:r>
              <a:rPr lang="ru-RU" b="1" dirty="0"/>
              <a:t> </a:t>
            </a:r>
            <a:r>
              <a:rPr lang="ru-RU" dirty="0"/>
              <a:t>Румянцева Т. Г. Понятие агрессивности в современной зарубежной психологии / Вопросы психологии, — 1991 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Семенюк</a:t>
            </a:r>
            <a:r>
              <a:rPr lang="ru-RU" dirty="0"/>
              <a:t> Л. М. Психологические особенности агрессивного поведения подростков и условия его коррекции, — Воронеж: НПО «МОДЭК», 1996 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Змановская</a:t>
            </a:r>
            <a:r>
              <a:rPr lang="ru-RU" dirty="0"/>
              <a:t> Е. В. </a:t>
            </a:r>
            <a:r>
              <a:rPr lang="ru-RU" dirty="0" err="1"/>
              <a:t>Девиантология</a:t>
            </a:r>
            <a:r>
              <a:rPr lang="ru-RU" dirty="0"/>
              <a:t>: психология отклоняющегося поведения. — 2-ое изд., </a:t>
            </a:r>
            <a:r>
              <a:rPr lang="ru-RU" dirty="0" err="1"/>
              <a:t>испр</a:t>
            </a:r>
            <a:r>
              <a:rPr lang="ru-RU" dirty="0"/>
              <a:t>. — М.: </a:t>
            </a:r>
            <a:r>
              <a:rPr lang="ru-RU" dirty="0" err="1"/>
              <a:t>издат</a:t>
            </a:r>
            <a:r>
              <a:rPr lang="ru-RU" dirty="0"/>
              <a:t>. центр «Академия», 2004 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Берковиц</a:t>
            </a:r>
            <a:r>
              <a:rPr lang="ru-RU" dirty="0"/>
              <a:t> Л. Агрессия: причины, последствия и контроль. — СПб.: </a:t>
            </a:r>
            <a:r>
              <a:rPr lang="ru-RU" dirty="0" err="1"/>
              <a:t>прайм</a:t>
            </a:r>
            <a:r>
              <a:rPr lang="ru-RU" dirty="0"/>
              <a:t>-ЕВРОЗНАК, 2001</a:t>
            </a:r>
          </a:p>
          <a:p>
            <a:pPr marL="0" indent="0">
              <a:buNone/>
            </a:pPr>
            <a:r>
              <a:rPr lang="ru-RU" dirty="0"/>
              <a:t> 5. Менделевич В. Д., Психология девиантного поведения. — М.: </a:t>
            </a:r>
            <a:r>
              <a:rPr lang="ru-RU" dirty="0" err="1"/>
              <a:t>МЕДпресс</a:t>
            </a:r>
            <a:r>
              <a:rPr lang="ru-RU" dirty="0"/>
              <a:t>, М.: 2001.</a:t>
            </a:r>
          </a:p>
          <a:p>
            <a:pPr marL="0" indent="0">
              <a:buNone/>
            </a:pPr>
            <a:r>
              <a:rPr lang="ru-RU" dirty="0"/>
              <a:t> 6. </a:t>
            </a:r>
            <a:r>
              <a:rPr lang="ru-RU" dirty="0" err="1"/>
              <a:t>Фопель</a:t>
            </a:r>
            <a:r>
              <a:rPr lang="ru-RU" dirty="0"/>
              <a:t> К. Как научить детей сотрудничать? Психологические игры и упражнения: практическое пособие, пер. с нем., в 4-х томах. Т. 1. — М.: Генезис, 1998. 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Евсюткина</a:t>
            </a:r>
            <a:r>
              <a:rPr lang="ru-RU" dirty="0"/>
              <a:t>, П. А. Методическая разработка профилактики и коррекции детей с </a:t>
            </a:r>
            <a:r>
              <a:rPr lang="ru-RU" dirty="0" err="1"/>
              <a:t>девиантным</a:t>
            </a:r>
            <a:r>
              <a:rPr lang="ru-RU" dirty="0"/>
              <a:t> поведением во внеурочной деятельности / П. А. </a:t>
            </a:r>
            <a:r>
              <a:rPr lang="ru-RU" dirty="0" err="1"/>
              <a:t>Евсюткина</a:t>
            </a:r>
            <a:r>
              <a:rPr lang="ru-RU" dirty="0"/>
              <a:t>. — Текст : непосредственный // Проблемы и перспективы развития образования : материалы VI </a:t>
            </a:r>
            <a:r>
              <a:rPr lang="ru-RU" dirty="0" err="1"/>
              <a:t>Междунар</a:t>
            </a:r>
            <a:r>
              <a:rPr lang="ru-RU" dirty="0"/>
              <a:t>. науч. </a:t>
            </a:r>
            <a:r>
              <a:rPr lang="ru-RU" dirty="0" err="1"/>
              <a:t>конф</a:t>
            </a:r>
            <a:r>
              <a:rPr lang="ru-RU" dirty="0"/>
              <a:t>. (г. Пермь, апрель 2015 г.). — Пермь : Меркурий, 2015. — С. 303-305. — URL: https://moluch.ru/conf/ped/archive/149/7624/ (дата обращения: 30.01.2023).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171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123</TotalTime>
  <Words>1156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Impact</vt:lpstr>
      <vt:lpstr>Главное мероприятие</vt:lpstr>
      <vt:lpstr>Тренинг «конструктивного поведения»</vt:lpstr>
      <vt:lpstr>Актуальность</vt:lpstr>
      <vt:lpstr>Презентация PowerPoint</vt:lpstr>
      <vt:lpstr>I этап: знакомство   Цель — создание в группе дружелюбного, эмоционально теплого настроения.</vt:lpstr>
      <vt:lpstr>II этап: Основной Цель – помочь группе прочувствовать свою накопившуюся негативную энергию и «истратить» ее во время игры.</vt:lpstr>
      <vt:lpstr>III этап: Заключительный Цель —закрепить атмосферу работы в группе, зарядить положительным эмоциональным настроем, оставить хорошие воспоминания и впечатления в памяти участников.</vt:lpstr>
      <vt:lpstr>Рефлексия  Цель - осознание пройденного пути, на сбор в общую копилку замеченного, обдуманного, понятого каждым.</vt:lpstr>
      <vt:lpstr>Заключение: </vt:lpstr>
      <vt:lpstr>Использованные источники: </vt:lpstr>
    </vt:vector>
  </TitlesOfParts>
  <Company>shkola 35 Tomsk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Барковская Кристина Олеговна</dc:creator>
  <cp:lastModifiedBy>Барковская Кристина Олеговна</cp:lastModifiedBy>
  <cp:revision>15</cp:revision>
  <dcterms:created xsi:type="dcterms:W3CDTF">2023-01-31T08:28:37Z</dcterms:created>
  <dcterms:modified xsi:type="dcterms:W3CDTF">2023-02-02T03:35:48Z</dcterms:modified>
</cp:coreProperties>
</file>