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5"/>
  </p:notesMasterIdLst>
  <p:sldIdLst>
    <p:sldId id="256" r:id="rId2"/>
    <p:sldId id="318" r:id="rId3"/>
    <p:sldId id="314" r:id="rId4"/>
    <p:sldId id="306" r:id="rId5"/>
    <p:sldId id="316" r:id="rId6"/>
    <p:sldId id="311" r:id="rId7"/>
    <p:sldId id="312" r:id="rId8"/>
    <p:sldId id="319" r:id="rId9"/>
    <p:sldId id="321" r:id="rId10"/>
    <p:sldId id="323" r:id="rId11"/>
    <p:sldId id="324" r:id="rId12"/>
    <p:sldId id="325" r:id="rId13"/>
    <p:sldId id="317" r:id="rId14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16625C"/>
    <a:srgbClr val="F9FFFE"/>
    <a:srgbClr val="CCFFC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190" autoAdjust="0"/>
  </p:normalViewPr>
  <p:slideViewPr>
    <p:cSldViewPr snapToGrid="0">
      <p:cViewPr varScale="1">
        <p:scale>
          <a:sx n="91" d="100"/>
          <a:sy n="91" d="100"/>
        </p:scale>
        <p:origin x="131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7768097824364718"/>
          <c:y val="2.6845491294186466E-2"/>
          <c:w val="0.62476112838620368"/>
          <c:h val="0.4625923876691909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Показатели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98D8-40D4-B2E6-B41EE82DE23D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98D8-40D4-B2E6-B41EE82DE23D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98D8-40D4-B2E6-B41EE82DE23D}"/>
              </c:ext>
            </c:extLst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98D8-40D4-B2E6-B41EE82DE23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32,3%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D8-40D4-B2E6-B41EE82DE23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30,4%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D8-40D4-B2E6-B41EE82DE23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D8-40D4-B2E6-B41EE82DE2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Программа ПВ</c:v>
                </c:pt>
                <c:pt idx="1">
                  <c:v>Внеурочная деятельность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0.32300000000000001</c:v>
                </c:pt>
                <c:pt idx="1">
                  <c:v>0.30399999999999999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55-4577-AFD9-DE5B4D21C4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7572152"/>
        <c:axId val="367572480"/>
        <c:axId val="0"/>
      </c:bar3DChart>
      <c:catAx>
        <c:axId val="367572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67572480"/>
        <c:crosses val="autoZero"/>
        <c:auto val="1"/>
        <c:lblAlgn val="ctr"/>
        <c:lblOffset val="100"/>
        <c:noMultiLvlLbl val="0"/>
      </c:catAx>
      <c:valAx>
        <c:axId val="367572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7572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ОО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Проекты</c:v>
                </c:pt>
                <c:pt idx="1">
                  <c:v>Программы</c:v>
                </c:pt>
                <c:pt idx="2">
                  <c:v>Низкая активность педагогов</c:v>
                </c:pt>
                <c:pt idx="3">
                  <c:v>Детские объединения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42</c:v>
                </c:pt>
                <c:pt idx="1">
                  <c:v>44</c:v>
                </c:pt>
                <c:pt idx="2">
                  <c:v>55</c:v>
                </c:pt>
                <c:pt idx="3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63-47E6-B63E-45F5B2AF5C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291793536"/>
        <c:axId val="291795176"/>
        <c:axId val="0"/>
      </c:bar3DChart>
      <c:catAx>
        <c:axId val="2917935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rgbClr val="16625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91795176"/>
        <c:crosses val="autoZero"/>
        <c:auto val="1"/>
        <c:lblAlgn val="ctr"/>
        <c:lblOffset val="100"/>
        <c:noMultiLvlLbl val="0"/>
      </c:catAx>
      <c:valAx>
        <c:axId val="2917951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1793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E7EF5-5297-4C4C-92A1-609BE028AA37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4AF4E-A154-4551-B86E-8B02A25F0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272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84AF4E-A154-4551-B86E-8B02A25F08C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4306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4AF4E-A154-4551-B86E-8B02A25F08C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7798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комплексный план включены все памятные даты в соответствии с календарным планом воспитательной работы их подробно представит Татьяна Николаевна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4AF4E-A154-4551-B86E-8B02A25F08C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230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4AF4E-A154-4551-B86E-8B02A25F08C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251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84AF4E-A154-4551-B86E-8B02A25F08C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821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4AF4E-A154-4551-B86E-8B02A25F08C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252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4AF4E-A154-4551-B86E-8B02A25F08C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138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4AF4E-A154-4551-B86E-8B02A25F08C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847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4AF4E-A154-4551-B86E-8B02A25F08C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794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4AF4E-A154-4551-B86E-8B02A25F08C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805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Для систематизации работы по патриотическому воспитанию следующим образовательным организациям необходимо назначить координаторов, номера вы видите на слайде. </a:t>
            </a:r>
          </a:p>
          <a:p>
            <a:r>
              <a:rPr lang="ru-RU" dirty="0"/>
              <a:t>До конца этого учебного года представить успешные практики </a:t>
            </a:r>
          </a:p>
          <a:p>
            <a:r>
              <a:rPr lang="ru-RU" dirty="0"/>
              <a:t>Обеспечить организацию детских патриотических объединений</a:t>
            </a:r>
          </a:p>
          <a:p>
            <a:r>
              <a:rPr lang="ru-RU" dirty="0"/>
              <a:t>Результаты мониторинга утверждены распоряжением департаментом общего образования и по итогам анализам выявлены следующие недостатки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84AF4E-A154-4551-B86E-8B02A25F08C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287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84AF4E-A154-4551-B86E-8B02A25F08C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9159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66471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952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46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48289B-0B8E-46BF-BF1C-4EF2FB73C3BE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70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13178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2716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79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45166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054325" y="5945594"/>
            <a:ext cx="17572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Январь </a:t>
            </a:r>
            <a:r>
              <a:rPr lang="ru-RU" b="0" i="0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ru-RU" b="0" i="0" u="none" strike="noStrike" dirty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2023 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521014"/>
            <a:ext cx="103676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МУНИЦИПАЛЬНОЕ АВТОНОМНОЕ </a:t>
            </a:r>
            <a:r>
              <a:rPr lang="ru-RU" dirty="0">
                <a:solidFill>
                  <a:srgbClr val="16625C"/>
                </a:solidFill>
                <a:latin typeface="Century Gothic" panose="020B0502020202020204" pitchFamily="34" charset="0"/>
              </a:rPr>
              <a:t>учреждение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 ИНФОРМАЦИОННО-МЕТОДИЧЕСКИЙ ЦЕНТР ГОРОДА ТОМСКА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946401" y="2241069"/>
            <a:ext cx="86082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16625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Анализ </a:t>
            </a:r>
            <a:r>
              <a:rPr lang="ru-RU" sz="2800" dirty="0">
                <a:solidFill>
                  <a:srgbClr val="16625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мониторинга развития патриотического воспитания обучающихся ОО города Томска.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41475" y="5296394"/>
            <a:ext cx="25042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/>
              <a:t>Рыбина М.Н., </a:t>
            </a:r>
          </a:p>
          <a:p>
            <a:pPr algn="r"/>
            <a:r>
              <a:rPr lang="ru-RU" dirty="0"/>
              <a:t>методист МАУ ИМЦ</a:t>
            </a:r>
          </a:p>
        </p:txBody>
      </p:sp>
    </p:spTree>
    <p:extLst>
      <p:ext uri="{BB962C8B-B14F-4D97-AF65-F5344CB8AC3E}">
        <p14:creationId xmlns:p14="http://schemas.microsoft.com/office/powerpoint/2010/main" val="2328082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6696" y="137005"/>
            <a:ext cx="7022276" cy="1200329"/>
          </a:xfrm>
          <a:prstGeom prst="rect">
            <a:avLst/>
          </a:prstGeom>
          <a:solidFill>
            <a:srgbClr val="16625C"/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администрации Города Томска от 16.12.2022 г № 1334-р «Об утверждении Комплексного плана мероприятий по патриотическому воспитанию г. Томска в 2022-2023 учебном году»</a:t>
            </a:r>
          </a:p>
        </p:txBody>
      </p:sp>
      <p:sp>
        <p:nvSpPr>
          <p:cNvPr id="3" name="object 67"/>
          <p:cNvSpPr txBox="1"/>
          <p:nvPr/>
        </p:nvSpPr>
        <p:spPr>
          <a:xfrm>
            <a:off x="118753" y="3442144"/>
            <a:ext cx="2188303" cy="2782172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algn="just" defTabSz="716305" hangingPunct="0">
              <a:spcBef>
                <a:spcPts val="392"/>
              </a:spcBef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Формирование патриотизма и гражданственности средствами учебных предметов и в рамках внеурочной деятельности</a:t>
            </a:r>
            <a:endParaRPr sz="2000" b="1" dirty="0">
              <a:solidFill>
                <a:schemeClr val="bg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6" name="object 18"/>
          <p:cNvSpPr/>
          <p:nvPr/>
        </p:nvSpPr>
        <p:spPr>
          <a:xfrm>
            <a:off x="2219324" y="2046825"/>
            <a:ext cx="5564631" cy="4259355"/>
          </a:xfrm>
          <a:custGeom>
            <a:avLst/>
            <a:gdLst/>
            <a:ahLst/>
            <a:cxnLst/>
            <a:rect l="l" t="t" r="r" b="b"/>
            <a:pathLst>
              <a:path w="6271259" h="5270500">
                <a:moveTo>
                  <a:pt x="6104589" y="5257800"/>
                </a:moveTo>
                <a:lnTo>
                  <a:pt x="5208590" y="5257800"/>
                </a:lnTo>
                <a:lnTo>
                  <a:pt x="5249030" y="5270500"/>
                </a:lnTo>
                <a:lnTo>
                  <a:pt x="6047277" y="5270500"/>
                </a:lnTo>
                <a:lnTo>
                  <a:pt x="6104589" y="5257800"/>
                </a:lnTo>
                <a:close/>
              </a:path>
              <a:path w="6271259" h="5270500">
                <a:moveTo>
                  <a:pt x="5283874" y="5245100"/>
                </a:moveTo>
                <a:lnTo>
                  <a:pt x="4998185" y="5245100"/>
                </a:lnTo>
                <a:lnTo>
                  <a:pt x="5041316" y="5257800"/>
                </a:lnTo>
                <a:lnTo>
                  <a:pt x="5323720" y="5257800"/>
                </a:lnTo>
                <a:lnTo>
                  <a:pt x="5283874" y="5245100"/>
                </a:lnTo>
                <a:close/>
              </a:path>
              <a:path w="6271259" h="5270500">
                <a:moveTo>
                  <a:pt x="6227648" y="5245100"/>
                </a:moveTo>
                <a:lnTo>
                  <a:pt x="6061316" y="5245100"/>
                </a:lnTo>
                <a:lnTo>
                  <a:pt x="6006709" y="5257800"/>
                </a:lnTo>
                <a:lnTo>
                  <a:pt x="6195092" y="5257800"/>
                </a:lnTo>
                <a:lnTo>
                  <a:pt x="6227648" y="5245100"/>
                </a:lnTo>
                <a:close/>
              </a:path>
              <a:path w="6271259" h="5270500">
                <a:moveTo>
                  <a:pt x="5075843" y="5232400"/>
                </a:moveTo>
                <a:lnTo>
                  <a:pt x="4865852" y="5232400"/>
                </a:lnTo>
                <a:lnTo>
                  <a:pt x="4910440" y="5245100"/>
                </a:lnTo>
                <a:lnTo>
                  <a:pt x="5118577" y="5245100"/>
                </a:lnTo>
                <a:lnTo>
                  <a:pt x="5075843" y="5232400"/>
                </a:lnTo>
                <a:close/>
              </a:path>
              <a:path w="6271259" h="5270500">
                <a:moveTo>
                  <a:pt x="6268643" y="5232400"/>
                </a:moveTo>
                <a:lnTo>
                  <a:pt x="6188959" y="5232400"/>
                </a:lnTo>
                <a:lnTo>
                  <a:pt x="6152654" y="5245100"/>
                </a:lnTo>
                <a:lnTo>
                  <a:pt x="6270713" y="5245100"/>
                </a:lnTo>
                <a:lnTo>
                  <a:pt x="6268643" y="5232400"/>
                </a:lnTo>
                <a:close/>
              </a:path>
              <a:path w="6271259" h="5270500">
                <a:moveTo>
                  <a:pt x="4899684" y="5219700"/>
                </a:moveTo>
                <a:lnTo>
                  <a:pt x="4775313" y="5219700"/>
                </a:lnTo>
                <a:lnTo>
                  <a:pt x="4820805" y="5232400"/>
                </a:lnTo>
                <a:lnTo>
                  <a:pt x="4944480" y="5232400"/>
                </a:lnTo>
                <a:lnTo>
                  <a:pt x="4899684" y="5219700"/>
                </a:lnTo>
                <a:close/>
              </a:path>
              <a:path w="6271259" h="5270500">
                <a:moveTo>
                  <a:pt x="4808662" y="5207000"/>
                </a:moveTo>
                <a:lnTo>
                  <a:pt x="4683042" y="5207000"/>
                </a:lnTo>
                <a:lnTo>
                  <a:pt x="4729387" y="5219700"/>
                </a:lnTo>
                <a:lnTo>
                  <a:pt x="4854407" y="5219700"/>
                </a:lnTo>
                <a:lnTo>
                  <a:pt x="4808662" y="5207000"/>
                </a:lnTo>
                <a:close/>
              </a:path>
              <a:path w="6271259" h="5270500">
                <a:moveTo>
                  <a:pt x="4668764" y="5194300"/>
                </a:moveTo>
                <a:lnTo>
                  <a:pt x="4589147" y="5194300"/>
                </a:lnTo>
                <a:lnTo>
                  <a:pt x="4636291" y="5207000"/>
                </a:lnTo>
                <a:lnTo>
                  <a:pt x="4715827" y="5207000"/>
                </a:lnTo>
                <a:lnTo>
                  <a:pt x="4668764" y="5194300"/>
                </a:lnTo>
                <a:close/>
              </a:path>
              <a:path w="6271259" h="5270500">
                <a:moveTo>
                  <a:pt x="4177745" y="5105400"/>
                </a:moveTo>
                <a:lnTo>
                  <a:pt x="4098988" y="5105400"/>
                </a:lnTo>
                <a:lnTo>
                  <a:pt x="4298766" y="5156200"/>
                </a:lnTo>
                <a:lnTo>
                  <a:pt x="4347991" y="5156200"/>
                </a:lnTo>
                <a:lnTo>
                  <a:pt x="4445488" y="5181600"/>
                </a:lnTo>
                <a:lnTo>
                  <a:pt x="4493732" y="5181600"/>
                </a:lnTo>
                <a:lnTo>
                  <a:pt x="4541623" y="5194300"/>
                </a:lnTo>
                <a:lnTo>
                  <a:pt x="4621289" y="5194300"/>
                </a:lnTo>
                <a:lnTo>
                  <a:pt x="4525157" y="5168900"/>
                </a:lnTo>
                <a:lnTo>
                  <a:pt x="4476529" y="5168900"/>
                </a:lnTo>
                <a:lnTo>
                  <a:pt x="4378215" y="5143500"/>
                </a:lnTo>
                <a:lnTo>
                  <a:pt x="4328557" y="5143500"/>
                </a:lnTo>
                <a:lnTo>
                  <a:pt x="4177745" y="5105400"/>
                </a:lnTo>
                <a:close/>
              </a:path>
              <a:path w="6271259" h="5270500">
                <a:moveTo>
                  <a:pt x="16205" y="0"/>
                </a:moveTo>
                <a:lnTo>
                  <a:pt x="0" y="0"/>
                </a:lnTo>
                <a:lnTo>
                  <a:pt x="4657" y="63500"/>
                </a:lnTo>
                <a:lnTo>
                  <a:pt x="9760" y="127000"/>
                </a:lnTo>
                <a:lnTo>
                  <a:pt x="15307" y="203200"/>
                </a:lnTo>
                <a:lnTo>
                  <a:pt x="21293" y="266700"/>
                </a:lnTo>
                <a:lnTo>
                  <a:pt x="27715" y="330200"/>
                </a:lnTo>
                <a:lnTo>
                  <a:pt x="34569" y="393700"/>
                </a:lnTo>
                <a:lnTo>
                  <a:pt x="41853" y="457200"/>
                </a:lnTo>
                <a:lnTo>
                  <a:pt x="49562" y="520700"/>
                </a:lnTo>
                <a:lnTo>
                  <a:pt x="57693" y="571500"/>
                </a:lnTo>
                <a:lnTo>
                  <a:pt x="66243" y="635000"/>
                </a:lnTo>
                <a:lnTo>
                  <a:pt x="75208" y="698500"/>
                </a:lnTo>
                <a:lnTo>
                  <a:pt x="84585" y="762000"/>
                </a:lnTo>
                <a:lnTo>
                  <a:pt x="94371" y="825500"/>
                </a:lnTo>
                <a:lnTo>
                  <a:pt x="104561" y="876300"/>
                </a:lnTo>
                <a:lnTo>
                  <a:pt x="115153" y="939800"/>
                </a:lnTo>
                <a:lnTo>
                  <a:pt x="126143" y="990600"/>
                </a:lnTo>
                <a:lnTo>
                  <a:pt x="137527" y="1054100"/>
                </a:lnTo>
                <a:lnTo>
                  <a:pt x="149303" y="1104900"/>
                </a:lnTo>
                <a:lnTo>
                  <a:pt x="161466" y="1168400"/>
                </a:lnTo>
                <a:lnTo>
                  <a:pt x="174013" y="1219200"/>
                </a:lnTo>
                <a:lnTo>
                  <a:pt x="186941" y="1282700"/>
                </a:lnTo>
                <a:lnTo>
                  <a:pt x="200247" y="1333500"/>
                </a:lnTo>
                <a:lnTo>
                  <a:pt x="213926" y="1384300"/>
                </a:lnTo>
                <a:lnTo>
                  <a:pt x="227976" y="1447800"/>
                </a:lnTo>
                <a:lnTo>
                  <a:pt x="242393" y="1498600"/>
                </a:lnTo>
                <a:lnTo>
                  <a:pt x="257173" y="1549400"/>
                </a:lnTo>
                <a:lnTo>
                  <a:pt x="272313" y="1600200"/>
                </a:lnTo>
                <a:lnTo>
                  <a:pt x="287810" y="1651000"/>
                </a:lnTo>
                <a:lnTo>
                  <a:pt x="303660" y="1701800"/>
                </a:lnTo>
                <a:lnTo>
                  <a:pt x="319860" y="1752600"/>
                </a:lnTo>
                <a:lnTo>
                  <a:pt x="336406" y="1803400"/>
                </a:lnTo>
                <a:lnTo>
                  <a:pt x="353294" y="1854200"/>
                </a:lnTo>
                <a:lnTo>
                  <a:pt x="370523" y="1905000"/>
                </a:lnTo>
                <a:lnTo>
                  <a:pt x="388087" y="1955800"/>
                </a:lnTo>
                <a:lnTo>
                  <a:pt x="405983" y="2006600"/>
                </a:lnTo>
                <a:lnTo>
                  <a:pt x="424209" y="2057400"/>
                </a:lnTo>
                <a:lnTo>
                  <a:pt x="442760" y="2108200"/>
                </a:lnTo>
                <a:lnTo>
                  <a:pt x="461633" y="2146300"/>
                </a:lnTo>
                <a:lnTo>
                  <a:pt x="480825" y="2197100"/>
                </a:lnTo>
                <a:lnTo>
                  <a:pt x="500332" y="2247900"/>
                </a:lnTo>
                <a:lnTo>
                  <a:pt x="520150" y="2286000"/>
                </a:lnTo>
                <a:lnTo>
                  <a:pt x="540278" y="2336800"/>
                </a:lnTo>
                <a:lnTo>
                  <a:pt x="560709" y="2374900"/>
                </a:lnTo>
                <a:lnTo>
                  <a:pt x="581443" y="2425700"/>
                </a:lnTo>
                <a:lnTo>
                  <a:pt x="602474" y="2463800"/>
                </a:lnTo>
                <a:lnTo>
                  <a:pt x="623800" y="2514600"/>
                </a:lnTo>
                <a:lnTo>
                  <a:pt x="645417" y="2552700"/>
                </a:lnTo>
                <a:lnTo>
                  <a:pt x="667321" y="2603500"/>
                </a:lnTo>
                <a:lnTo>
                  <a:pt x="689510" y="2641600"/>
                </a:lnTo>
                <a:lnTo>
                  <a:pt x="711979" y="2679700"/>
                </a:lnTo>
                <a:lnTo>
                  <a:pt x="734725" y="2730500"/>
                </a:lnTo>
                <a:lnTo>
                  <a:pt x="757746" y="2768600"/>
                </a:lnTo>
                <a:lnTo>
                  <a:pt x="781036" y="2806700"/>
                </a:lnTo>
                <a:lnTo>
                  <a:pt x="804594" y="2844800"/>
                </a:lnTo>
                <a:lnTo>
                  <a:pt x="828415" y="2882900"/>
                </a:lnTo>
                <a:lnTo>
                  <a:pt x="852496" y="2921000"/>
                </a:lnTo>
                <a:lnTo>
                  <a:pt x="876833" y="2959100"/>
                </a:lnTo>
                <a:lnTo>
                  <a:pt x="901424" y="3009900"/>
                </a:lnTo>
                <a:lnTo>
                  <a:pt x="926264" y="3048000"/>
                </a:lnTo>
                <a:lnTo>
                  <a:pt x="951350" y="3073400"/>
                </a:lnTo>
                <a:lnTo>
                  <a:pt x="976680" y="3111500"/>
                </a:lnTo>
                <a:lnTo>
                  <a:pt x="1002248" y="3149600"/>
                </a:lnTo>
                <a:lnTo>
                  <a:pt x="1028052" y="3187700"/>
                </a:lnTo>
                <a:lnTo>
                  <a:pt x="1054089" y="3225800"/>
                </a:lnTo>
                <a:lnTo>
                  <a:pt x="1080355" y="3263900"/>
                </a:lnTo>
                <a:lnTo>
                  <a:pt x="1106846" y="3302000"/>
                </a:lnTo>
                <a:lnTo>
                  <a:pt x="1133559" y="3327400"/>
                </a:lnTo>
                <a:lnTo>
                  <a:pt x="1160491" y="3365500"/>
                </a:lnTo>
                <a:lnTo>
                  <a:pt x="1187637" y="3403600"/>
                </a:lnTo>
                <a:lnTo>
                  <a:pt x="1214996" y="3429000"/>
                </a:lnTo>
                <a:lnTo>
                  <a:pt x="1242563" y="3467100"/>
                </a:lnTo>
                <a:lnTo>
                  <a:pt x="1270334" y="3505200"/>
                </a:lnTo>
                <a:lnTo>
                  <a:pt x="1298307" y="3530600"/>
                </a:lnTo>
                <a:lnTo>
                  <a:pt x="1326478" y="3568700"/>
                </a:lnTo>
                <a:lnTo>
                  <a:pt x="1354843" y="3594100"/>
                </a:lnTo>
                <a:lnTo>
                  <a:pt x="1383400" y="3632200"/>
                </a:lnTo>
                <a:lnTo>
                  <a:pt x="1441071" y="3683000"/>
                </a:lnTo>
                <a:lnTo>
                  <a:pt x="1470180" y="3721100"/>
                </a:lnTo>
                <a:lnTo>
                  <a:pt x="1528925" y="3771900"/>
                </a:lnTo>
                <a:lnTo>
                  <a:pt x="1558554" y="3810000"/>
                </a:lnTo>
                <a:lnTo>
                  <a:pt x="1648430" y="3886200"/>
                </a:lnTo>
                <a:lnTo>
                  <a:pt x="1678706" y="3924300"/>
                </a:lnTo>
                <a:lnTo>
                  <a:pt x="1832314" y="4051300"/>
                </a:lnTo>
                <a:lnTo>
                  <a:pt x="2021086" y="4203700"/>
                </a:lnTo>
                <a:lnTo>
                  <a:pt x="2052971" y="4216400"/>
                </a:lnTo>
                <a:lnTo>
                  <a:pt x="2149281" y="4292600"/>
                </a:lnTo>
                <a:lnTo>
                  <a:pt x="2181592" y="4305300"/>
                </a:lnTo>
                <a:lnTo>
                  <a:pt x="2279097" y="4381500"/>
                </a:lnTo>
                <a:lnTo>
                  <a:pt x="2311778" y="4394200"/>
                </a:lnTo>
                <a:lnTo>
                  <a:pt x="2344543" y="4419600"/>
                </a:lnTo>
                <a:lnTo>
                  <a:pt x="2377389" y="4432300"/>
                </a:lnTo>
                <a:lnTo>
                  <a:pt x="2428948" y="4470400"/>
                </a:lnTo>
                <a:lnTo>
                  <a:pt x="2532578" y="4521200"/>
                </a:lnTo>
                <a:lnTo>
                  <a:pt x="2584622" y="4559300"/>
                </a:lnTo>
                <a:lnTo>
                  <a:pt x="3057503" y="4787900"/>
                </a:lnTo>
                <a:lnTo>
                  <a:pt x="3110302" y="4800600"/>
                </a:lnTo>
                <a:lnTo>
                  <a:pt x="3215896" y="4851400"/>
                </a:lnTo>
                <a:lnTo>
                  <a:pt x="3268664" y="4864100"/>
                </a:lnTo>
                <a:lnTo>
                  <a:pt x="3321395" y="4889500"/>
                </a:lnTo>
                <a:lnTo>
                  <a:pt x="3374077" y="4902200"/>
                </a:lnTo>
                <a:lnTo>
                  <a:pt x="3426695" y="4927600"/>
                </a:lnTo>
                <a:lnTo>
                  <a:pt x="3531690" y="4953000"/>
                </a:lnTo>
                <a:lnTo>
                  <a:pt x="3584040" y="4978400"/>
                </a:lnTo>
                <a:lnTo>
                  <a:pt x="3792149" y="5029200"/>
                </a:lnTo>
                <a:lnTo>
                  <a:pt x="3843788" y="5054600"/>
                </a:lnTo>
                <a:lnTo>
                  <a:pt x="4048391" y="5105400"/>
                </a:lnTo>
                <a:lnTo>
                  <a:pt x="4126908" y="5105400"/>
                </a:lnTo>
                <a:lnTo>
                  <a:pt x="3764534" y="5016500"/>
                </a:lnTo>
                <a:lnTo>
                  <a:pt x="3712001" y="4991100"/>
                </a:lnTo>
                <a:lnTo>
                  <a:pt x="3553557" y="4953000"/>
                </a:lnTo>
                <a:lnTo>
                  <a:pt x="3500507" y="4927600"/>
                </a:lnTo>
                <a:lnTo>
                  <a:pt x="3447362" y="4914900"/>
                </a:lnTo>
                <a:lnTo>
                  <a:pt x="3394137" y="4889500"/>
                </a:lnTo>
                <a:lnTo>
                  <a:pt x="3340844" y="4876800"/>
                </a:lnTo>
                <a:lnTo>
                  <a:pt x="3287498" y="4851400"/>
                </a:lnTo>
                <a:lnTo>
                  <a:pt x="3234112" y="4838700"/>
                </a:lnTo>
                <a:lnTo>
                  <a:pt x="3180701" y="4813300"/>
                </a:lnTo>
                <a:lnTo>
                  <a:pt x="3127277" y="4800600"/>
                </a:lnTo>
                <a:lnTo>
                  <a:pt x="2595422" y="4546600"/>
                </a:lnTo>
                <a:lnTo>
                  <a:pt x="2542777" y="4508500"/>
                </a:lnTo>
                <a:lnTo>
                  <a:pt x="2437964" y="4457700"/>
                </a:lnTo>
                <a:lnTo>
                  <a:pt x="2385822" y="4419600"/>
                </a:lnTo>
                <a:lnTo>
                  <a:pt x="2352787" y="4406900"/>
                </a:lnTo>
                <a:lnTo>
                  <a:pt x="2286967" y="4356100"/>
                </a:lnTo>
                <a:lnTo>
                  <a:pt x="2254188" y="4343400"/>
                </a:lnTo>
                <a:lnTo>
                  <a:pt x="2188911" y="4292600"/>
                </a:lnTo>
                <a:lnTo>
                  <a:pt x="2156420" y="4279900"/>
                </a:lnTo>
                <a:lnTo>
                  <a:pt x="1995582" y="4152900"/>
                </a:lnTo>
                <a:lnTo>
                  <a:pt x="1963762" y="4140200"/>
                </a:lnTo>
                <a:lnTo>
                  <a:pt x="1806596" y="4013200"/>
                </a:lnTo>
                <a:lnTo>
                  <a:pt x="1775574" y="3987800"/>
                </a:lnTo>
                <a:lnTo>
                  <a:pt x="1744697" y="3949700"/>
                </a:lnTo>
                <a:lnTo>
                  <a:pt x="1622716" y="3848100"/>
                </a:lnTo>
                <a:lnTo>
                  <a:pt x="1592620" y="3810000"/>
                </a:lnTo>
                <a:lnTo>
                  <a:pt x="1503344" y="3733800"/>
                </a:lnTo>
                <a:lnTo>
                  <a:pt x="1473935" y="3695700"/>
                </a:lnTo>
                <a:lnTo>
                  <a:pt x="1444707" y="3670300"/>
                </a:lnTo>
                <a:lnTo>
                  <a:pt x="1415663" y="3632200"/>
                </a:lnTo>
                <a:lnTo>
                  <a:pt x="1386807" y="3606800"/>
                </a:lnTo>
                <a:lnTo>
                  <a:pt x="1358142" y="3568700"/>
                </a:lnTo>
                <a:lnTo>
                  <a:pt x="1329672" y="3543300"/>
                </a:lnTo>
                <a:lnTo>
                  <a:pt x="1301400" y="3505200"/>
                </a:lnTo>
                <a:lnTo>
                  <a:pt x="1273331" y="3479800"/>
                </a:lnTo>
                <a:lnTo>
                  <a:pt x="1245467" y="3441700"/>
                </a:lnTo>
                <a:lnTo>
                  <a:pt x="1217811" y="3416300"/>
                </a:lnTo>
                <a:lnTo>
                  <a:pt x="1190368" y="3378200"/>
                </a:lnTo>
                <a:lnTo>
                  <a:pt x="1163142" y="3340100"/>
                </a:lnTo>
                <a:lnTo>
                  <a:pt x="1136135" y="3302000"/>
                </a:lnTo>
                <a:lnTo>
                  <a:pt x="1109351" y="3276600"/>
                </a:lnTo>
                <a:lnTo>
                  <a:pt x="1082793" y="3238500"/>
                </a:lnTo>
                <a:lnTo>
                  <a:pt x="1056466" y="3200400"/>
                </a:lnTo>
                <a:lnTo>
                  <a:pt x="1030372" y="3162300"/>
                </a:lnTo>
                <a:lnTo>
                  <a:pt x="1004516" y="3124200"/>
                </a:lnTo>
                <a:lnTo>
                  <a:pt x="978901" y="3086100"/>
                </a:lnTo>
                <a:lnTo>
                  <a:pt x="953529" y="3048000"/>
                </a:lnTo>
                <a:lnTo>
                  <a:pt x="928406" y="3009900"/>
                </a:lnTo>
                <a:lnTo>
                  <a:pt x="903534" y="2971800"/>
                </a:lnTo>
                <a:lnTo>
                  <a:pt x="878917" y="2933700"/>
                </a:lnTo>
                <a:lnTo>
                  <a:pt x="854559" y="2895600"/>
                </a:lnTo>
                <a:lnTo>
                  <a:pt x="830462" y="2857500"/>
                </a:lnTo>
                <a:lnTo>
                  <a:pt x="806631" y="2819400"/>
                </a:lnTo>
                <a:lnTo>
                  <a:pt x="783069" y="2781300"/>
                </a:lnTo>
                <a:lnTo>
                  <a:pt x="759779" y="2743200"/>
                </a:lnTo>
                <a:lnTo>
                  <a:pt x="736766" y="2692400"/>
                </a:lnTo>
                <a:lnTo>
                  <a:pt x="714032" y="2654300"/>
                </a:lnTo>
                <a:lnTo>
                  <a:pt x="691581" y="2616200"/>
                </a:lnTo>
                <a:lnTo>
                  <a:pt x="669417" y="2565400"/>
                </a:lnTo>
                <a:lnTo>
                  <a:pt x="647544" y="2527300"/>
                </a:lnTo>
                <a:lnTo>
                  <a:pt x="625964" y="2476500"/>
                </a:lnTo>
                <a:lnTo>
                  <a:pt x="604681" y="2438400"/>
                </a:lnTo>
                <a:lnTo>
                  <a:pt x="583699" y="2387600"/>
                </a:lnTo>
                <a:lnTo>
                  <a:pt x="563022" y="2349500"/>
                </a:lnTo>
                <a:lnTo>
                  <a:pt x="542653" y="2298700"/>
                </a:lnTo>
                <a:lnTo>
                  <a:pt x="522594" y="2260600"/>
                </a:lnTo>
                <a:lnTo>
                  <a:pt x="502851" y="2209800"/>
                </a:lnTo>
                <a:lnTo>
                  <a:pt x="483427" y="2159000"/>
                </a:lnTo>
                <a:lnTo>
                  <a:pt x="464324" y="2108200"/>
                </a:lnTo>
                <a:lnTo>
                  <a:pt x="445547" y="2070100"/>
                </a:lnTo>
                <a:lnTo>
                  <a:pt x="427099" y="2019300"/>
                </a:lnTo>
                <a:lnTo>
                  <a:pt x="408984" y="1968500"/>
                </a:lnTo>
                <a:lnTo>
                  <a:pt x="391205" y="1917700"/>
                </a:lnTo>
                <a:lnTo>
                  <a:pt x="373766" y="1866900"/>
                </a:lnTo>
                <a:lnTo>
                  <a:pt x="356669" y="1816100"/>
                </a:lnTo>
                <a:lnTo>
                  <a:pt x="339920" y="1765300"/>
                </a:lnTo>
                <a:lnTo>
                  <a:pt x="323521" y="1714500"/>
                </a:lnTo>
                <a:lnTo>
                  <a:pt x="307475" y="1663700"/>
                </a:lnTo>
                <a:lnTo>
                  <a:pt x="291788" y="1612900"/>
                </a:lnTo>
                <a:lnTo>
                  <a:pt x="276460" y="1562100"/>
                </a:lnTo>
                <a:lnTo>
                  <a:pt x="261498" y="1511300"/>
                </a:lnTo>
                <a:lnTo>
                  <a:pt x="246903" y="1447800"/>
                </a:lnTo>
                <a:lnTo>
                  <a:pt x="232680" y="1397000"/>
                </a:lnTo>
                <a:lnTo>
                  <a:pt x="218832" y="1346200"/>
                </a:lnTo>
                <a:lnTo>
                  <a:pt x="205362" y="1282700"/>
                </a:lnTo>
                <a:lnTo>
                  <a:pt x="192275" y="1231900"/>
                </a:lnTo>
                <a:lnTo>
                  <a:pt x="179573" y="1168400"/>
                </a:lnTo>
                <a:lnTo>
                  <a:pt x="167260" y="1117600"/>
                </a:lnTo>
                <a:lnTo>
                  <a:pt x="155340" y="1054100"/>
                </a:lnTo>
                <a:lnTo>
                  <a:pt x="143816" y="1003300"/>
                </a:lnTo>
                <a:lnTo>
                  <a:pt x="132692" y="939800"/>
                </a:lnTo>
                <a:lnTo>
                  <a:pt x="121972" y="889000"/>
                </a:lnTo>
                <a:lnTo>
                  <a:pt x="111658" y="825500"/>
                </a:lnTo>
                <a:lnTo>
                  <a:pt x="101754" y="762000"/>
                </a:lnTo>
                <a:lnTo>
                  <a:pt x="92264" y="698500"/>
                </a:lnTo>
                <a:lnTo>
                  <a:pt x="83192" y="647700"/>
                </a:lnTo>
                <a:lnTo>
                  <a:pt x="74541" y="584200"/>
                </a:lnTo>
                <a:lnTo>
                  <a:pt x="66314" y="520700"/>
                </a:lnTo>
                <a:lnTo>
                  <a:pt x="58515" y="457200"/>
                </a:lnTo>
                <a:lnTo>
                  <a:pt x="51148" y="393700"/>
                </a:lnTo>
                <a:lnTo>
                  <a:pt x="44216" y="330200"/>
                </a:lnTo>
                <a:lnTo>
                  <a:pt x="37722" y="266700"/>
                </a:lnTo>
                <a:lnTo>
                  <a:pt x="31671" y="203200"/>
                </a:lnTo>
                <a:lnTo>
                  <a:pt x="26065" y="127000"/>
                </a:lnTo>
                <a:lnTo>
                  <a:pt x="20908" y="63500"/>
                </a:lnTo>
                <a:lnTo>
                  <a:pt x="16205" y="0"/>
                </a:lnTo>
                <a:close/>
              </a:path>
            </a:pathLst>
          </a:custGeom>
          <a:solidFill>
            <a:srgbClr val="16625C">
              <a:alpha val="96000"/>
            </a:srgbClr>
          </a:solidFill>
        </p:spPr>
        <p:txBody>
          <a:bodyPr wrap="square" lIns="0" tIns="0" rIns="0" bIns="0" rtlCol="0"/>
          <a:lstStyle/>
          <a:p>
            <a:endParaRPr sz="1300"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93080" y="1620268"/>
            <a:ext cx="2826327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80000"/>
              </a:lnSpc>
              <a:spcBef>
                <a:spcPts val="335"/>
              </a:spcBef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История </a:t>
            </a:r>
          </a:p>
          <a:p>
            <a:pPr marL="12700" marR="5080" algn="ctr">
              <a:lnSpc>
                <a:spcPct val="80000"/>
              </a:lnSpc>
              <a:spcBef>
                <a:spcPts val="335"/>
              </a:spcBef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Обществознание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695260" y="1693926"/>
            <a:ext cx="2208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80000"/>
              </a:lnSpc>
              <a:spcBef>
                <a:spcPts val="335"/>
              </a:spcBef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Разговоры о важном</a:t>
            </a:r>
          </a:p>
        </p:txBody>
      </p:sp>
      <p:sp>
        <p:nvSpPr>
          <p:cNvPr id="11" name="object 3"/>
          <p:cNvSpPr/>
          <p:nvPr/>
        </p:nvSpPr>
        <p:spPr>
          <a:xfrm>
            <a:off x="2393080" y="1762877"/>
            <a:ext cx="261285" cy="248648"/>
          </a:xfrm>
          <a:custGeom>
            <a:avLst/>
            <a:gdLst/>
            <a:ahLst/>
            <a:cxnLst/>
            <a:rect l="l" t="t" r="r" b="b"/>
            <a:pathLst>
              <a:path w="360044" h="360044">
                <a:moveTo>
                  <a:pt x="179997" y="0"/>
                </a:moveTo>
                <a:lnTo>
                  <a:pt x="132144" y="6433"/>
                </a:lnTo>
                <a:lnTo>
                  <a:pt x="89146" y="24586"/>
                </a:lnTo>
                <a:lnTo>
                  <a:pt x="52717" y="52736"/>
                </a:lnTo>
                <a:lnTo>
                  <a:pt x="24573" y="89163"/>
                </a:lnTo>
                <a:lnTo>
                  <a:pt x="6429" y="132144"/>
                </a:lnTo>
                <a:lnTo>
                  <a:pt x="0" y="179959"/>
                </a:lnTo>
                <a:lnTo>
                  <a:pt x="6429" y="227826"/>
                </a:lnTo>
                <a:lnTo>
                  <a:pt x="24573" y="270843"/>
                </a:lnTo>
                <a:lnTo>
                  <a:pt x="52717" y="307292"/>
                </a:lnTo>
                <a:lnTo>
                  <a:pt x="89146" y="335454"/>
                </a:lnTo>
                <a:lnTo>
                  <a:pt x="132144" y="353610"/>
                </a:lnTo>
                <a:lnTo>
                  <a:pt x="179997" y="360044"/>
                </a:lnTo>
                <a:lnTo>
                  <a:pt x="227845" y="353610"/>
                </a:lnTo>
                <a:lnTo>
                  <a:pt x="270842" y="335454"/>
                </a:lnTo>
                <a:lnTo>
                  <a:pt x="307271" y="307292"/>
                </a:lnTo>
                <a:lnTo>
                  <a:pt x="335417" y="270843"/>
                </a:lnTo>
                <a:lnTo>
                  <a:pt x="353564" y="227826"/>
                </a:lnTo>
                <a:lnTo>
                  <a:pt x="359994" y="179959"/>
                </a:lnTo>
                <a:lnTo>
                  <a:pt x="353564" y="132144"/>
                </a:lnTo>
                <a:lnTo>
                  <a:pt x="335417" y="89163"/>
                </a:lnTo>
                <a:lnTo>
                  <a:pt x="307271" y="52736"/>
                </a:lnTo>
                <a:lnTo>
                  <a:pt x="270842" y="24586"/>
                </a:lnTo>
                <a:lnTo>
                  <a:pt x="227845" y="6433"/>
                </a:lnTo>
                <a:lnTo>
                  <a:pt x="179997" y="0"/>
                </a:lnTo>
                <a:close/>
              </a:path>
            </a:pathLst>
          </a:custGeom>
          <a:solidFill>
            <a:srgbClr val="1662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/>
          <p:cNvSpPr/>
          <p:nvPr/>
        </p:nvSpPr>
        <p:spPr>
          <a:xfrm>
            <a:off x="5564617" y="1762877"/>
            <a:ext cx="261285" cy="248648"/>
          </a:xfrm>
          <a:custGeom>
            <a:avLst/>
            <a:gdLst/>
            <a:ahLst/>
            <a:cxnLst/>
            <a:rect l="l" t="t" r="r" b="b"/>
            <a:pathLst>
              <a:path w="360044" h="360044">
                <a:moveTo>
                  <a:pt x="179997" y="0"/>
                </a:moveTo>
                <a:lnTo>
                  <a:pt x="132144" y="6433"/>
                </a:lnTo>
                <a:lnTo>
                  <a:pt x="89146" y="24586"/>
                </a:lnTo>
                <a:lnTo>
                  <a:pt x="52717" y="52736"/>
                </a:lnTo>
                <a:lnTo>
                  <a:pt x="24573" y="89163"/>
                </a:lnTo>
                <a:lnTo>
                  <a:pt x="6429" y="132144"/>
                </a:lnTo>
                <a:lnTo>
                  <a:pt x="0" y="179959"/>
                </a:lnTo>
                <a:lnTo>
                  <a:pt x="6429" y="227826"/>
                </a:lnTo>
                <a:lnTo>
                  <a:pt x="24573" y="270843"/>
                </a:lnTo>
                <a:lnTo>
                  <a:pt x="52717" y="307292"/>
                </a:lnTo>
                <a:lnTo>
                  <a:pt x="89146" y="335454"/>
                </a:lnTo>
                <a:lnTo>
                  <a:pt x="132144" y="353610"/>
                </a:lnTo>
                <a:lnTo>
                  <a:pt x="179997" y="360044"/>
                </a:lnTo>
                <a:lnTo>
                  <a:pt x="227845" y="353610"/>
                </a:lnTo>
                <a:lnTo>
                  <a:pt x="270842" y="335454"/>
                </a:lnTo>
                <a:lnTo>
                  <a:pt x="307271" y="307292"/>
                </a:lnTo>
                <a:lnTo>
                  <a:pt x="335417" y="270843"/>
                </a:lnTo>
                <a:lnTo>
                  <a:pt x="353564" y="227826"/>
                </a:lnTo>
                <a:lnTo>
                  <a:pt x="359994" y="179959"/>
                </a:lnTo>
                <a:lnTo>
                  <a:pt x="353564" y="132144"/>
                </a:lnTo>
                <a:lnTo>
                  <a:pt x="335417" y="89163"/>
                </a:lnTo>
                <a:lnTo>
                  <a:pt x="307271" y="52736"/>
                </a:lnTo>
                <a:lnTo>
                  <a:pt x="270842" y="24586"/>
                </a:lnTo>
                <a:lnTo>
                  <a:pt x="227845" y="6433"/>
                </a:lnTo>
                <a:lnTo>
                  <a:pt x="179997" y="0"/>
                </a:lnTo>
                <a:close/>
              </a:path>
            </a:pathLst>
          </a:custGeom>
          <a:solidFill>
            <a:srgbClr val="1662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77"/>
          <p:cNvSpPr/>
          <p:nvPr/>
        </p:nvSpPr>
        <p:spPr>
          <a:xfrm rot="11824173">
            <a:off x="2270618" y="4864104"/>
            <a:ext cx="955623" cy="944409"/>
          </a:xfrm>
          <a:custGeom>
            <a:avLst/>
            <a:gdLst/>
            <a:ahLst/>
            <a:cxnLst/>
            <a:rect l="l" t="t" r="r" b="b"/>
            <a:pathLst>
              <a:path w="554354" h="469900">
                <a:moveTo>
                  <a:pt x="553974" y="0"/>
                </a:moveTo>
                <a:lnTo>
                  <a:pt x="495903" y="10580"/>
                </a:lnTo>
                <a:lnTo>
                  <a:pt x="440944" y="23845"/>
                </a:lnTo>
                <a:lnTo>
                  <a:pt x="389098" y="39794"/>
                </a:lnTo>
                <a:lnTo>
                  <a:pt x="340364" y="58429"/>
                </a:lnTo>
                <a:lnTo>
                  <a:pt x="294744" y="79750"/>
                </a:lnTo>
                <a:lnTo>
                  <a:pt x="252237" y="103758"/>
                </a:lnTo>
                <a:lnTo>
                  <a:pt x="212845" y="130455"/>
                </a:lnTo>
                <a:lnTo>
                  <a:pt x="176567" y="159841"/>
                </a:lnTo>
                <a:lnTo>
                  <a:pt x="143404" y="191916"/>
                </a:lnTo>
                <a:lnTo>
                  <a:pt x="113357" y="226683"/>
                </a:lnTo>
                <a:lnTo>
                  <a:pt x="86426" y="264141"/>
                </a:lnTo>
                <a:lnTo>
                  <a:pt x="62611" y="304291"/>
                </a:lnTo>
                <a:lnTo>
                  <a:pt x="0" y="291973"/>
                </a:lnTo>
                <a:lnTo>
                  <a:pt x="73405" y="469391"/>
                </a:lnTo>
                <a:lnTo>
                  <a:pt x="225425" y="336423"/>
                </a:lnTo>
                <a:lnTo>
                  <a:pt x="162940" y="323976"/>
                </a:lnTo>
                <a:lnTo>
                  <a:pt x="176502" y="284302"/>
                </a:lnTo>
                <a:lnTo>
                  <a:pt x="194464" y="246674"/>
                </a:lnTo>
                <a:lnTo>
                  <a:pt x="216826" y="211091"/>
                </a:lnTo>
                <a:lnTo>
                  <a:pt x="243587" y="177553"/>
                </a:lnTo>
                <a:lnTo>
                  <a:pt x="274745" y="146060"/>
                </a:lnTo>
                <a:lnTo>
                  <a:pt x="310299" y="116610"/>
                </a:lnTo>
                <a:lnTo>
                  <a:pt x="350248" y="89204"/>
                </a:lnTo>
                <a:lnTo>
                  <a:pt x="394592" y="63840"/>
                </a:lnTo>
                <a:lnTo>
                  <a:pt x="443328" y="40519"/>
                </a:lnTo>
                <a:lnTo>
                  <a:pt x="496455" y="19239"/>
                </a:lnTo>
                <a:lnTo>
                  <a:pt x="553974" y="0"/>
                </a:lnTo>
                <a:close/>
              </a:path>
            </a:pathLst>
          </a:custGeom>
          <a:solidFill>
            <a:srgbClr val="009999"/>
          </a:solidFill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3">
            <a:extLst>
              <a:ext uri="{FF2B5EF4-FFF2-40B4-BE49-F238E27FC236}">
                <a16:creationId xmlns:a16="http://schemas.microsoft.com/office/drawing/2014/main" id="{BC26D7FD-DC25-49D3-B924-6D1479AAB1EB}"/>
              </a:ext>
            </a:extLst>
          </p:cNvPr>
          <p:cNvSpPr/>
          <p:nvPr/>
        </p:nvSpPr>
        <p:spPr>
          <a:xfrm>
            <a:off x="2951288" y="3074982"/>
            <a:ext cx="261285" cy="248648"/>
          </a:xfrm>
          <a:custGeom>
            <a:avLst/>
            <a:gdLst/>
            <a:ahLst/>
            <a:cxnLst/>
            <a:rect l="l" t="t" r="r" b="b"/>
            <a:pathLst>
              <a:path w="360044" h="360044">
                <a:moveTo>
                  <a:pt x="179997" y="0"/>
                </a:moveTo>
                <a:lnTo>
                  <a:pt x="132144" y="6433"/>
                </a:lnTo>
                <a:lnTo>
                  <a:pt x="89146" y="24586"/>
                </a:lnTo>
                <a:lnTo>
                  <a:pt x="52717" y="52736"/>
                </a:lnTo>
                <a:lnTo>
                  <a:pt x="24573" y="89163"/>
                </a:lnTo>
                <a:lnTo>
                  <a:pt x="6429" y="132144"/>
                </a:lnTo>
                <a:lnTo>
                  <a:pt x="0" y="179959"/>
                </a:lnTo>
                <a:lnTo>
                  <a:pt x="6429" y="227826"/>
                </a:lnTo>
                <a:lnTo>
                  <a:pt x="24573" y="270843"/>
                </a:lnTo>
                <a:lnTo>
                  <a:pt x="52717" y="307292"/>
                </a:lnTo>
                <a:lnTo>
                  <a:pt x="89146" y="335454"/>
                </a:lnTo>
                <a:lnTo>
                  <a:pt x="132144" y="353610"/>
                </a:lnTo>
                <a:lnTo>
                  <a:pt x="179997" y="360044"/>
                </a:lnTo>
                <a:lnTo>
                  <a:pt x="227845" y="353610"/>
                </a:lnTo>
                <a:lnTo>
                  <a:pt x="270842" y="335454"/>
                </a:lnTo>
                <a:lnTo>
                  <a:pt x="307271" y="307292"/>
                </a:lnTo>
                <a:lnTo>
                  <a:pt x="335417" y="270843"/>
                </a:lnTo>
                <a:lnTo>
                  <a:pt x="353564" y="227826"/>
                </a:lnTo>
                <a:lnTo>
                  <a:pt x="359994" y="179959"/>
                </a:lnTo>
                <a:lnTo>
                  <a:pt x="353564" y="132144"/>
                </a:lnTo>
                <a:lnTo>
                  <a:pt x="335417" y="89163"/>
                </a:lnTo>
                <a:lnTo>
                  <a:pt x="307271" y="52736"/>
                </a:lnTo>
                <a:lnTo>
                  <a:pt x="270842" y="24586"/>
                </a:lnTo>
                <a:lnTo>
                  <a:pt x="227845" y="6433"/>
                </a:lnTo>
                <a:lnTo>
                  <a:pt x="179997" y="0"/>
                </a:lnTo>
                <a:close/>
              </a:path>
            </a:pathLst>
          </a:custGeom>
          <a:solidFill>
            <a:srgbClr val="1662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9C7ADA7C-FC4D-431F-978D-34FBDFF4041B}"/>
              </a:ext>
            </a:extLst>
          </p:cNvPr>
          <p:cNvSpPr/>
          <p:nvPr/>
        </p:nvSpPr>
        <p:spPr>
          <a:xfrm>
            <a:off x="2694192" y="3090989"/>
            <a:ext cx="28263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80000"/>
              </a:lnSpc>
              <a:spcBef>
                <a:spcPts val="335"/>
              </a:spcBef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Развитие добровольческого и волонтерского движения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862886EA-DCDB-4A4B-BC72-AB3B38036E57}"/>
              </a:ext>
            </a:extLst>
          </p:cNvPr>
          <p:cNvSpPr/>
          <p:nvPr/>
        </p:nvSpPr>
        <p:spPr>
          <a:xfrm>
            <a:off x="5081368" y="2508684"/>
            <a:ext cx="28263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80000"/>
              </a:lnSpc>
              <a:spcBef>
                <a:spcPts val="335"/>
              </a:spcBef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Использование государственной символики</a:t>
            </a:r>
          </a:p>
        </p:txBody>
      </p:sp>
      <p:sp>
        <p:nvSpPr>
          <p:cNvPr id="21" name="object 3">
            <a:extLst>
              <a:ext uri="{FF2B5EF4-FFF2-40B4-BE49-F238E27FC236}">
                <a16:creationId xmlns:a16="http://schemas.microsoft.com/office/drawing/2014/main" id="{5F201048-5B34-402E-B2D7-AA4E6CD17154}"/>
              </a:ext>
            </a:extLst>
          </p:cNvPr>
          <p:cNvSpPr/>
          <p:nvPr/>
        </p:nvSpPr>
        <p:spPr>
          <a:xfrm>
            <a:off x="4989736" y="2567350"/>
            <a:ext cx="261285" cy="248648"/>
          </a:xfrm>
          <a:custGeom>
            <a:avLst/>
            <a:gdLst/>
            <a:ahLst/>
            <a:cxnLst/>
            <a:rect l="l" t="t" r="r" b="b"/>
            <a:pathLst>
              <a:path w="360044" h="360044">
                <a:moveTo>
                  <a:pt x="179997" y="0"/>
                </a:moveTo>
                <a:lnTo>
                  <a:pt x="132144" y="6433"/>
                </a:lnTo>
                <a:lnTo>
                  <a:pt x="89146" y="24586"/>
                </a:lnTo>
                <a:lnTo>
                  <a:pt x="52717" y="52736"/>
                </a:lnTo>
                <a:lnTo>
                  <a:pt x="24573" y="89163"/>
                </a:lnTo>
                <a:lnTo>
                  <a:pt x="6429" y="132144"/>
                </a:lnTo>
                <a:lnTo>
                  <a:pt x="0" y="179959"/>
                </a:lnTo>
                <a:lnTo>
                  <a:pt x="6429" y="227826"/>
                </a:lnTo>
                <a:lnTo>
                  <a:pt x="24573" y="270843"/>
                </a:lnTo>
                <a:lnTo>
                  <a:pt x="52717" y="307292"/>
                </a:lnTo>
                <a:lnTo>
                  <a:pt x="89146" y="335454"/>
                </a:lnTo>
                <a:lnTo>
                  <a:pt x="132144" y="353610"/>
                </a:lnTo>
                <a:lnTo>
                  <a:pt x="179997" y="360044"/>
                </a:lnTo>
                <a:lnTo>
                  <a:pt x="227845" y="353610"/>
                </a:lnTo>
                <a:lnTo>
                  <a:pt x="270842" y="335454"/>
                </a:lnTo>
                <a:lnTo>
                  <a:pt x="307271" y="307292"/>
                </a:lnTo>
                <a:lnTo>
                  <a:pt x="335417" y="270843"/>
                </a:lnTo>
                <a:lnTo>
                  <a:pt x="353564" y="227826"/>
                </a:lnTo>
                <a:lnTo>
                  <a:pt x="359994" y="179959"/>
                </a:lnTo>
                <a:lnTo>
                  <a:pt x="353564" y="132144"/>
                </a:lnTo>
                <a:lnTo>
                  <a:pt x="335417" y="89163"/>
                </a:lnTo>
                <a:lnTo>
                  <a:pt x="307271" y="52736"/>
                </a:lnTo>
                <a:lnTo>
                  <a:pt x="270842" y="24586"/>
                </a:lnTo>
                <a:lnTo>
                  <a:pt x="227845" y="6433"/>
                </a:lnTo>
                <a:lnTo>
                  <a:pt x="179997" y="0"/>
                </a:lnTo>
                <a:close/>
              </a:path>
            </a:pathLst>
          </a:custGeom>
          <a:solidFill>
            <a:srgbClr val="1662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C7ADA7C-FC4D-431F-978D-34FBDFF4041B}"/>
              </a:ext>
            </a:extLst>
          </p:cNvPr>
          <p:cNvSpPr/>
          <p:nvPr/>
        </p:nvSpPr>
        <p:spPr>
          <a:xfrm>
            <a:off x="4984149" y="4312168"/>
            <a:ext cx="318607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80000"/>
              </a:lnSpc>
              <a:spcBef>
                <a:spcPts val="335"/>
              </a:spcBef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Использование потенциала урока (связь с рабочей программой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по предмету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и рабочей программой воспитания: достижение целевых ориентиров в воспитании)</a:t>
            </a: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</a:endParaRPr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5F201048-5B34-402E-B2D7-AA4E6CD17154}"/>
              </a:ext>
            </a:extLst>
          </p:cNvPr>
          <p:cNvSpPr/>
          <p:nvPr/>
        </p:nvSpPr>
        <p:spPr>
          <a:xfrm>
            <a:off x="4702748" y="4382295"/>
            <a:ext cx="261285" cy="248648"/>
          </a:xfrm>
          <a:custGeom>
            <a:avLst/>
            <a:gdLst/>
            <a:ahLst/>
            <a:cxnLst/>
            <a:rect l="l" t="t" r="r" b="b"/>
            <a:pathLst>
              <a:path w="360044" h="360044">
                <a:moveTo>
                  <a:pt x="179997" y="0"/>
                </a:moveTo>
                <a:lnTo>
                  <a:pt x="132144" y="6433"/>
                </a:lnTo>
                <a:lnTo>
                  <a:pt x="89146" y="24586"/>
                </a:lnTo>
                <a:lnTo>
                  <a:pt x="52717" y="52736"/>
                </a:lnTo>
                <a:lnTo>
                  <a:pt x="24573" y="89163"/>
                </a:lnTo>
                <a:lnTo>
                  <a:pt x="6429" y="132144"/>
                </a:lnTo>
                <a:lnTo>
                  <a:pt x="0" y="179959"/>
                </a:lnTo>
                <a:lnTo>
                  <a:pt x="6429" y="227826"/>
                </a:lnTo>
                <a:lnTo>
                  <a:pt x="24573" y="270843"/>
                </a:lnTo>
                <a:lnTo>
                  <a:pt x="52717" y="307292"/>
                </a:lnTo>
                <a:lnTo>
                  <a:pt x="89146" y="335454"/>
                </a:lnTo>
                <a:lnTo>
                  <a:pt x="132144" y="353610"/>
                </a:lnTo>
                <a:lnTo>
                  <a:pt x="179997" y="360044"/>
                </a:lnTo>
                <a:lnTo>
                  <a:pt x="227845" y="353610"/>
                </a:lnTo>
                <a:lnTo>
                  <a:pt x="270842" y="335454"/>
                </a:lnTo>
                <a:lnTo>
                  <a:pt x="307271" y="307292"/>
                </a:lnTo>
                <a:lnTo>
                  <a:pt x="335417" y="270843"/>
                </a:lnTo>
                <a:lnTo>
                  <a:pt x="353564" y="227826"/>
                </a:lnTo>
                <a:lnTo>
                  <a:pt x="359994" y="179959"/>
                </a:lnTo>
                <a:lnTo>
                  <a:pt x="353564" y="132144"/>
                </a:lnTo>
                <a:lnTo>
                  <a:pt x="335417" y="89163"/>
                </a:lnTo>
                <a:lnTo>
                  <a:pt x="307271" y="52736"/>
                </a:lnTo>
                <a:lnTo>
                  <a:pt x="270842" y="24586"/>
                </a:lnTo>
                <a:lnTo>
                  <a:pt x="227845" y="6433"/>
                </a:lnTo>
                <a:lnTo>
                  <a:pt x="179997" y="0"/>
                </a:lnTo>
                <a:close/>
              </a:path>
            </a:pathLst>
          </a:custGeom>
          <a:solidFill>
            <a:srgbClr val="16625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9998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4826" y="243883"/>
            <a:ext cx="6784768" cy="1200329"/>
          </a:xfrm>
          <a:prstGeom prst="rect">
            <a:avLst/>
          </a:prstGeom>
          <a:solidFill>
            <a:srgbClr val="16625C"/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администрации Города Томска от 16.12.2022 г № 1334-р «Об утверждении Комплексного плана мероприятий по патриотическому воспитанию г. Томска в 2022-2023 учебном году»</a:t>
            </a:r>
          </a:p>
        </p:txBody>
      </p:sp>
      <p:sp>
        <p:nvSpPr>
          <p:cNvPr id="3" name="object 18"/>
          <p:cNvSpPr/>
          <p:nvPr/>
        </p:nvSpPr>
        <p:spPr>
          <a:xfrm>
            <a:off x="1744311" y="1963697"/>
            <a:ext cx="5564631" cy="4259355"/>
          </a:xfrm>
          <a:custGeom>
            <a:avLst/>
            <a:gdLst/>
            <a:ahLst/>
            <a:cxnLst/>
            <a:rect l="l" t="t" r="r" b="b"/>
            <a:pathLst>
              <a:path w="6271259" h="5270500">
                <a:moveTo>
                  <a:pt x="6104589" y="5257800"/>
                </a:moveTo>
                <a:lnTo>
                  <a:pt x="5208590" y="5257800"/>
                </a:lnTo>
                <a:lnTo>
                  <a:pt x="5249030" y="5270500"/>
                </a:lnTo>
                <a:lnTo>
                  <a:pt x="6047277" y="5270500"/>
                </a:lnTo>
                <a:lnTo>
                  <a:pt x="6104589" y="5257800"/>
                </a:lnTo>
                <a:close/>
              </a:path>
              <a:path w="6271259" h="5270500">
                <a:moveTo>
                  <a:pt x="5283874" y="5245100"/>
                </a:moveTo>
                <a:lnTo>
                  <a:pt x="4998185" y="5245100"/>
                </a:lnTo>
                <a:lnTo>
                  <a:pt x="5041316" y="5257800"/>
                </a:lnTo>
                <a:lnTo>
                  <a:pt x="5323720" y="5257800"/>
                </a:lnTo>
                <a:lnTo>
                  <a:pt x="5283874" y="5245100"/>
                </a:lnTo>
                <a:close/>
              </a:path>
              <a:path w="6271259" h="5270500">
                <a:moveTo>
                  <a:pt x="6227648" y="5245100"/>
                </a:moveTo>
                <a:lnTo>
                  <a:pt x="6061316" y="5245100"/>
                </a:lnTo>
                <a:lnTo>
                  <a:pt x="6006709" y="5257800"/>
                </a:lnTo>
                <a:lnTo>
                  <a:pt x="6195092" y="5257800"/>
                </a:lnTo>
                <a:lnTo>
                  <a:pt x="6227648" y="5245100"/>
                </a:lnTo>
                <a:close/>
              </a:path>
              <a:path w="6271259" h="5270500">
                <a:moveTo>
                  <a:pt x="5075843" y="5232400"/>
                </a:moveTo>
                <a:lnTo>
                  <a:pt x="4865852" y="5232400"/>
                </a:lnTo>
                <a:lnTo>
                  <a:pt x="4910440" y="5245100"/>
                </a:lnTo>
                <a:lnTo>
                  <a:pt x="5118577" y="5245100"/>
                </a:lnTo>
                <a:lnTo>
                  <a:pt x="5075843" y="5232400"/>
                </a:lnTo>
                <a:close/>
              </a:path>
              <a:path w="6271259" h="5270500">
                <a:moveTo>
                  <a:pt x="6268643" y="5232400"/>
                </a:moveTo>
                <a:lnTo>
                  <a:pt x="6188959" y="5232400"/>
                </a:lnTo>
                <a:lnTo>
                  <a:pt x="6152654" y="5245100"/>
                </a:lnTo>
                <a:lnTo>
                  <a:pt x="6270713" y="5245100"/>
                </a:lnTo>
                <a:lnTo>
                  <a:pt x="6268643" y="5232400"/>
                </a:lnTo>
                <a:close/>
              </a:path>
              <a:path w="6271259" h="5270500">
                <a:moveTo>
                  <a:pt x="4899684" y="5219700"/>
                </a:moveTo>
                <a:lnTo>
                  <a:pt x="4775313" y="5219700"/>
                </a:lnTo>
                <a:lnTo>
                  <a:pt x="4820805" y="5232400"/>
                </a:lnTo>
                <a:lnTo>
                  <a:pt x="4944480" y="5232400"/>
                </a:lnTo>
                <a:lnTo>
                  <a:pt x="4899684" y="5219700"/>
                </a:lnTo>
                <a:close/>
              </a:path>
              <a:path w="6271259" h="5270500">
                <a:moveTo>
                  <a:pt x="4808662" y="5207000"/>
                </a:moveTo>
                <a:lnTo>
                  <a:pt x="4683042" y="5207000"/>
                </a:lnTo>
                <a:lnTo>
                  <a:pt x="4729387" y="5219700"/>
                </a:lnTo>
                <a:lnTo>
                  <a:pt x="4854407" y="5219700"/>
                </a:lnTo>
                <a:lnTo>
                  <a:pt x="4808662" y="5207000"/>
                </a:lnTo>
                <a:close/>
              </a:path>
              <a:path w="6271259" h="5270500">
                <a:moveTo>
                  <a:pt x="4668764" y="5194300"/>
                </a:moveTo>
                <a:lnTo>
                  <a:pt x="4589147" y="5194300"/>
                </a:lnTo>
                <a:lnTo>
                  <a:pt x="4636291" y="5207000"/>
                </a:lnTo>
                <a:lnTo>
                  <a:pt x="4715827" y="5207000"/>
                </a:lnTo>
                <a:lnTo>
                  <a:pt x="4668764" y="5194300"/>
                </a:lnTo>
                <a:close/>
              </a:path>
              <a:path w="6271259" h="5270500">
                <a:moveTo>
                  <a:pt x="4177745" y="5105400"/>
                </a:moveTo>
                <a:lnTo>
                  <a:pt x="4098988" y="5105400"/>
                </a:lnTo>
                <a:lnTo>
                  <a:pt x="4298766" y="5156200"/>
                </a:lnTo>
                <a:lnTo>
                  <a:pt x="4347991" y="5156200"/>
                </a:lnTo>
                <a:lnTo>
                  <a:pt x="4445488" y="5181600"/>
                </a:lnTo>
                <a:lnTo>
                  <a:pt x="4493732" y="5181600"/>
                </a:lnTo>
                <a:lnTo>
                  <a:pt x="4541623" y="5194300"/>
                </a:lnTo>
                <a:lnTo>
                  <a:pt x="4621289" y="5194300"/>
                </a:lnTo>
                <a:lnTo>
                  <a:pt x="4525157" y="5168900"/>
                </a:lnTo>
                <a:lnTo>
                  <a:pt x="4476529" y="5168900"/>
                </a:lnTo>
                <a:lnTo>
                  <a:pt x="4378215" y="5143500"/>
                </a:lnTo>
                <a:lnTo>
                  <a:pt x="4328557" y="5143500"/>
                </a:lnTo>
                <a:lnTo>
                  <a:pt x="4177745" y="5105400"/>
                </a:lnTo>
                <a:close/>
              </a:path>
              <a:path w="6271259" h="5270500">
                <a:moveTo>
                  <a:pt x="16205" y="0"/>
                </a:moveTo>
                <a:lnTo>
                  <a:pt x="0" y="0"/>
                </a:lnTo>
                <a:lnTo>
                  <a:pt x="4657" y="63500"/>
                </a:lnTo>
                <a:lnTo>
                  <a:pt x="9760" y="127000"/>
                </a:lnTo>
                <a:lnTo>
                  <a:pt x="15307" y="203200"/>
                </a:lnTo>
                <a:lnTo>
                  <a:pt x="21293" y="266700"/>
                </a:lnTo>
                <a:lnTo>
                  <a:pt x="27715" y="330200"/>
                </a:lnTo>
                <a:lnTo>
                  <a:pt x="34569" y="393700"/>
                </a:lnTo>
                <a:lnTo>
                  <a:pt x="41853" y="457200"/>
                </a:lnTo>
                <a:lnTo>
                  <a:pt x="49562" y="520700"/>
                </a:lnTo>
                <a:lnTo>
                  <a:pt x="57693" y="571500"/>
                </a:lnTo>
                <a:lnTo>
                  <a:pt x="66243" y="635000"/>
                </a:lnTo>
                <a:lnTo>
                  <a:pt x="75208" y="698500"/>
                </a:lnTo>
                <a:lnTo>
                  <a:pt x="84585" y="762000"/>
                </a:lnTo>
                <a:lnTo>
                  <a:pt x="94371" y="825500"/>
                </a:lnTo>
                <a:lnTo>
                  <a:pt x="104561" y="876300"/>
                </a:lnTo>
                <a:lnTo>
                  <a:pt x="115153" y="939800"/>
                </a:lnTo>
                <a:lnTo>
                  <a:pt x="126143" y="990600"/>
                </a:lnTo>
                <a:lnTo>
                  <a:pt x="137527" y="1054100"/>
                </a:lnTo>
                <a:lnTo>
                  <a:pt x="149303" y="1104900"/>
                </a:lnTo>
                <a:lnTo>
                  <a:pt x="161466" y="1168400"/>
                </a:lnTo>
                <a:lnTo>
                  <a:pt x="174013" y="1219200"/>
                </a:lnTo>
                <a:lnTo>
                  <a:pt x="186941" y="1282700"/>
                </a:lnTo>
                <a:lnTo>
                  <a:pt x="200247" y="1333500"/>
                </a:lnTo>
                <a:lnTo>
                  <a:pt x="213926" y="1384300"/>
                </a:lnTo>
                <a:lnTo>
                  <a:pt x="227976" y="1447800"/>
                </a:lnTo>
                <a:lnTo>
                  <a:pt x="242393" y="1498600"/>
                </a:lnTo>
                <a:lnTo>
                  <a:pt x="257173" y="1549400"/>
                </a:lnTo>
                <a:lnTo>
                  <a:pt x="272313" y="1600200"/>
                </a:lnTo>
                <a:lnTo>
                  <a:pt x="287810" y="1651000"/>
                </a:lnTo>
                <a:lnTo>
                  <a:pt x="303660" y="1701800"/>
                </a:lnTo>
                <a:lnTo>
                  <a:pt x="319860" y="1752600"/>
                </a:lnTo>
                <a:lnTo>
                  <a:pt x="336406" y="1803400"/>
                </a:lnTo>
                <a:lnTo>
                  <a:pt x="353294" y="1854200"/>
                </a:lnTo>
                <a:lnTo>
                  <a:pt x="370523" y="1905000"/>
                </a:lnTo>
                <a:lnTo>
                  <a:pt x="388087" y="1955800"/>
                </a:lnTo>
                <a:lnTo>
                  <a:pt x="405983" y="2006600"/>
                </a:lnTo>
                <a:lnTo>
                  <a:pt x="424209" y="2057400"/>
                </a:lnTo>
                <a:lnTo>
                  <a:pt x="442760" y="2108200"/>
                </a:lnTo>
                <a:lnTo>
                  <a:pt x="461633" y="2146300"/>
                </a:lnTo>
                <a:lnTo>
                  <a:pt x="480825" y="2197100"/>
                </a:lnTo>
                <a:lnTo>
                  <a:pt x="500332" y="2247900"/>
                </a:lnTo>
                <a:lnTo>
                  <a:pt x="520150" y="2286000"/>
                </a:lnTo>
                <a:lnTo>
                  <a:pt x="540278" y="2336800"/>
                </a:lnTo>
                <a:lnTo>
                  <a:pt x="560709" y="2374900"/>
                </a:lnTo>
                <a:lnTo>
                  <a:pt x="581443" y="2425700"/>
                </a:lnTo>
                <a:lnTo>
                  <a:pt x="602474" y="2463800"/>
                </a:lnTo>
                <a:lnTo>
                  <a:pt x="623800" y="2514600"/>
                </a:lnTo>
                <a:lnTo>
                  <a:pt x="645417" y="2552700"/>
                </a:lnTo>
                <a:lnTo>
                  <a:pt x="667321" y="2603500"/>
                </a:lnTo>
                <a:lnTo>
                  <a:pt x="689510" y="2641600"/>
                </a:lnTo>
                <a:lnTo>
                  <a:pt x="711979" y="2679700"/>
                </a:lnTo>
                <a:lnTo>
                  <a:pt x="734725" y="2730500"/>
                </a:lnTo>
                <a:lnTo>
                  <a:pt x="757746" y="2768600"/>
                </a:lnTo>
                <a:lnTo>
                  <a:pt x="781036" y="2806700"/>
                </a:lnTo>
                <a:lnTo>
                  <a:pt x="804594" y="2844800"/>
                </a:lnTo>
                <a:lnTo>
                  <a:pt x="828415" y="2882900"/>
                </a:lnTo>
                <a:lnTo>
                  <a:pt x="852496" y="2921000"/>
                </a:lnTo>
                <a:lnTo>
                  <a:pt x="876833" y="2959100"/>
                </a:lnTo>
                <a:lnTo>
                  <a:pt x="901424" y="3009900"/>
                </a:lnTo>
                <a:lnTo>
                  <a:pt x="926264" y="3048000"/>
                </a:lnTo>
                <a:lnTo>
                  <a:pt x="951350" y="3073400"/>
                </a:lnTo>
                <a:lnTo>
                  <a:pt x="976680" y="3111500"/>
                </a:lnTo>
                <a:lnTo>
                  <a:pt x="1002248" y="3149600"/>
                </a:lnTo>
                <a:lnTo>
                  <a:pt x="1028052" y="3187700"/>
                </a:lnTo>
                <a:lnTo>
                  <a:pt x="1054089" y="3225800"/>
                </a:lnTo>
                <a:lnTo>
                  <a:pt x="1080355" y="3263900"/>
                </a:lnTo>
                <a:lnTo>
                  <a:pt x="1106846" y="3302000"/>
                </a:lnTo>
                <a:lnTo>
                  <a:pt x="1133559" y="3327400"/>
                </a:lnTo>
                <a:lnTo>
                  <a:pt x="1160491" y="3365500"/>
                </a:lnTo>
                <a:lnTo>
                  <a:pt x="1187637" y="3403600"/>
                </a:lnTo>
                <a:lnTo>
                  <a:pt x="1214996" y="3429000"/>
                </a:lnTo>
                <a:lnTo>
                  <a:pt x="1242563" y="3467100"/>
                </a:lnTo>
                <a:lnTo>
                  <a:pt x="1270334" y="3505200"/>
                </a:lnTo>
                <a:lnTo>
                  <a:pt x="1298307" y="3530600"/>
                </a:lnTo>
                <a:lnTo>
                  <a:pt x="1326478" y="3568700"/>
                </a:lnTo>
                <a:lnTo>
                  <a:pt x="1354843" y="3594100"/>
                </a:lnTo>
                <a:lnTo>
                  <a:pt x="1383400" y="3632200"/>
                </a:lnTo>
                <a:lnTo>
                  <a:pt x="1441071" y="3683000"/>
                </a:lnTo>
                <a:lnTo>
                  <a:pt x="1470180" y="3721100"/>
                </a:lnTo>
                <a:lnTo>
                  <a:pt x="1528925" y="3771900"/>
                </a:lnTo>
                <a:lnTo>
                  <a:pt x="1558554" y="3810000"/>
                </a:lnTo>
                <a:lnTo>
                  <a:pt x="1648430" y="3886200"/>
                </a:lnTo>
                <a:lnTo>
                  <a:pt x="1678706" y="3924300"/>
                </a:lnTo>
                <a:lnTo>
                  <a:pt x="1832314" y="4051300"/>
                </a:lnTo>
                <a:lnTo>
                  <a:pt x="2021086" y="4203700"/>
                </a:lnTo>
                <a:lnTo>
                  <a:pt x="2052971" y="4216400"/>
                </a:lnTo>
                <a:lnTo>
                  <a:pt x="2149281" y="4292600"/>
                </a:lnTo>
                <a:lnTo>
                  <a:pt x="2181592" y="4305300"/>
                </a:lnTo>
                <a:lnTo>
                  <a:pt x="2279097" y="4381500"/>
                </a:lnTo>
                <a:lnTo>
                  <a:pt x="2311778" y="4394200"/>
                </a:lnTo>
                <a:lnTo>
                  <a:pt x="2344543" y="4419600"/>
                </a:lnTo>
                <a:lnTo>
                  <a:pt x="2377389" y="4432300"/>
                </a:lnTo>
                <a:lnTo>
                  <a:pt x="2428948" y="4470400"/>
                </a:lnTo>
                <a:lnTo>
                  <a:pt x="2532578" y="4521200"/>
                </a:lnTo>
                <a:lnTo>
                  <a:pt x="2584622" y="4559300"/>
                </a:lnTo>
                <a:lnTo>
                  <a:pt x="3057503" y="4787900"/>
                </a:lnTo>
                <a:lnTo>
                  <a:pt x="3110302" y="4800600"/>
                </a:lnTo>
                <a:lnTo>
                  <a:pt x="3215896" y="4851400"/>
                </a:lnTo>
                <a:lnTo>
                  <a:pt x="3268664" y="4864100"/>
                </a:lnTo>
                <a:lnTo>
                  <a:pt x="3321395" y="4889500"/>
                </a:lnTo>
                <a:lnTo>
                  <a:pt x="3374077" y="4902200"/>
                </a:lnTo>
                <a:lnTo>
                  <a:pt x="3426695" y="4927600"/>
                </a:lnTo>
                <a:lnTo>
                  <a:pt x="3531690" y="4953000"/>
                </a:lnTo>
                <a:lnTo>
                  <a:pt x="3584040" y="4978400"/>
                </a:lnTo>
                <a:lnTo>
                  <a:pt x="3792149" y="5029200"/>
                </a:lnTo>
                <a:lnTo>
                  <a:pt x="3843788" y="5054600"/>
                </a:lnTo>
                <a:lnTo>
                  <a:pt x="4048391" y="5105400"/>
                </a:lnTo>
                <a:lnTo>
                  <a:pt x="4126908" y="5105400"/>
                </a:lnTo>
                <a:lnTo>
                  <a:pt x="3764534" y="5016500"/>
                </a:lnTo>
                <a:lnTo>
                  <a:pt x="3712001" y="4991100"/>
                </a:lnTo>
                <a:lnTo>
                  <a:pt x="3553557" y="4953000"/>
                </a:lnTo>
                <a:lnTo>
                  <a:pt x="3500507" y="4927600"/>
                </a:lnTo>
                <a:lnTo>
                  <a:pt x="3447362" y="4914900"/>
                </a:lnTo>
                <a:lnTo>
                  <a:pt x="3394137" y="4889500"/>
                </a:lnTo>
                <a:lnTo>
                  <a:pt x="3340844" y="4876800"/>
                </a:lnTo>
                <a:lnTo>
                  <a:pt x="3287498" y="4851400"/>
                </a:lnTo>
                <a:lnTo>
                  <a:pt x="3234112" y="4838700"/>
                </a:lnTo>
                <a:lnTo>
                  <a:pt x="3180701" y="4813300"/>
                </a:lnTo>
                <a:lnTo>
                  <a:pt x="3127277" y="4800600"/>
                </a:lnTo>
                <a:lnTo>
                  <a:pt x="2595422" y="4546600"/>
                </a:lnTo>
                <a:lnTo>
                  <a:pt x="2542777" y="4508500"/>
                </a:lnTo>
                <a:lnTo>
                  <a:pt x="2437964" y="4457700"/>
                </a:lnTo>
                <a:lnTo>
                  <a:pt x="2385822" y="4419600"/>
                </a:lnTo>
                <a:lnTo>
                  <a:pt x="2352787" y="4406900"/>
                </a:lnTo>
                <a:lnTo>
                  <a:pt x="2286967" y="4356100"/>
                </a:lnTo>
                <a:lnTo>
                  <a:pt x="2254188" y="4343400"/>
                </a:lnTo>
                <a:lnTo>
                  <a:pt x="2188911" y="4292600"/>
                </a:lnTo>
                <a:lnTo>
                  <a:pt x="2156420" y="4279900"/>
                </a:lnTo>
                <a:lnTo>
                  <a:pt x="1995582" y="4152900"/>
                </a:lnTo>
                <a:lnTo>
                  <a:pt x="1963762" y="4140200"/>
                </a:lnTo>
                <a:lnTo>
                  <a:pt x="1806596" y="4013200"/>
                </a:lnTo>
                <a:lnTo>
                  <a:pt x="1775574" y="3987800"/>
                </a:lnTo>
                <a:lnTo>
                  <a:pt x="1744697" y="3949700"/>
                </a:lnTo>
                <a:lnTo>
                  <a:pt x="1622716" y="3848100"/>
                </a:lnTo>
                <a:lnTo>
                  <a:pt x="1592620" y="3810000"/>
                </a:lnTo>
                <a:lnTo>
                  <a:pt x="1503344" y="3733800"/>
                </a:lnTo>
                <a:lnTo>
                  <a:pt x="1473935" y="3695700"/>
                </a:lnTo>
                <a:lnTo>
                  <a:pt x="1444707" y="3670300"/>
                </a:lnTo>
                <a:lnTo>
                  <a:pt x="1415663" y="3632200"/>
                </a:lnTo>
                <a:lnTo>
                  <a:pt x="1386807" y="3606800"/>
                </a:lnTo>
                <a:lnTo>
                  <a:pt x="1358142" y="3568700"/>
                </a:lnTo>
                <a:lnTo>
                  <a:pt x="1329672" y="3543300"/>
                </a:lnTo>
                <a:lnTo>
                  <a:pt x="1301400" y="3505200"/>
                </a:lnTo>
                <a:lnTo>
                  <a:pt x="1273331" y="3479800"/>
                </a:lnTo>
                <a:lnTo>
                  <a:pt x="1245467" y="3441700"/>
                </a:lnTo>
                <a:lnTo>
                  <a:pt x="1217811" y="3416300"/>
                </a:lnTo>
                <a:lnTo>
                  <a:pt x="1190368" y="3378200"/>
                </a:lnTo>
                <a:lnTo>
                  <a:pt x="1163142" y="3340100"/>
                </a:lnTo>
                <a:lnTo>
                  <a:pt x="1136135" y="3302000"/>
                </a:lnTo>
                <a:lnTo>
                  <a:pt x="1109351" y="3276600"/>
                </a:lnTo>
                <a:lnTo>
                  <a:pt x="1082793" y="3238500"/>
                </a:lnTo>
                <a:lnTo>
                  <a:pt x="1056466" y="3200400"/>
                </a:lnTo>
                <a:lnTo>
                  <a:pt x="1030372" y="3162300"/>
                </a:lnTo>
                <a:lnTo>
                  <a:pt x="1004516" y="3124200"/>
                </a:lnTo>
                <a:lnTo>
                  <a:pt x="978901" y="3086100"/>
                </a:lnTo>
                <a:lnTo>
                  <a:pt x="953529" y="3048000"/>
                </a:lnTo>
                <a:lnTo>
                  <a:pt x="928406" y="3009900"/>
                </a:lnTo>
                <a:lnTo>
                  <a:pt x="903534" y="2971800"/>
                </a:lnTo>
                <a:lnTo>
                  <a:pt x="878917" y="2933700"/>
                </a:lnTo>
                <a:lnTo>
                  <a:pt x="854559" y="2895600"/>
                </a:lnTo>
                <a:lnTo>
                  <a:pt x="830462" y="2857500"/>
                </a:lnTo>
                <a:lnTo>
                  <a:pt x="806631" y="2819400"/>
                </a:lnTo>
                <a:lnTo>
                  <a:pt x="783069" y="2781300"/>
                </a:lnTo>
                <a:lnTo>
                  <a:pt x="759779" y="2743200"/>
                </a:lnTo>
                <a:lnTo>
                  <a:pt x="736766" y="2692400"/>
                </a:lnTo>
                <a:lnTo>
                  <a:pt x="714032" y="2654300"/>
                </a:lnTo>
                <a:lnTo>
                  <a:pt x="691581" y="2616200"/>
                </a:lnTo>
                <a:lnTo>
                  <a:pt x="669417" y="2565400"/>
                </a:lnTo>
                <a:lnTo>
                  <a:pt x="647544" y="2527300"/>
                </a:lnTo>
                <a:lnTo>
                  <a:pt x="625964" y="2476500"/>
                </a:lnTo>
                <a:lnTo>
                  <a:pt x="604681" y="2438400"/>
                </a:lnTo>
                <a:lnTo>
                  <a:pt x="583699" y="2387600"/>
                </a:lnTo>
                <a:lnTo>
                  <a:pt x="563022" y="2349500"/>
                </a:lnTo>
                <a:lnTo>
                  <a:pt x="542653" y="2298700"/>
                </a:lnTo>
                <a:lnTo>
                  <a:pt x="522594" y="2260600"/>
                </a:lnTo>
                <a:lnTo>
                  <a:pt x="502851" y="2209800"/>
                </a:lnTo>
                <a:lnTo>
                  <a:pt x="483427" y="2159000"/>
                </a:lnTo>
                <a:lnTo>
                  <a:pt x="464324" y="2108200"/>
                </a:lnTo>
                <a:lnTo>
                  <a:pt x="445547" y="2070100"/>
                </a:lnTo>
                <a:lnTo>
                  <a:pt x="427099" y="2019300"/>
                </a:lnTo>
                <a:lnTo>
                  <a:pt x="408984" y="1968500"/>
                </a:lnTo>
                <a:lnTo>
                  <a:pt x="391205" y="1917700"/>
                </a:lnTo>
                <a:lnTo>
                  <a:pt x="373766" y="1866900"/>
                </a:lnTo>
                <a:lnTo>
                  <a:pt x="356669" y="1816100"/>
                </a:lnTo>
                <a:lnTo>
                  <a:pt x="339920" y="1765300"/>
                </a:lnTo>
                <a:lnTo>
                  <a:pt x="323521" y="1714500"/>
                </a:lnTo>
                <a:lnTo>
                  <a:pt x="307475" y="1663700"/>
                </a:lnTo>
                <a:lnTo>
                  <a:pt x="291788" y="1612900"/>
                </a:lnTo>
                <a:lnTo>
                  <a:pt x="276460" y="1562100"/>
                </a:lnTo>
                <a:lnTo>
                  <a:pt x="261498" y="1511300"/>
                </a:lnTo>
                <a:lnTo>
                  <a:pt x="246903" y="1447800"/>
                </a:lnTo>
                <a:lnTo>
                  <a:pt x="232680" y="1397000"/>
                </a:lnTo>
                <a:lnTo>
                  <a:pt x="218832" y="1346200"/>
                </a:lnTo>
                <a:lnTo>
                  <a:pt x="205362" y="1282700"/>
                </a:lnTo>
                <a:lnTo>
                  <a:pt x="192275" y="1231900"/>
                </a:lnTo>
                <a:lnTo>
                  <a:pt x="179573" y="1168400"/>
                </a:lnTo>
                <a:lnTo>
                  <a:pt x="167260" y="1117600"/>
                </a:lnTo>
                <a:lnTo>
                  <a:pt x="155340" y="1054100"/>
                </a:lnTo>
                <a:lnTo>
                  <a:pt x="143816" y="1003300"/>
                </a:lnTo>
                <a:lnTo>
                  <a:pt x="132692" y="939800"/>
                </a:lnTo>
                <a:lnTo>
                  <a:pt x="121972" y="889000"/>
                </a:lnTo>
                <a:lnTo>
                  <a:pt x="111658" y="825500"/>
                </a:lnTo>
                <a:lnTo>
                  <a:pt x="101754" y="762000"/>
                </a:lnTo>
                <a:lnTo>
                  <a:pt x="92264" y="698500"/>
                </a:lnTo>
                <a:lnTo>
                  <a:pt x="83192" y="647700"/>
                </a:lnTo>
                <a:lnTo>
                  <a:pt x="74541" y="584200"/>
                </a:lnTo>
                <a:lnTo>
                  <a:pt x="66314" y="520700"/>
                </a:lnTo>
                <a:lnTo>
                  <a:pt x="58515" y="457200"/>
                </a:lnTo>
                <a:lnTo>
                  <a:pt x="51148" y="393700"/>
                </a:lnTo>
                <a:lnTo>
                  <a:pt x="44216" y="330200"/>
                </a:lnTo>
                <a:lnTo>
                  <a:pt x="37722" y="266700"/>
                </a:lnTo>
                <a:lnTo>
                  <a:pt x="31671" y="203200"/>
                </a:lnTo>
                <a:lnTo>
                  <a:pt x="26065" y="127000"/>
                </a:lnTo>
                <a:lnTo>
                  <a:pt x="20908" y="63500"/>
                </a:lnTo>
                <a:lnTo>
                  <a:pt x="16205" y="0"/>
                </a:lnTo>
                <a:close/>
              </a:path>
            </a:pathLst>
          </a:custGeom>
          <a:solidFill>
            <a:srgbClr val="16625C">
              <a:alpha val="96000"/>
            </a:srgbClr>
          </a:solidFill>
        </p:spPr>
        <p:txBody>
          <a:bodyPr wrap="square" lIns="0" tIns="0" rIns="0" bIns="0" rtlCol="0"/>
          <a:lstStyle/>
          <a:p>
            <a:endParaRPr sz="1300">
              <a:latin typeface="Century Gothic" panose="020B0502020202020204" pitchFamily="34" charset="0"/>
            </a:endParaRPr>
          </a:p>
        </p:txBody>
      </p:sp>
      <p:sp>
        <p:nvSpPr>
          <p:cNvPr id="5" name="object 67"/>
          <p:cNvSpPr txBox="1"/>
          <p:nvPr/>
        </p:nvSpPr>
        <p:spPr>
          <a:xfrm>
            <a:off x="166254" y="4499048"/>
            <a:ext cx="2188303" cy="1858842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txBody>
          <a:bodyPr vert="horz" wrap="square" lIns="0" tIns="12065" rIns="0" bIns="0" rtlCol="0">
            <a:spAutoFit/>
          </a:bodyPr>
          <a:lstStyle>
            <a:defPPr>
              <a:defRPr lang="ru-RU"/>
            </a:defPPr>
            <a:lvl1pPr algn="just" defTabSz="716305" hangingPunct="0">
              <a:spcBef>
                <a:spcPts val="392"/>
              </a:spcBef>
              <a:defRPr sz="2000" b="1">
                <a:solidFill>
                  <a:schemeClr val="bg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Формирование патриотизма и гражданственности в рамках воспитательной работы ОО</a:t>
            </a:r>
          </a:p>
        </p:txBody>
      </p:sp>
      <p:sp>
        <p:nvSpPr>
          <p:cNvPr id="6" name="object 77"/>
          <p:cNvSpPr/>
          <p:nvPr/>
        </p:nvSpPr>
        <p:spPr>
          <a:xfrm rot="11824173">
            <a:off x="2453538" y="5192313"/>
            <a:ext cx="832327" cy="796730"/>
          </a:xfrm>
          <a:custGeom>
            <a:avLst/>
            <a:gdLst/>
            <a:ahLst/>
            <a:cxnLst/>
            <a:rect l="l" t="t" r="r" b="b"/>
            <a:pathLst>
              <a:path w="554354" h="469900">
                <a:moveTo>
                  <a:pt x="553974" y="0"/>
                </a:moveTo>
                <a:lnTo>
                  <a:pt x="495903" y="10580"/>
                </a:lnTo>
                <a:lnTo>
                  <a:pt x="440944" y="23845"/>
                </a:lnTo>
                <a:lnTo>
                  <a:pt x="389098" y="39794"/>
                </a:lnTo>
                <a:lnTo>
                  <a:pt x="340364" y="58429"/>
                </a:lnTo>
                <a:lnTo>
                  <a:pt x="294744" y="79750"/>
                </a:lnTo>
                <a:lnTo>
                  <a:pt x="252237" y="103758"/>
                </a:lnTo>
                <a:lnTo>
                  <a:pt x="212845" y="130455"/>
                </a:lnTo>
                <a:lnTo>
                  <a:pt x="176567" y="159841"/>
                </a:lnTo>
                <a:lnTo>
                  <a:pt x="143404" y="191916"/>
                </a:lnTo>
                <a:lnTo>
                  <a:pt x="113357" y="226683"/>
                </a:lnTo>
                <a:lnTo>
                  <a:pt x="86426" y="264141"/>
                </a:lnTo>
                <a:lnTo>
                  <a:pt x="62611" y="304291"/>
                </a:lnTo>
                <a:lnTo>
                  <a:pt x="0" y="291973"/>
                </a:lnTo>
                <a:lnTo>
                  <a:pt x="73405" y="469391"/>
                </a:lnTo>
                <a:lnTo>
                  <a:pt x="225425" y="336423"/>
                </a:lnTo>
                <a:lnTo>
                  <a:pt x="162940" y="323976"/>
                </a:lnTo>
                <a:lnTo>
                  <a:pt x="176502" y="284302"/>
                </a:lnTo>
                <a:lnTo>
                  <a:pt x="194464" y="246674"/>
                </a:lnTo>
                <a:lnTo>
                  <a:pt x="216826" y="211091"/>
                </a:lnTo>
                <a:lnTo>
                  <a:pt x="243587" y="177553"/>
                </a:lnTo>
                <a:lnTo>
                  <a:pt x="274745" y="146060"/>
                </a:lnTo>
                <a:lnTo>
                  <a:pt x="310299" y="116610"/>
                </a:lnTo>
                <a:lnTo>
                  <a:pt x="350248" y="89204"/>
                </a:lnTo>
                <a:lnTo>
                  <a:pt x="394592" y="63840"/>
                </a:lnTo>
                <a:lnTo>
                  <a:pt x="443328" y="40519"/>
                </a:lnTo>
                <a:lnTo>
                  <a:pt x="496455" y="19239"/>
                </a:lnTo>
                <a:lnTo>
                  <a:pt x="553974" y="0"/>
                </a:lnTo>
                <a:close/>
              </a:path>
            </a:pathLst>
          </a:custGeom>
          <a:solidFill>
            <a:srgbClr val="009999"/>
          </a:solidFill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Прямоугольник 7"/>
          <p:cNvSpPr/>
          <p:nvPr/>
        </p:nvSpPr>
        <p:spPr>
          <a:xfrm>
            <a:off x="2381205" y="1727146"/>
            <a:ext cx="28263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80000"/>
              </a:lnSpc>
              <a:spcBef>
                <a:spcPts val="335"/>
              </a:spcBef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Увековечивание памяти героев СВО</a:t>
            </a:r>
          </a:p>
        </p:txBody>
      </p:sp>
      <p:sp>
        <p:nvSpPr>
          <p:cNvPr id="9" name="object 3"/>
          <p:cNvSpPr/>
          <p:nvPr/>
        </p:nvSpPr>
        <p:spPr>
          <a:xfrm>
            <a:off x="2084322" y="1762877"/>
            <a:ext cx="261285" cy="248648"/>
          </a:xfrm>
          <a:custGeom>
            <a:avLst/>
            <a:gdLst/>
            <a:ahLst/>
            <a:cxnLst/>
            <a:rect l="l" t="t" r="r" b="b"/>
            <a:pathLst>
              <a:path w="360044" h="360044">
                <a:moveTo>
                  <a:pt x="179997" y="0"/>
                </a:moveTo>
                <a:lnTo>
                  <a:pt x="132144" y="6433"/>
                </a:lnTo>
                <a:lnTo>
                  <a:pt x="89146" y="24586"/>
                </a:lnTo>
                <a:lnTo>
                  <a:pt x="52717" y="52736"/>
                </a:lnTo>
                <a:lnTo>
                  <a:pt x="24573" y="89163"/>
                </a:lnTo>
                <a:lnTo>
                  <a:pt x="6429" y="132144"/>
                </a:lnTo>
                <a:lnTo>
                  <a:pt x="0" y="179959"/>
                </a:lnTo>
                <a:lnTo>
                  <a:pt x="6429" y="227826"/>
                </a:lnTo>
                <a:lnTo>
                  <a:pt x="24573" y="270843"/>
                </a:lnTo>
                <a:lnTo>
                  <a:pt x="52717" y="307292"/>
                </a:lnTo>
                <a:lnTo>
                  <a:pt x="89146" y="335454"/>
                </a:lnTo>
                <a:lnTo>
                  <a:pt x="132144" y="353610"/>
                </a:lnTo>
                <a:lnTo>
                  <a:pt x="179997" y="360044"/>
                </a:lnTo>
                <a:lnTo>
                  <a:pt x="227845" y="353610"/>
                </a:lnTo>
                <a:lnTo>
                  <a:pt x="270842" y="335454"/>
                </a:lnTo>
                <a:lnTo>
                  <a:pt x="307271" y="307292"/>
                </a:lnTo>
                <a:lnTo>
                  <a:pt x="335417" y="270843"/>
                </a:lnTo>
                <a:lnTo>
                  <a:pt x="353564" y="227826"/>
                </a:lnTo>
                <a:lnTo>
                  <a:pt x="359994" y="179959"/>
                </a:lnTo>
                <a:lnTo>
                  <a:pt x="353564" y="132144"/>
                </a:lnTo>
                <a:lnTo>
                  <a:pt x="335417" y="89163"/>
                </a:lnTo>
                <a:lnTo>
                  <a:pt x="307271" y="52736"/>
                </a:lnTo>
                <a:lnTo>
                  <a:pt x="270842" y="24586"/>
                </a:lnTo>
                <a:lnTo>
                  <a:pt x="227845" y="6433"/>
                </a:lnTo>
                <a:lnTo>
                  <a:pt x="179997" y="0"/>
                </a:lnTo>
                <a:close/>
              </a:path>
            </a:pathLst>
          </a:custGeom>
          <a:solidFill>
            <a:srgbClr val="1662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Прямоугольник 9"/>
          <p:cNvSpPr/>
          <p:nvPr/>
        </p:nvSpPr>
        <p:spPr>
          <a:xfrm>
            <a:off x="2945081" y="2475151"/>
            <a:ext cx="47857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80000"/>
              </a:lnSpc>
              <a:spcBef>
                <a:spcPts val="335"/>
              </a:spcBef>
              <a:spcAft>
                <a:spcPts val="8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Организация мероприятий в соответствии с Примерным календарном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планом ВР,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утвержденным министерством Просвещения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РФ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</a:endParaRPr>
          </a:p>
        </p:txBody>
      </p:sp>
      <p:sp>
        <p:nvSpPr>
          <p:cNvPr id="11" name="object 3"/>
          <p:cNvSpPr/>
          <p:nvPr/>
        </p:nvSpPr>
        <p:spPr>
          <a:xfrm>
            <a:off x="2604856" y="2556544"/>
            <a:ext cx="261285" cy="248648"/>
          </a:xfrm>
          <a:custGeom>
            <a:avLst/>
            <a:gdLst/>
            <a:ahLst/>
            <a:cxnLst/>
            <a:rect l="l" t="t" r="r" b="b"/>
            <a:pathLst>
              <a:path w="360044" h="360044">
                <a:moveTo>
                  <a:pt x="179997" y="0"/>
                </a:moveTo>
                <a:lnTo>
                  <a:pt x="132144" y="6433"/>
                </a:lnTo>
                <a:lnTo>
                  <a:pt x="89146" y="24586"/>
                </a:lnTo>
                <a:lnTo>
                  <a:pt x="52717" y="52736"/>
                </a:lnTo>
                <a:lnTo>
                  <a:pt x="24573" y="89163"/>
                </a:lnTo>
                <a:lnTo>
                  <a:pt x="6429" y="132144"/>
                </a:lnTo>
                <a:lnTo>
                  <a:pt x="0" y="179959"/>
                </a:lnTo>
                <a:lnTo>
                  <a:pt x="6429" y="227826"/>
                </a:lnTo>
                <a:lnTo>
                  <a:pt x="24573" y="270843"/>
                </a:lnTo>
                <a:lnTo>
                  <a:pt x="52717" y="307292"/>
                </a:lnTo>
                <a:lnTo>
                  <a:pt x="89146" y="335454"/>
                </a:lnTo>
                <a:lnTo>
                  <a:pt x="132144" y="353610"/>
                </a:lnTo>
                <a:lnTo>
                  <a:pt x="179997" y="360044"/>
                </a:lnTo>
                <a:lnTo>
                  <a:pt x="227845" y="353610"/>
                </a:lnTo>
                <a:lnTo>
                  <a:pt x="270842" y="335454"/>
                </a:lnTo>
                <a:lnTo>
                  <a:pt x="307271" y="307292"/>
                </a:lnTo>
                <a:lnTo>
                  <a:pt x="335417" y="270843"/>
                </a:lnTo>
                <a:lnTo>
                  <a:pt x="353564" y="227826"/>
                </a:lnTo>
                <a:lnTo>
                  <a:pt x="359994" y="179959"/>
                </a:lnTo>
                <a:lnTo>
                  <a:pt x="353564" y="132144"/>
                </a:lnTo>
                <a:lnTo>
                  <a:pt x="335417" y="89163"/>
                </a:lnTo>
                <a:lnTo>
                  <a:pt x="307271" y="52736"/>
                </a:lnTo>
                <a:lnTo>
                  <a:pt x="270842" y="24586"/>
                </a:lnTo>
                <a:lnTo>
                  <a:pt x="227845" y="6433"/>
                </a:lnTo>
                <a:lnTo>
                  <a:pt x="179997" y="0"/>
                </a:lnTo>
                <a:close/>
              </a:path>
            </a:pathLst>
          </a:custGeom>
          <a:solidFill>
            <a:srgbClr val="1662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Прямоугольник 11"/>
          <p:cNvSpPr/>
          <p:nvPr/>
        </p:nvSpPr>
        <p:spPr>
          <a:xfrm>
            <a:off x="3224151" y="3755707"/>
            <a:ext cx="47085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80000"/>
              </a:lnSpc>
              <a:spcBef>
                <a:spcPts val="335"/>
              </a:spcBef>
              <a:spcAft>
                <a:spcPts val="8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Организация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деятельности ЦГО на базе образовательных организации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</a:endParaRPr>
          </a:p>
        </p:txBody>
      </p:sp>
      <p:sp>
        <p:nvSpPr>
          <p:cNvPr id="13" name="object 3"/>
          <p:cNvSpPr/>
          <p:nvPr/>
        </p:nvSpPr>
        <p:spPr>
          <a:xfrm>
            <a:off x="3897287" y="4739624"/>
            <a:ext cx="261285" cy="248648"/>
          </a:xfrm>
          <a:custGeom>
            <a:avLst/>
            <a:gdLst/>
            <a:ahLst/>
            <a:cxnLst/>
            <a:rect l="l" t="t" r="r" b="b"/>
            <a:pathLst>
              <a:path w="360044" h="360044">
                <a:moveTo>
                  <a:pt x="179997" y="0"/>
                </a:moveTo>
                <a:lnTo>
                  <a:pt x="132144" y="6433"/>
                </a:lnTo>
                <a:lnTo>
                  <a:pt x="89146" y="24586"/>
                </a:lnTo>
                <a:lnTo>
                  <a:pt x="52717" y="52736"/>
                </a:lnTo>
                <a:lnTo>
                  <a:pt x="24573" y="89163"/>
                </a:lnTo>
                <a:lnTo>
                  <a:pt x="6429" y="132144"/>
                </a:lnTo>
                <a:lnTo>
                  <a:pt x="0" y="179959"/>
                </a:lnTo>
                <a:lnTo>
                  <a:pt x="6429" y="227826"/>
                </a:lnTo>
                <a:lnTo>
                  <a:pt x="24573" y="270843"/>
                </a:lnTo>
                <a:lnTo>
                  <a:pt x="52717" y="307292"/>
                </a:lnTo>
                <a:lnTo>
                  <a:pt x="89146" y="335454"/>
                </a:lnTo>
                <a:lnTo>
                  <a:pt x="132144" y="353610"/>
                </a:lnTo>
                <a:lnTo>
                  <a:pt x="179997" y="360044"/>
                </a:lnTo>
                <a:lnTo>
                  <a:pt x="227845" y="353610"/>
                </a:lnTo>
                <a:lnTo>
                  <a:pt x="270842" y="335454"/>
                </a:lnTo>
                <a:lnTo>
                  <a:pt x="307271" y="307292"/>
                </a:lnTo>
                <a:lnTo>
                  <a:pt x="335417" y="270843"/>
                </a:lnTo>
                <a:lnTo>
                  <a:pt x="353564" y="227826"/>
                </a:lnTo>
                <a:lnTo>
                  <a:pt x="359994" y="179959"/>
                </a:lnTo>
                <a:lnTo>
                  <a:pt x="353564" y="132144"/>
                </a:lnTo>
                <a:lnTo>
                  <a:pt x="335417" y="89163"/>
                </a:lnTo>
                <a:lnTo>
                  <a:pt x="307271" y="52736"/>
                </a:lnTo>
                <a:lnTo>
                  <a:pt x="270842" y="24586"/>
                </a:lnTo>
                <a:lnTo>
                  <a:pt x="227845" y="6433"/>
                </a:lnTo>
                <a:lnTo>
                  <a:pt x="179997" y="0"/>
                </a:lnTo>
                <a:close/>
              </a:path>
            </a:pathLst>
          </a:custGeom>
          <a:solidFill>
            <a:srgbClr val="1662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Прямоугольник 13"/>
          <p:cNvSpPr/>
          <p:nvPr/>
        </p:nvSpPr>
        <p:spPr>
          <a:xfrm>
            <a:off x="3954483" y="4703754"/>
            <a:ext cx="44730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80000"/>
              </a:lnSpc>
              <a:spcBef>
                <a:spcPts val="335"/>
              </a:spcBef>
              <a:spcAft>
                <a:spcPts val="80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Мероприятия, посвященные празднованию Победы в ВОВ (акции, «Окна Победы», тематические выставки и др.)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</a:endParaRPr>
          </a:p>
        </p:txBody>
      </p:sp>
      <p:sp>
        <p:nvSpPr>
          <p:cNvPr id="15" name="object 3"/>
          <p:cNvSpPr/>
          <p:nvPr/>
        </p:nvSpPr>
        <p:spPr>
          <a:xfrm>
            <a:off x="2969032" y="3811370"/>
            <a:ext cx="261285" cy="248648"/>
          </a:xfrm>
          <a:custGeom>
            <a:avLst/>
            <a:gdLst/>
            <a:ahLst/>
            <a:cxnLst/>
            <a:rect l="l" t="t" r="r" b="b"/>
            <a:pathLst>
              <a:path w="360044" h="360044">
                <a:moveTo>
                  <a:pt x="179997" y="0"/>
                </a:moveTo>
                <a:lnTo>
                  <a:pt x="132144" y="6433"/>
                </a:lnTo>
                <a:lnTo>
                  <a:pt x="89146" y="24586"/>
                </a:lnTo>
                <a:lnTo>
                  <a:pt x="52717" y="52736"/>
                </a:lnTo>
                <a:lnTo>
                  <a:pt x="24573" y="89163"/>
                </a:lnTo>
                <a:lnTo>
                  <a:pt x="6429" y="132144"/>
                </a:lnTo>
                <a:lnTo>
                  <a:pt x="0" y="179959"/>
                </a:lnTo>
                <a:lnTo>
                  <a:pt x="6429" y="227826"/>
                </a:lnTo>
                <a:lnTo>
                  <a:pt x="24573" y="270843"/>
                </a:lnTo>
                <a:lnTo>
                  <a:pt x="52717" y="307292"/>
                </a:lnTo>
                <a:lnTo>
                  <a:pt x="89146" y="335454"/>
                </a:lnTo>
                <a:lnTo>
                  <a:pt x="132144" y="353610"/>
                </a:lnTo>
                <a:lnTo>
                  <a:pt x="179997" y="360044"/>
                </a:lnTo>
                <a:lnTo>
                  <a:pt x="227845" y="353610"/>
                </a:lnTo>
                <a:lnTo>
                  <a:pt x="270842" y="335454"/>
                </a:lnTo>
                <a:lnTo>
                  <a:pt x="307271" y="307292"/>
                </a:lnTo>
                <a:lnTo>
                  <a:pt x="335417" y="270843"/>
                </a:lnTo>
                <a:lnTo>
                  <a:pt x="353564" y="227826"/>
                </a:lnTo>
                <a:lnTo>
                  <a:pt x="359994" y="179959"/>
                </a:lnTo>
                <a:lnTo>
                  <a:pt x="353564" y="132144"/>
                </a:lnTo>
                <a:lnTo>
                  <a:pt x="335417" y="89163"/>
                </a:lnTo>
                <a:lnTo>
                  <a:pt x="307271" y="52736"/>
                </a:lnTo>
                <a:lnTo>
                  <a:pt x="270842" y="24586"/>
                </a:lnTo>
                <a:lnTo>
                  <a:pt x="227845" y="6433"/>
                </a:lnTo>
                <a:lnTo>
                  <a:pt x="179997" y="0"/>
                </a:lnTo>
                <a:close/>
              </a:path>
            </a:pathLst>
          </a:custGeom>
          <a:solidFill>
            <a:srgbClr val="16625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626013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4826" y="243883"/>
            <a:ext cx="6784768" cy="1200329"/>
          </a:xfrm>
          <a:prstGeom prst="rect">
            <a:avLst/>
          </a:prstGeom>
          <a:solidFill>
            <a:srgbClr val="16625C"/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администрации Города Томска от 16.12.2022 г № 1334-р «Об утверждении Комплексного плана мероприятий по патриотическому воспитанию г. Томска в 2022-2023 учебном году»</a:t>
            </a:r>
          </a:p>
        </p:txBody>
      </p:sp>
      <p:sp>
        <p:nvSpPr>
          <p:cNvPr id="3" name="object 67"/>
          <p:cNvSpPr txBox="1"/>
          <p:nvPr/>
        </p:nvSpPr>
        <p:spPr>
          <a:xfrm>
            <a:off x="142504" y="4487173"/>
            <a:ext cx="2188303" cy="1551066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txBody>
          <a:bodyPr vert="horz" wrap="square" lIns="0" tIns="12065" rIns="0" bIns="0" rtlCol="0">
            <a:spAutoFit/>
          </a:bodyPr>
          <a:lstStyle>
            <a:defPPr>
              <a:defRPr lang="ru-RU"/>
            </a:defPPr>
            <a:lvl1pPr algn="just" defTabSz="716305" hangingPunct="0">
              <a:spcBef>
                <a:spcPts val="392"/>
              </a:spcBef>
              <a:defRPr sz="2000" b="1">
                <a:solidFill>
                  <a:schemeClr val="bg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Формирование патриотизма и гражданственности средствами музеев</a:t>
            </a:r>
          </a:p>
        </p:txBody>
      </p:sp>
      <p:sp>
        <p:nvSpPr>
          <p:cNvPr id="4" name="object 18"/>
          <p:cNvSpPr/>
          <p:nvPr/>
        </p:nvSpPr>
        <p:spPr>
          <a:xfrm>
            <a:off x="1744311" y="1963697"/>
            <a:ext cx="5564631" cy="4259355"/>
          </a:xfrm>
          <a:custGeom>
            <a:avLst/>
            <a:gdLst/>
            <a:ahLst/>
            <a:cxnLst/>
            <a:rect l="l" t="t" r="r" b="b"/>
            <a:pathLst>
              <a:path w="6271259" h="5270500">
                <a:moveTo>
                  <a:pt x="6104589" y="5257800"/>
                </a:moveTo>
                <a:lnTo>
                  <a:pt x="5208590" y="5257800"/>
                </a:lnTo>
                <a:lnTo>
                  <a:pt x="5249030" y="5270500"/>
                </a:lnTo>
                <a:lnTo>
                  <a:pt x="6047277" y="5270500"/>
                </a:lnTo>
                <a:lnTo>
                  <a:pt x="6104589" y="5257800"/>
                </a:lnTo>
                <a:close/>
              </a:path>
              <a:path w="6271259" h="5270500">
                <a:moveTo>
                  <a:pt x="5283874" y="5245100"/>
                </a:moveTo>
                <a:lnTo>
                  <a:pt x="4998185" y="5245100"/>
                </a:lnTo>
                <a:lnTo>
                  <a:pt x="5041316" y="5257800"/>
                </a:lnTo>
                <a:lnTo>
                  <a:pt x="5323720" y="5257800"/>
                </a:lnTo>
                <a:lnTo>
                  <a:pt x="5283874" y="5245100"/>
                </a:lnTo>
                <a:close/>
              </a:path>
              <a:path w="6271259" h="5270500">
                <a:moveTo>
                  <a:pt x="6227648" y="5245100"/>
                </a:moveTo>
                <a:lnTo>
                  <a:pt x="6061316" y="5245100"/>
                </a:lnTo>
                <a:lnTo>
                  <a:pt x="6006709" y="5257800"/>
                </a:lnTo>
                <a:lnTo>
                  <a:pt x="6195092" y="5257800"/>
                </a:lnTo>
                <a:lnTo>
                  <a:pt x="6227648" y="5245100"/>
                </a:lnTo>
                <a:close/>
              </a:path>
              <a:path w="6271259" h="5270500">
                <a:moveTo>
                  <a:pt x="5075843" y="5232400"/>
                </a:moveTo>
                <a:lnTo>
                  <a:pt x="4865852" y="5232400"/>
                </a:lnTo>
                <a:lnTo>
                  <a:pt x="4910440" y="5245100"/>
                </a:lnTo>
                <a:lnTo>
                  <a:pt x="5118577" y="5245100"/>
                </a:lnTo>
                <a:lnTo>
                  <a:pt x="5075843" y="5232400"/>
                </a:lnTo>
                <a:close/>
              </a:path>
              <a:path w="6271259" h="5270500">
                <a:moveTo>
                  <a:pt x="6268643" y="5232400"/>
                </a:moveTo>
                <a:lnTo>
                  <a:pt x="6188959" y="5232400"/>
                </a:lnTo>
                <a:lnTo>
                  <a:pt x="6152654" y="5245100"/>
                </a:lnTo>
                <a:lnTo>
                  <a:pt x="6270713" y="5245100"/>
                </a:lnTo>
                <a:lnTo>
                  <a:pt x="6268643" y="5232400"/>
                </a:lnTo>
                <a:close/>
              </a:path>
              <a:path w="6271259" h="5270500">
                <a:moveTo>
                  <a:pt x="4899684" y="5219700"/>
                </a:moveTo>
                <a:lnTo>
                  <a:pt x="4775313" y="5219700"/>
                </a:lnTo>
                <a:lnTo>
                  <a:pt x="4820805" y="5232400"/>
                </a:lnTo>
                <a:lnTo>
                  <a:pt x="4944480" y="5232400"/>
                </a:lnTo>
                <a:lnTo>
                  <a:pt x="4899684" y="5219700"/>
                </a:lnTo>
                <a:close/>
              </a:path>
              <a:path w="6271259" h="5270500">
                <a:moveTo>
                  <a:pt x="4808662" y="5207000"/>
                </a:moveTo>
                <a:lnTo>
                  <a:pt x="4683042" y="5207000"/>
                </a:lnTo>
                <a:lnTo>
                  <a:pt x="4729387" y="5219700"/>
                </a:lnTo>
                <a:lnTo>
                  <a:pt x="4854407" y="5219700"/>
                </a:lnTo>
                <a:lnTo>
                  <a:pt x="4808662" y="5207000"/>
                </a:lnTo>
                <a:close/>
              </a:path>
              <a:path w="6271259" h="5270500">
                <a:moveTo>
                  <a:pt x="4668764" y="5194300"/>
                </a:moveTo>
                <a:lnTo>
                  <a:pt x="4589147" y="5194300"/>
                </a:lnTo>
                <a:lnTo>
                  <a:pt x="4636291" y="5207000"/>
                </a:lnTo>
                <a:lnTo>
                  <a:pt x="4715827" y="5207000"/>
                </a:lnTo>
                <a:lnTo>
                  <a:pt x="4668764" y="5194300"/>
                </a:lnTo>
                <a:close/>
              </a:path>
              <a:path w="6271259" h="5270500">
                <a:moveTo>
                  <a:pt x="4177745" y="5105400"/>
                </a:moveTo>
                <a:lnTo>
                  <a:pt x="4098988" y="5105400"/>
                </a:lnTo>
                <a:lnTo>
                  <a:pt x="4298766" y="5156200"/>
                </a:lnTo>
                <a:lnTo>
                  <a:pt x="4347991" y="5156200"/>
                </a:lnTo>
                <a:lnTo>
                  <a:pt x="4445488" y="5181600"/>
                </a:lnTo>
                <a:lnTo>
                  <a:pt x="4493732" y="5181600"/>
                </a:lnTo>
                <a:lnTo>
                  <a:pt x="4541623" y="5194300"/>
                </a:lnTo>
                <a:lnTo>
                  <a:pt x="4621289" y="5194300"/>
                </a:lnTo>
                <a:lnTo>
                  <a:pt x="4525157" y="5168900"/>
                </a:lnTo>
                <a:lnTo>
                  <a:pt x="4476529" y="5168900"/>
                </a:lnTo>
                <a:lnTo>
                  <a:pt x="4378215" y="5143500"/>
                </a:lnTo>
                <a:lnTo>
                  <a:pt x="4328557" y="5143500"/>
                </a:lnTo>
                <a:lnTo>
                  <a:pt x="4177745" y="5105400"/>
                </a:lnTo>
                <a:close/>
              </a:path>
              <a:path w="6271259" h="5270500">
                <a:moveTo>
                  <a:pt x="16205" y="0"/>
                </a:moveTo>
                <a:lnTo>
                  <a:pt x="0" y="0"/>
                </a:lnTo>
                <a:lnTo>
                  <a:pt x="4657" y="63500"/>
                </a:lnTo>
                <a:lnTo>
                  <a:pt x="9760" y="127000"/>
                </a:lnTo>
                <a:lnTo>
                  <a:pt x="15307" y="203200"/>
                </a:lnTo>
                <a:lnTo>
                  <a:pt x="21293" y="266700"/>
                </a:lnTo>
                <a:lnTo>
                  <a:pt x="27715" y="330200"/>
                </a:lnTo>
                <a:lnTo>
                  <a:pt x="34569" y="393700"/>
                </a:lnTo>
                <a:lnTo>
                  <a:pt x="41853" y="457200"/>
                </a:lnTo>
                <a:lnTo>
                  <a:pt x="49562" y="520700"/>
                </a:lnTo>
                <a:lnTo>
                  <a:pt x="57693" y="571500"/>
                </a:lnTo>
                <a:lnTo>
                  <a:pt x="66243" y="635000"/>
                </a:lnTo>
                <a:lnTo>
                  <a:pt x="75208" y="698500"/>
                </a:lnTo>
                <a:lnTo>
                  <a:pt x="84585" y="762000"/>
                </a:lnTo>
                <a:lnTo>
                  <a:pt x="94371" y="825500"/>
                </a:lnTo>
                <a:lnTo>
                  <a:pt x="104561" y="876300"/>
                </a:lnTo>
                <a:lnTo>
                  <a:pt x="115153" y="939800"/>
                </a:lnTo>
                <a:lnTo>
                  <a:pt x="126143" y="990600"/>
                </a:lnTo>
                <a:lnTo>
                  <a:pt x="137527" y="1054100"/>
                </a:lnTo>
                <a:lnTo>
                  <a:pt x="149303" y="1104900"/>
                </a:lnTo>
                <a:lnTo>
                  <a:pt x="161466" y="1168400"/>
                </a:lnTo>
                <a:lnTo>
                  <a:pt x="174013" y="1219200"/>
                </a:lnTo>
                <a:lnTo>
                  <a:pt x="186941" y="1282700"/>
                </a:lnTo>
                <a:lnTo>
                  <a:pt x="200247" y="1333500"/>
                </a:lnTo>
                <a:lnTo>
                  <a:pt x="213926" y="1384300"/>
                </a:lnTo>
                <a:lnTo>
                  <a:pt x="227976" y="1447800"/>
                </a:lnTo>
                <a:lnTo>
                  <a:pt x="242393" y="1498600"/>
                </a:lnTo>
                <a:lnTo>
                  <a:pt x="257173" y="1549400"/>
                </a:lnTo>
                <a:lnTo>
                  <a:pt x="272313" y="1600200"/>
                </a:lnTo>
                <a:lnTo>
                  <a:pt x="287810" y="1651000"/>
                </a:lnTo>
                <a:lnTo>
                  <a:pt x="303660" y="1701800"/>
                </a:lnTo>
                <a:lnTo>
                  <a:pt x="319860" y="1752600"/>
                </a:lnTo>
                <a:lnTo>
                  <a:pt x="336406" y="1803400"/>
                </a:lnTo>
                <a:lnTo>
                  <a:pt x="353294" y="1854200"/>
                </a:lnTo>
                <a:lnTo>
                  <a:pt x="370523" y="1905000"/>
                </a:lnTo>
                <a:lnTo>
                  <a:pt x="388087" y="1955800"/>
                </a:lnTo>
                <a:lnTo>
                  <a:pt x="405983" y="2006600"/>
                </a:lnTo>
                <a:lnTo>
                  <a:pt x="424209" y="2057400"/>
                </a:lnTo>
                <a:lnTo>
                  <a:pt x="442760" y="2108200"/>
                </a:lnTo>
                <a:lnTo>
                  <a:pt x="461633" y="2146300"/>
                </a:lnTo>
                <a:lnTo>
                  <a:pt x="480825" y="2197100"/>
                </a:lnTo>
                <a:lnTo>
                  <a:pt x="500332" y="2247900"/>
                </a:lnTo>
                <a:lnTo>
                  <a:pt x="520150" y="2286000"/>
                </a:lnTo>
                <a:lnTo>
                  <a:pt x="540278" y="2336800"/>
                </a:lnTo>
                <a:lnTo>
                  <a:pt x="560709" y="2374900"/>
                </a:lnTo>
                <a:lnTo>
                  <a:pt x="581443" y="2425700"/>
                </a:lnTo>
                <a:lnTo>
                  <a:pt x="602474" y="2463800"/>
                </a:lnTo>
                <a:lnTo>
                  <a:pt x="623800" y="2514600"/>
                </a:lnTo>
                <a:lnTo>
                  <a:pt x="645417" y="2552700"/>
                </a:lnTo>
                <a:lnTo>
                  <a:pt x="667321" y="2603500"/>
                </a:lnTo>
                <a:lnTo>
                  <a:pt x="689510" y="2641600"/>
                </a:lnTo>
                <a:lnTo>
                  <a:pt x="711979" y="2679700"/>
                </a:lnTo>
                <a:lnTo>
                  <a:pt x="734725" y="2730500"/>
                </a:lnTo>
                <a:lnTo>
                  <a:pt x="757746" y="2768600"/>
                </a:lnTo>
                <a:lnTo>
                  <a:pt x="781036" y="2806700"/>
                </a:lnTo>
                <a:lnTo>
                  <a:pt x="804594" y="2844800"/>
                </a:lnTo>
                <a:lnTo>
                  <a:pt x="828415" y="2882900"/>
                </a:lnTo>
                <a:lnTo>
                  <a:pt x="852496" y="2921000"/>
                </a:lnTo>
                <a:lnTo>
                  <a:pt x="876833" y="2959100"/>
                </a:lnTo>
                <a:lnTo>
                  <a:pt x="901424" y="3009900"/>
                </a:lnTo>
                <a:lnTo>
                  <a:pt x="926264" y="3048000"/>
                </a:lnTo>
                <a:lnTo>
                  <a:pt x="951350" y="3073400"/>
                </a:lnTo>
                <a:lnTo>
                  <a:pt x="976680" y="3111500"/>
                </a:lnTo>
                <a:lnTo>
                  <a:pt x="1002248" y="3149600"/>
                </a:lnTo>
                <a:lnTo>
                  <a:pt x="1028052" y="3187700"/>
                </a:lnTo>
                <a:lnTo>
                  <a:pt x="1054089" y="3225800"/>
                </a:lnTo>
                <a:lnTo>
                  <a:pt x="1080355" y="3263900"/>
                </a:lnTo>
                <a:lnTo>
                  <a:pt x="1106846" y="3302000"/>
                </a:lnTo>
                <a:lnTo>
                  <a:pt x="1133559" y="3327400"/>
                </a:lnTo>
                <a:lnTo>
                  <a:pt x="1160491" y="3365500"/>
                </a:lnTo>
                <a:lnTo>
                  <a:pt x="1187637" y="3403600"/>
                </a:lnTo>
                <a:lnTo>
                  <a:pt x="1214996" y="3429000"/>
                </a:lnTo>
                <a:lnTo>
                  <a:pt x="1242563" y="3467100"/>
                </a:lnTo>
                <a:lnTo>
                  <a:pt x="1270334" y="3505200"/>
                </a:lnTo>
                <a:lnTo>
                  <a:pt x="1298307" y="3530600"/>
                </a:lnTo>
                <a:lnTo>
                  <a:pt x="1326478" y="3568700"/>
                </a:lnTo>
                <a:lnTo>
                  <a:pt x="1354843" y="3594100"/>
                </a:lnTo>
                <a:lnTo>
                  <a:pt x="1383400" y="3632200"/>
                </a:lnTo>
                <a:lnTo>
                  <a:pt x="1441071" y="3683000"/>
                </a:lnTo>
                <a:lnTo>
                  <a:pt x="1470180" y="3721100"/>
                </a:lnTo>
                <a:lnTo>
                  <a:pt x="1528925" y="3771900"/>
                </a:lnTo>
                <a:lnTo>
                  <a:pt x="1558554" y="3810000"/>
                </a:lnTo>
                <a:lnTo>
                  <a:pt x="1648430" y="3886200"/>
                </a:lnTo>
                <a:lnTo>
                  <a:pt x="1678706" y="3924300"/>
                </a:lnTo>
                <a:lnTo>
                  <a:pt x="1832314" y="4051300"/>
                </a:lnTo>
                <a:lnTo>
                  <a:pt x="2021086" y="4203700"/>
                </a:lnTo>
                <a:lnTo>
                  <a:pt x="2052971" y="4216400"/>
                </a:lnTo>
                <a:lnTo>
                  <a:pt x="2149281" y="4292600"/>
                </a:lnTo>
                <a:lnTo>
                  <a:pt x="2181592" y="4305300"/>
                </a:lnTo>
                <a:lnTo>
                  <a:pt x="2279097" y="4381500"/>
                </a:lnTo>
                <a:lnTo>
                  <a:pt x="2311778" y="4394200"/>
                </a:lnTo>
                <a:lnTo>
                  <a:pt x="2344543" y="4419600"/>
                </a:lnTo>
                <a:lnTo>
                  <a:pt x="2377389" y="4432300"/>
                </a:lnTo>
                <a:lnTo>
                  <a:pt x="2428948" y="4470400"/>
                </a:lnTo>
                <a:lnTo>
                  <a:pt x="2532578" y="4521200"/>
                </a:lnTo>
                <a:lnTo>
                  <a:pt x="2584622" y="4559300"/>
                </a:lnTo>
                <a:lnTo>
                  <a:pt x="3057503" y="4787900"/>
                </a:lnTo>
                <a:lnTo>
                  <a:pt x="3110302" y="4800600"/>
                </a:lnTo>
                <a:lnTo>
                  <a:pt x="3215896" y="4851400"/>
                </a:lnTo>
                <a:lnTo>
                  <a:pt x="3268664" y="4864100"/>
                </a:lnTo>
                <a:lnTo>
                  <a:pt x="3321395" y="4889500"/>
                </a:lnTo>
                <a:lnTo>
                  <a:pt x="3374077" y="4902200"/>
                </a:lnTo>
                <a:lnTo>
                  <a:pt x="3426695" y="4927600"/>
                </a:lnTo>
                <a:lnTo>
                  <a:pt x="3531690" y="4953000"/>
                </a:lnTo>
                <a:lnTo>
                  <a:pt x="3584040" y="4978400"/>
                </a:lnTo>
                <a:lnTo>
                  <a:pt x="3792149" y="5029200"/>
                </a:lnTo>
                <a:lnTo>
                  <a:pt x="3843788" y="5054600"/>
                </a:lnTo>
                <a:lnTo>
                  <a:pt x="4048391" y="5105400"/>
                </a:lnTo>
                <a:lnTo>
                  <a:pt x="4126908" y="5105400"/>
                </a:lnTo>
                <a:lnTo>
                  <a:pt x="3764534" y="5016500"/>
                </a:lnTo>
                <a:lnTo>
                  <a:pt x="3712001" y="4991100"/>
                </a:lnTo>
                <a:lnTo>
                  <a:pt x="3553557" y="4953000"/>
                </a:lnTo>
                <a:lnTo>
                  <a:pt x="3500507" y="4927600"/>
                </a:lnTo>
                <a:lnTo>
                  <a:pt x="3447362" y="4914900"/>
                </a:lnTo>
                <a:lnTo>
                  <a:pt x="3394137" y="4889500"/>
                </a:lnTo>
                <a:lnTo>
                  <a:pt x="3340844" y="4876800"/>
                </a:lnTo>
                <a:lnTo>
                  <a:pt x="3287498" y="4851400"/>
                </a:lnTo>
                <a:lnTo>
                  <a:pt x="3234112" y="4838700"/>
                </a:lnTo>
                <a:lnTo>
                  <a:pt x="3180701" y="4813300"/>
                </a:lnTo>
                <a:lnTo>
                  <a:pt x="3127277" y="4800600"/>
                </a:lnTo>
                <a:lnTo>
                  <a:pt x="2595422" y="4546600"/>
                </a:lnTo>
                <a:lnTo>
                  <a:pt x="2542777" y="4508500"/>
                </a:lnTo>
                <a:lnTo>
                  <a:pt x="2437964" y="4457700"/>
                </a:lnTo>
                <a:lnTo>
                  <a:pt x="2385822" y="4419600"/>
                </a:lnTo>
                <a:lnTo>
                  <a:pt x="2352787" y="4406900"/>
                </a:lnTo>
                <a:lnTo>
                  <a:pt x="2286967" y="4356100"/>
                </a:lnTo>
                <a:lnTo>
                  <a:pt x="2254188" y="4343400"/>
                </a:lnTo>
                <a:lnTo>
                  <a:pt x="2188911" y="4292600"/>
                </a:lnTo>
                <a:lnTo>
                  <a:pt x="2156420" y="4279900"/>
                </a:lnTo>
                <a:lnTo>
                  <a:pt x="1995582" y="4152900"/>
                </a:lnTo>
                <a:lnTo>
                  <a:pt x="1963762" y="4140200"/>
                </a:lnTo>
                <a:lnTo>
                  <a:pt x="1806596" y="4013200"/>
                </a:lnTo>
                <a:lnTo>
                  <a:pt x="1775574" y="3987800"/>
                </a:lnTo>
                <a:lnTo>
                  <a:pt x="1744697" y="3949700"/>
                </a:lnTo>
                <a:lnTo>
                  <a:pt x="1622716" y="3848100"/>
                </a:lnTo>
                <a:lnTo>
                  <a:pt x="1592620" y="3810000"/>
                </a:lnTo>
                <a:lnTo>
                  <a:pt x="1503344" y="3733800"/>
                </a:lnTo>
                <a:lnTo>
                  <a:pt x="1473935" y="3695700"/>
                </a:lnTo>
                <a:lnTo>
                  <a:pt x="1444707" y="3670300"/>
                </a:lnTo>
                <a:lnTo>
                  <a:pt x="1415663" y="3632200"/>
                </a:lnTo>
                <a:lnTo>
                  <a:pt x="1386807" y="3606800"/>
                </a:lnTo>
                <a:lnTo>
                  <a:pt x="1358142" y="3568700"/>
                </a:lnTo>
                <a:lnTo>
                  <a:pt x="1329672" y="3543300"/>
                </a:lnTo>
                <a:lnTo>
                  <a:pt x="1301400" y="3505200"/>
                </a:lnTo>
                <a:lnTo>
                  <a:pt x="1273331" y="3479800"/>
                </a:lnTo>
                <a:lnTo>
                  <a:pt x="1245467" y="3441700"/>
                </a:lnTo>
                <a:lnTo>
                  <a:pt x="1217811" y="3416300"/>
                </a:lnTo>
                <a:lnTo>
                  <a:pt x="1190368" y="3378200"/>
                </a:lnTo>
                <a:lnTo>
                  <a:pt x="1163142" y="3340100"/>
                </a:lnTo>
                <a:lnTo>
                  <a:pt x="1136135" y="3302000"/>
                </a:lnTo>
                <a:lnTo>
                  <a:pt x="1109351" y="3276600"/>
                </a:lnTo>
                <a:lnTo>
                  <a:pt x="1082793" y="3238500"/>
                </a:lnTo>
                <a:lnTo>
                  <a:pt x="1056466" y="3200400"/>
                </a:lnTo>
                <a:lnTo>
                  <a:pt x="1030372" y="3162300"/>
                </a:lnTo>
                <a:lnTo>
                  <a:pt x="1004516" y="3124200"/>
                </a:lnTo>
                <a:lnTo>
                  <a:pt x="978901" y="3086100"/>
                </a:lnTo>
                <a:lnTo>
                  <a:pt x="953529" y="3048000"/>
                </a:lnTo>
                <a:lnTo>
                  <a:pt x="928406" y="3009900"/>
                </a:lnTo>
                <a:lnTo>
                  <a:pt x="903534" y="2971800"/>
                </a:lnTo>
                <a:lnTo>
                  <a:pt x="878917" y="2933700"/>
                </a:lnTo>
                <a:lnTo>
                  <a:pt x="854559" y="2895600"/>
                </a:lnTo>
                <a:lnTo>
                  <a:pt x="830462" y="2857500"/>
                </a:lnTo>
                <a:lnTo>
                  <a:pt x="806631" y="2819400"/>
                </a:lnTo>
                <a:lnTo>
                  <a:pt x="783069" y="2781300"/>
                </a:lnTo>
                <a:lnTo>
                  <a:pt x="759779" y="2743200"/>
                </a:lnTo>
                <a:lnTo>
                  <a:pt x="736766" y="2692400"/>
                </a:lnTo>
                <a:lnTo>
                  <a:pt x="714032" y="2654300"/>
                </a:lnTo>
                <a:lnTo>
                  <a:pt x="691581" y="2616200"/>
                </a:lnTo>
                <a:lnTo>
                  <a:pt x="669417" y="2565400"/>
                </a:lnTo>
                <a:lnTo>
                  <a:pt x="647544" y="2527300"/>
                </a:lnTo>
                <a:lnTo>
                  <a:pt x="625964" y="2476500"/>
                </a:lnTo>
                <a:lnTo>
                  <a:pt x="604681" y="2438400"/>
                </a:lnTo>
                <a:lnTo>
                  <a:pt x="583699" y="2387600"/>
                </a:lnTo>
                <a:lnTo>
                  <a:pt x="563022" y="2349500"/>
                </a:lnTo>
                <a:lnTo>
                  <a:pt x="542653" y="2298700"/>
                </a:lnTo>
                <a:lnTo>
                  <a:pt x="522594" y="2260600"/>
                </a:lnTo>
                <a:lnTo>
                  <a:pt x="502851" y="2209800"/>
                </a:lnTo>
                <a:lnTo>
                  <a:pt x="483427" y="2159000"/>
                </a:lnTo>
                <a:lnTo>
                  <a:pt x="464324" y="2108200"/>
                </a:lnTo>
                <a:lnTo>
                  <a:pt x="445547" y="2070100"/>
                </a:lnTo>
                <a:lnTo>
                  <a:pt x="427099" y="2019300"/>
                </a:lnTo>
                <a:lnTo>
                  <a:pt x="408984" y="1968500"/>
                </a:lnTo>
                <a:lnTo>
                  <a:pt x="391205" y="1917700"/>
                </a:lnTo>
                <a:lnTo>
                  <a:pt x="373766" y="1866900"/>
                </a:lnTo>
                <a:lnTo>
                  <a:pt x="356669" y="1816100"/>
                </a:lnTo>
                <a:lnTo>
                  <a:pt x="339920" y="1765300"/>
                </a:lnTo>
                <a:lnTo>
                  <a:pt x="323521" y="1714500"/>
                </a:lnTo>
                <a:lnTo>
                  <a:pt x="307475" y="1663700"/>
                </a:lnTo>
                <a:lnTo>
                  <a:pt x="291788" y="1612900"/>
                </a:lnTo>
                <a:lnTo>
                  <a:pt x="276460" y="1562100"/>
                </a:lnTo>
                <a:lnTo>
                  <a:pt x="261498" y="1511300"/>
                </a:lnTo>
                <a:lnTo>
                  <a:pt x="246903" y="1447800"/>
                </a:lnTo>
                <a:lnTo>
                  <a:pt x="232680" y="1397000"/>
                </a:lnTo>
                <a:lnTo>
                  <a:pt x="218832" y="1346200"/>
                </a:lnTo>
                <a:lnTo>
                  <a:pt x="205362" y="1282700"/>
                </a:lnTo>
                <a:lnTo>
                  <a:pt x="192275" y="1231900"/>
                </a:lnTo>
                <a:lnTo>
                  <a:pt x="179573" y="1168400"/>
                </a:lnTo>
                <a:lnTo>
                  <a:pt x="167260" y="1117600"/>
                </a:lnTo>
                <a:lnTo>
                  <a:pt x="155340" y="1054100"/>
                </a:lnTo>
                <a:lnTo>
                  <a:pt x="143816" y="1003300"/>
                </a:lnTo>
                <a:lnTo>
                  <a:pt x="132692" y="939800"/>
                </a:lnTo>
                <a:lnTo>
                  <a:pt x="121972" y="889000"/>
                </a:lnTo>
                <a:lnTo>
                  <a:pt x="111658" y="825500"/>
                </a:lnTo>
                <a:lnTo>
                  <a:pt x="101754" y="762000"/>
                </a:lnTo>
                <a:lnTo>
                  <a:pt x="92264" y="698500"/>
                </a:lnTo>
                <a:lnTo>
                  <a:pt x="83192" y="647700"/>
                </a:lnTo>
                <a:lnTo>
                  <a:pt x="74541" y="584200"/>
                </a:lnTo>
                <a:lnTo>
                  <a:pt x="66314" y="520700"/>
                </a:lnTo>
                <a:lnTo>
                  <a:pt x="58515" y="457200"/>
                </a:lnTo>
                <a:lnTo>
                  <a:pt x="51148" y="393700"/>
                </a:lnTo>
                <a:lnTo>
                  <a:pt x="44216" y="330200"/>
                </a:lnTo>
                <a:lnTo>
                  <a:pt x="37722" y="266700"/>
                </a:lnTo>
                <a:lnTo>
                  <a:pt x="31671" y="203200"/>
                </a:lnTo>
                <a:lnTo>
                  <a:pt x="26065" y="127000"/>
                </a:lnTo>
                <a:lnTo>
                  <a:pt x="20908" y="63500"/>
                </a:lnTo>
                <a:lnTo>
                  <a:pt x="16205" y="0"/>
                </a:lnTo>
                <a:close/>
              </a:path>
            </a:pathLst>
          </a:custGeom>
          <a:solidFill>
            <a:srgbClr val="16625C">
              <a:alpha val="96000"/>
            </a:srgbClr>
          </a:solidFill>
        </p:spPr>
        <p:txBody>
          <a:bodyPr wrap="square" lIns="0" tIns="0" rIns="0" bIns="0" rtlCol="0"/>
          <a:lstStyle/>
          <a:p>
            <a:endParaRPr sz="1300">
              <a:latin typeface="Century Gothic" panose="020B0502020202020204" pitchFamily="34" charset="0"/>
            </a:endParaRPr>
          </a:p>
        </p:txBody>
      </p:sp>
      <p:sp>
        <p:nvSpPr>
          <p:cNvPr id="5" name="object 77"/>
          <p:cNvSpPr/>
          <p:nvPr/>
        </p:nvSpPr>
        <p:spPr>
          <a:xfrm rot="11824173">
            <a:off x="2489165" y="5275439"/>
            <a:ext cx="832327" cy="796730"/>
          </a:xfrm>
          <a:custGeom>
            <a:avLst/>
            <a:gdLst/>
            <a:ahLst/>
            <a:cxnLst/>
            <a:rect l="l" t="t" r="r" b="b"/>
            <a:pathLst>
              <a:path w="554354" h="469900">
                <a:moveTo>
                  <a:pt x="553974" y="0"/>
                </a:moveTo>
                <a:lnTo>
                  <a:pt x="495903" y="10580"/>
                </a:lnTo>
                <a:lnTo>
                  <a:pt x="440944" y="23845"/>
                </a:lnTo>
                <a:lnTo>
                  <a:pt x="389098" y="39794"/>
                </a:lnTo>
                <a:lnTo>
                  <a:pt x="340364" y="58429"/>
                </a:lnTo>
                <a:lnTo>
                  <a:pt x="294744" y="79750"/>
                </a:lnTo>
                <a:lnTo>
                  <a:pt x="252237" y="103758"/>
                </a:lnTo>
                <a:lnTo>
                  <a:pt x="212845" y="130455"/>
                </a:lnTo>
                <a:lnTo>
                  <a:pt x="176567" y="159841"/>
                </a:lnTo>
                <a:lnTo>
                  <a:pt x="143404" y="191916"/>
                </a:lnTo>
                <a:lnTo>
                  <a:pt x="113357" y="226683"/>
                </a:lnTo>
                <a:lnTo>
                  <a:pt x="86426" y="264141"/>
                </a:lnTo>
                <a:lnTo>
                  <a:pt x="62611" y="304291"/>
                </a:lnTo>
                <a:lnTo>
                  <a:pt x="0" y="291973"/>
                </a:lnTo>
                <a:lnTo>
                  <a:pt x="73405" y="469391"/>
                </a:lnTo>
                <a:lnTo>
                  <a:pt x="225425" y="336423"/>
                </a:lnTo>
                <a:lnTo>
                  <a:pt x="162940" y="323976"/>
                </a:lnTo>
                <a:lnTo>
                  <a:pt x="176502" y="284302"/>
                </a:lnTo>
                <a:lnTo>
                  <a:pt x="194464" y="246674"/>
                </a:lnTo>
                <a:lnTo>
                  <a:pt x="216826" y="211091"/>
                </a:lnTo>
                <a:lnTo>
                  <a:pt x="243587" y="177553"/>
                </a:lnTo>
                <a:lnTo>
                  <a:pt x="274745" y="146060"/>
                </a:lnTo>
                <a:lnTo>
                  <a:pt x="310299" y="116610"/>
                </a:lnTo>
                <a:lnTo>
                  <a:pt x="350248" y="89204"/>
                </a:lnTo>
                <a:lnTo>
                  <a:pt x="394592" y="63840"/>
                </a:lnTo>
                <a:lnTo>
                  <a:pt x="443328" y="40519"/>
                </a:lnTo>
                <a:lnTo>
                  <a:pt x="496455" y="19239"/>
                </a:lnTo>
                <a:lnTo>
                  <a:pt x="553974" y="0"/>
                </a:lnTo>
                <a:close/>
              </a:path>
            </a:pathLst>
          </a:custGeom>
          <a:solidFill>
            <a:srgbClr val="009999"/>
          </a:solidFill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3"/>
          <p:cNvSpPr/>
          <p:nvPr/>
        </p:nvSpPr>
        <p:spPr>
          <a:xfrm>
            <a:off x="2214951" y="1952883"/>
            <a:ext cx="261285" cy="248648"/>
          </a:xfrm>
          <a:custGeom>
            <a:avLst/>
            <a:gdLst/>
            <a:ahLst/>
            <a:cxnLst/>
            <a:rect l="l" t="t" r="r" b="b"/>
            <a:pathLst>
              <a:path w="360044" h="360044">
                <a:moveTo>
                  <a:pt x="179997" y="0"/>
                </a:moveTo>
                <a:lnTo>
                  <a:pt x="132144" y="6433"/>
                </a:lnTo>
                <a:lnTo>
                  <a:pt x="89146" y="24586"/>
                </a:lnTo>
                <a:lnTo>
                  <a:pt x="52717" y="52736"/>
                </a:lnTo>
                <a:lnTo>
                  <a:pt x="24573" y="89163"/>
                </a:lnTo>
                <a:lnTo>
                  <a:pt x="6429" y="132144"/>
                </a:lnTo>
                <a:lnTo>
                  <a:pt x="0" y="179959"/>
                </a:lnTo>
                <a:lnTo>
                  <a:pt x="6429" y="227826"/>
                </a:lnTo>
                <a:lnTo>
                  <a:pt x="24573" y="270843"/>
                </a:lnTo>
                <a:lnTo>
                  <a:pt x="52717" y="307292"/>
                </a:lnTo>
                <a:lnTo>
                  <a:pt x="89146" y="335454"/>
                </a:lnTo>
                <a:lnTo>
                  <a:pt x="132144" y="353610"/>
                </a:lnTo>
                <a:lnTo>
                  <a:pt x="179997" y="360044"/>
                </a:lnTo>
                <a:lnTo>
                  <a:pt x="227845" y="353610"/>
                </a:lnTo>
                <a:lnTo>
                  <a:pt x="270842" y="335454"/>
                </a:lnTo>
                <a:lnTo>
                  <a:pt x="307271" y="307292"/>
                </a:lnTo>
                <a:lnTo>
                  <a:pt x="335417" y="270843"/>
                </a:lnTo>
                <a:lnTo>
                  <a:pt x="353564" y="227826"/>
                </a:lnTo>
                <a:lnTo>
                  <a:pt x="359994" y="179959"/>
                </a:lnTo>
                <a:lnTo>
                  <a:pt x="353564" y="132144"/>
                </a:lnTo>
                <a:lnTo>
                  <a:pt x="335417" y="89163"/>
                </a:lnTo>
                <a:lnTo>
                  <a:pt x="307271" y="52736"/>
                </a:lnTo>
                <a:lnTo>
                  <a:pt x="270842" y="24586"/>
                </a:lnTo>
                <a:lnTo>
                  <a:pt x="227845" y="6433"/>
                </a:lnTo>
                <a:lnTo>
                  <a:pt x="179997" y="0"/>
                </a:lnTo>
                <a:close/>
              </a:path>
            </a:pathLst>
          </a:custGeom>
          <a:solidFill>
            <a:srgbClr val="1662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Прямоугольник 6"/>
          <p:cNvSpPr/>
          <p:nvPr/>
        </p:nvSpPr>
        <p:spPr>
          <a:xfrm>
            <a:off x="2143698" y="1881525"/>
            <a:ext cx="3865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80000"/>
              </a:lnSpc>
              <a:spcBef>
                <a:spcPts val="335"/>
              </a:spcBef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Проведение историко-краеведческой конференции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82587" y="2675193"/>
            <a:ext cx="43681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80000"/>
              </a:lnSpc>
              <a:spcBef>
                <a:spcPts val="335"/>
              </a:spcBef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Организация и проведение постоянно действующих выставок 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</a:endParaRPr>
          </a:p>
        </p:txBody>
      </p:sp>
      <p:sp>
        <p:nvSpPr>
          <p:cNvPr id="9" name="object 3"/>
          <p:cNvSpPr/>
          <p:nvPr/>
        </p:nvSpPr>
        <p:spPr>
          <a:xfrm>
            <a:off x="2937366" y="2710924"/>
            <a:ext cx="261285" cy="248648"/>
          </a:xfrm>
          <a:custGeom>
            <a:avLst/>
            <a:gdLst/>
            <a:ahLst/>
            <a:cxnLst/>
            <a:rect l="l" t="t" r="r" b="b"/>
            <a:pathLst>
              <a:path w="360044" h="360044">
                <a:moveTo>
                  <a:pt x="179997" y="0"/>
                </a:moveTo>
                <a:lnTo>
                  <a:pt x="132144" y="6433"/>
                </a:lnTo>
                <a:lnTo>
                  <a:pt x="89146" y="24586"/>
                </a:lnTo>
                <a:lnTo>
                  <a:pt x="52717" y="52736"/>
                </a:lnTo>
                <a:lnTo>
                  <a:pt x="24573" y="89163"/>
                </a:lnTo>
                <a:lnTo>
                  <a:pt x="6429" y="132144"/>
                </a:lnTo>
                <a:lnTo>
                  <a:pt x="0" y="179959"/>
                </a:lnTo>
                <a:lnTo>
                  <a:pt x="6429" y="227826"/>
                </a:lnTo>
                <a:lnTo>
                  <a:pt x="24573" y="270843"/>
                </a:lnTo>
                <a:lnTo>
                  <a:pt x="52717" y="307292"/>
                </a:lnTo>
                <a:lnTo>
                  <a:pt x="89146" y="335454"/>
                </a:lnTo>
                <a:lnTo>
                  <a:pt x="132144" y="353610"/>
                </a:lnTo>
                <a:lnTo>
                  <a:pt x="179997" y="360044"/>
                </a:lnTo>
                <a:lnTo>
                  <a:pt x="227845" y="353610"/>
                </a:lnTo>
                <a:lnTo>
                  <a:pt x="270842" y="335454"/>
                </a:lnTo>
                <a:lnTo>
                  <a:pt x="307271" y="307292"/>
                </a:lnTo>
                <a:lnTo>
                  <a:pt x="335417" y="270843"/>
                </a:lnTo>
                <a:lnTo>
                  <a:pt x="353564" y="227826"/>
                </a:lnTo>
                <a:lnTo>
                  <a:pt x="359994" y="179959"/>
                </a:lnTo>
                <a:lnTo>
                  <a:pt x="353564" y="132144"/>
                </a:lnTo>
                <a:lnTo>
                  <a:pt x="335417" y="89163"/>
                </a:lnTo>
                <a:lnTo>
                  <a:pt x="307271" y="52736"/>
                </a:lnTo>
                <a:lnTo>
                  <a:pt x="270842" y="24586"/>
                </a:lnTo>
                <a:lnTo>
                  <a:pt x="227845" y="6433"/>
                </a:lnTo>
                <a:lnTo>
                  <a:pt x="179997" y="0"/>
                </a:lnTo>
                <a:close/>
              </a:path>
            </a:pathLst>
          </a:custGeom>
          <a:solidFill>
            <a:srgbClr val="1662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Прямоугольник 9"/>
          <p:cNvSpPr/>
          <p:nvPr/>
        </p:nvSpPr>
        <p:spPr>
          <a:xfrm>
            <a:off x="3453740" y="3492611"/>
            <a:ext cx="4368139" cy="869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80000"/>
              </a:lnSpc>
              <a:spcBef>
                <a:spcPts val="335"/>
              </a:spcBef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роведение музейных уроков, посвященных празднованию </a:t>
            </a:r>
          </a:p>
          <a:p>
            <a:pPr marL="12700" marR="5080" algn="ctr">
              <a:lnSpc>
                <a:spcPct val="80000"/>
              </a:lnSpc>
              <a:spcBef>
                <a:spcPts val="335"/>
              </a:spcBef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Победы в ВОВ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</a:endParaRPr>
          </a:p>
        </p:txBody>
      </p:sp>
      <p:sp>
        <p:nvSpPr>
          <p:cNvPr id="11" name="object 3"/>
          <p:cNvSpPr/>
          <p:nvPr/>
        </p:nvSpPr>
        <p:spPr>
          <a:xfrm>
            <a:off x="3386649" y="3504592"/>
            <a:ext cx="261285" cy="248648"/>
          </a:xfrm>
          <a:custGeom>
            <a:avLst/>
            <a:gdLst/>
            <a:ahLst/>
            <a:cxnLst/>
            <a:rect l="l" t="t" r="r" b="b"/>
            <a:pathLst>
              <a:path w="360044" h="360044">
                <a:moveTo>
                  <a:pt x="179997" y="0"/>
                </a:moveTo>
                <a:lnTo>
                  <a:pt x="132144" y="6433"/>
                </a:lnTo>
                <a:lnTo>
                  <a:pt x="89146" y="24586"/>
                </a:lnTo>
                <a:lnTo>
                  <a:pt x="52717" y="52736"/>
                </a:lnTo>
                <a:lnTo>
                  <a:pt x="24573" y="89163"/>
                </a:lnTo>
                <a:lnTo>
                  <a:pt x="6429" y="132144"/>
                </a:lnTo>
                <a:lnTo>
                  <a:pt x="0" y="179959"/>
                </a:lnTo>
                <a:lnTo>
                  <a:pt x="6429" y="227826"/>
                </a:lnTo>
                <a:lnTo>
                  <a:pt x="24573" y="270843"/>
                </a:lnTo>
                <a:lnTo>
                  <a:pt x="52717" y="307292"/>
                </a:lnTo>
                <a:lnTo>
                  <a:pt x="89146" y="335454"/>
                </a:lnTo>
                <a:lnTo>
                  <a:pt x="132144" y="353610"/>
                </a:lnTo>
                <a:lnTo>
                  <a:pt x="179997" y="360044"/>
                </a:lnTo>
                <a:lnTo>
                  <a:pt x="227845" y="353610"/>
                </a:lnTo>
                <a:lnTo>
                  <a:pt x="270842" y="335454"/>
                </a:lnTo>
                <a:lnTo>
                  <a:pt x="307271" y="307292"/>
                </a:lnTo>
                <a:lnTo>
                  <a:pt x="335417" y="270843"/>
                </a:lnTo>
                <a:lnTo>
                  <a:pt x="353564" y="227826"/>
                </a:lnTo>
                <a:lnTo>
                  <a:pt x="359994" y="179959"/>
                </a:lnTo>
                <a:lnTo>
                  <a:pt x="353564" y="132144"/>
                </a:lnTo>
                <a:lnTo>
                  <a:pt x="335417" y="89163"/>
                </a:lnTo>
                <a:lnTo>
                  <a:pt x="307271" y="52736"/>
                </a:lnTo>
                <a:lnTo>
                  <a:pt x="270842" y="24586"/>
                </a:lnTo>
                <a:lnTo>
                  <a:pt x="227845" y="6433"/>
                </a:lnTo>
                <a:lnTo>
                  <a:pt x="179997" y="0"/>
                </a:lnTo>
                <a:close/>
              </a:path>
            </a:pathLst>
          </a:custGeom>
          <a:solidFill>
            <a:srgbClr val="1662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Прямоугольник 11"/>
          <p:cNvSpPr/>
          <p:nvPr/>
        </p:nvSpPr>
        <p:spPr>
          <a:xfrm>
            <a:off x="4164280" y="4583161"/>
            <a:ext cx="43681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80000"/>
              </a:lnSpc>
              <a:spcBef>
                <a:spcPts val="335"/>
              </a:spcBef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Реализация городской программы воспитания и дополнительного образования «Школьные музеи»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</a:endParaRPr>
          </a:p>
        </p:txBody>
      </p:sp>
      <p:sp>
        <p:nvSpPr>
          <p:cNvPr id="13" name="object 3"/>
          <p:cNvSpPr/>
          <p:nvPr/>
        </p:nvSpPr>
        <p:spPr>
          <a:xfrm>
            <a:off x="3966560" y="4595143"/>
            <a:ext cx="261285" cy="248648"/>
          </a:xfrm>
          <a:custGeom>
            <a:avLst/>
            <a:gdLst/>
            <a:ahLst/>
            <a:cxnLst/>
            <a:rect l="l" t="t" r="r" b="b"/>
            <a:pathLst>
              <a:path w="360044" h="360044">
                <a:moveTo>
                  <a:pt x="179997" y="0"/>
                </a:moveTo>
                <a:lnTo>
                  <a:pt x="132144" y="6433"/>
                </a:lnTo>
                <a:lnTo>
                  <a:pt x="89146" y="24586"/>
                </a:lnTo>
                <a:lnTo>
                  <a:pt x="52717" y="52736"/>
                </a:lnTo>
                <a:lnTo>
                  <a:pt x="24573" y="89163"/>
                </a:lnTo>
                <a:lnTo>
                  <a:pt x="6429" y="132144"/>
                </a:lnTo>
                <a:lnTo>
                  <a:pt x="0" y="179959"/>
                </a:lnTo>
                <a:lnTo>
                  <a:pt x="6429" y="227826"/>
                </a:lnTo>
                <a:lnTo>
                  <a:pt x="24573" y="270843"/>
                </a:lnTo>
                <a:lnTo>
                  <a:pt x="52717" y="307292"/>
                </a:lnTo>
                <a:lnTo>
                  <a:pt x="89146" y="335454"/>
                </a:lnTo>
                <a:lnTo>
                  <a:pt x="132144" y="353610"/>
                </a:lnTo>
                <a:lnTo>
                  <a:pt x="179997" y="360044"/>
                </a:lnTo>
                <a:lnTo>
                  <a:pt x="227845" y="353610"/>
                </a:lnTo>
                <a:lnTo>
                  <a:pt x="270842" y="335454"/>
                </a:lnTo>
                <a:lnTo>
                  <a:pt x="307271" y="307292"/>
                </a:lnTo>
                <a:lnTo>
                  <a:pt x="335417" y="270843"/>
                </a:lnTo>
                <a:lnTo>
                  <a:pt x="353564" y="227826"/>
                </a:lnTo>
                <a:lnTo>
                  <a:pt x="359994" y="179959"/>
                </a:lnTo>
                <a:lnTo>
                  <a:pt x="353564" y="132144"/>
                </a:lnTo>
                <a:lnTo>
                  <a:pt x="335417" y="89163"/>
                </a:lnTo>
                <a:lnTo>
                  <a:pt x="307271" y="52736"/>
                </a:lnTo>
                <a:lnTo>
                  <a:pt x="270842" y="24586"/>
                </a:lnTo>
                <a:lnTo>
                  <a:pt x="227845" y="6433"/>
                </a:lnTo>
                <a:lnTo>
                  <a:pt x="179997" y="0"/>
                </a:lnTo>
                <a:close/>
              </a:path>
            </a:pathLst>
          </a:custGeom>
          <a:solidFill>
            <a:srgbClr val="16625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2694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6350" y="1206728"/>
            <a:ext cx="58864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0" u="none" strike="noStrike" dirty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Рыбина Марина Николаевна,</a:t>
            </a:r>
          </a:p>
          <a:p>
            <a:r>
              <a:rPr lang="ru-RU" sz="28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методист МАУ ИМЦ </a:t>
            </a:r>
          </a:p>
          <a:p>
            <a:endParaRPr lang="ru-RU" sz="2800" b="1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r>
              <a:rPr lang="ru-RU" sz="2800" b="1" i="0" u="none" strike="noStrike" dirty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Сотовый 8-952-893-25-69</a:t>
            </a:r>
          </a:p>
        </p:txBody>
      </p:sp>
      <p:pic>
        <p:nvPicPr>
          <p:cNvPr id="1026" name="Picture 2" descr="http://qrcoder.ru/code/?https%3A%2F%2Ft.me%2F%2BcjbMrCy89blkY2Ji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350" y="4825528"/>
            <a:ext cx="14097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8748" y="4365662"/>
            <a:ext cx="30221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Наша группа  в </a:t>
            </a:r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</a:rPr>
              <a:t>Телегра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м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886367"/>
            <a:ext cx="1348861" cy="1348861"/>
          </a:xfrm>
          <a:prstGeom prst="rect">
            <a:avLst/>
          </a:prstGeom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3963975" y="4365662"/>
            <a:ext cx="2897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Наша группа  </a:t>
            </a:r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</a:rPr>
              <a:t>вконтакте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4058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80692E0-CEFC-44DD-AEFA-8DFE7D0462DD}"/>
              </a:ext>
            </a:extLst>
          </p:cNvPr>
          <p:cNvSpPr/>
          <p:nvPr/>
        </p:nvSpPr>
        <p:spPr>
          <a:xfrm rot="10800000" flipV="1">
            <a:off x="4741932" y="1169465"/>
            <a:ext cx="5745647" cy="45362"/>
          </a:xfrm>
          <a:prstGeom prst="rect">
            <a:avLst/>
          </a:prstGeom>
          <a:solidFill>
            <a:srgbClr val="0063B8"/>
          </a:solidFill>
          <a:ln>
            <a:solidFill>
              <a:srgbClr val="0063B8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84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3E6A86C-EA67-41C6-BD17-B4E02ED95AD9}"/>
              </a:ext>
            </a:extLst>
          </p:cNvPr>
          <p:cNvSpPr/>
          <p:nvPr/>
        </p:nvSpPr>
        <p:spPr>
          <a:xfrm>
            <a:off x="4362956" y="1039857"/>
            <a:ext cx="5002992" cy="41238"/>
          </a:xfrm>
          <a:prstGeom prst="rect">
            <a:avLst/>
          </a:prstGeom>
          <a:solidFill>
            <a:srgbClr val="EC5F0F"/>
          </a:solidFill>
          <a:ln>
            <a:solidFill>
              <a:srgbClr val="EC5F0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86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B40624-68FE-4ACD-AEFF-E21BD0263491}"/>
              </a:ext>
            </a:extLst>
          </p:cNvPr>
          <p:cNvSpPr txBox="1"/>
          <p:nvPr/>
        </p:nvSpPr>
        <p:spPr>
          <a:xfrm>
            <a:off x="251372" y="393125"/>
            <a:ext cx="5745647" cy="863834"/>
          </a:xfrm>
          <a:prstGeom prst="rect">
            <a:avLst/>
          </a:prstGeom>
          <a:solidFill>
            <a:srgbClr val="16625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69097" tIns="34548" rIns="69097" bIns="34548">
            <a:spAutoFit/>
          </a:bodyPr>
          <a:lstStyle/>
          <a:p>
            <a:pPr marL="9596" defTabSz="690947">
              <a:lnSpc>
                <a:spcPct val="150000"/>
              </a:lnSpc>
              <a:spcBef>
                <a:spcPts val="75"/>
              </a:spcBef>
              <a:defRPr/>
            </a:pPr>
            <a:r>
              <a:rPr lang="ru-RU" b="1" spc="-26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ВОСПИТАТЕЛЬНЫЙ ПОТЕНЦИАЛ ОБЩЕГО </a:t>
            </a:r>
          </a:p>
          <a:p>
            <a:pPr marL="9596" defTabSz="690947">
              <a:lnSpc>
                <a:spcPct val="150000"/>
              </a:lnSpc>
              <a:spcBef>
                <a:spcPts val="75"/>
              </a:spcBef>
              <a:defRPr/>
            </a:pPr>
            <a:r>
              <a:rPr lang="ru-RU" b="1" spc="-26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ДОПОЛНИТЕЛЬНОГО ОБРАЗОВАНИЯ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D43344-3302-4ED3-A92B-0463424BA939}"/>
              </a:ext>
            </a:extLst>
          </p:cNvPr>
          <p:cNvSpPr txBox="1"/>
          <p:nvPr/>
        </p:nvSpPr>
        <p:spPr>
          <a:xfrm>
            <a:off x="251372" y="1424030"/>
            <a:ext cx="5745647" cy="1323439"/>
          </a:xfrm>
          <a:prstGeom prst="rect">
            <a:avLst/>
          </a:prstGeom>
          <a:noFill/>
          <a:ln>
            <a:solidFill>
              <a:srgbClr val="009999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 от 21.07.2020 г. № 474 «О национальных целях развития Российской Федерации на период до 2030 года»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7AD116-CEE9-47A1-AB2E-1BB6FA345396}"/>
              </a:ext>
            </a:extLst>
          </p:cNvPr>
          <p:cNvSpPr txBox="1"/>
          <p:nvPr/>
        </p:nvSpPr>
        <p:spPr>
          <a:xfrm>
            <a:off x="251372" y="2914540"/>
            <a:ext cx="5745647" cy="1477328"/>
          </a:xfrm>
          <a:prstGeom prst="rect">
            <a:avLst/>
          </a:prstGeom>
          <a:noFill/>
          <a:ln>
            <a:solidFill>
              <a:srgbClr val="009999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проект «Патриотическое воспитание граждан Российской Федерации» направлен на 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функционирования системы патриотического воспитания граждан Российской Федерации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18E9BCA-2E2C-47ED-9B47-BD84B57E6B6C}"/>
              </a:ext>
            </a:extLst>
          </p:cNvPr>
          <p:cNvSpPr txBox="1"/>
          <p:nvPr/>
        </p:nvSpPr>
        <p:spPr>
          <a:xfrm>
            <a:off x="1281089" y="4592990"/>
            <a:ext cx="5745647" cy="923330"/>
          </a:xfrm>
          <a:prstGeom prst="rect">
            <a:avLst/>
          </a:prstGeom>
          <a:noFill/>
          <a:ln>
            <a:solidFill>
              <a:srgbClr val="009999"/>
            </a:solidFill>
          </a:ln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Региональный проект 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«Развитие патриотического воспитания обучающихся   системы общего образования Томской области» (2021 – 2024 годы)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B32790-0664-4A07-9971-E427C11A317D}"/>
              </a:ext>
            </a:extLst>
          </p:cNvPr>
          <p:cNvSpPr txBox="1"/>
          <p:nvPr/>
        </p:nvSpPr>
        <p:spPr>
          <a:xfrm>
            <a:off x="3928533" y="5681945"/>
            <a:ext cx="7744985" cy="923330"/>
          </a:xfrm>
          <a:prstGeom prst="rect">
            <a:avLst/>
          </a:prstGeom>
          <a:noFill/>
          <a:ln>
            <a:solidFill>
              <a:srgbClr val="009999"/>
            </a:solidFill>
          </a:ln>
        </p:spPr>
        <p:txBody>
          <a:bodyPr wrap="square">
            <a:spAutoFit/>
          </a:bodyPr>
          <a:lstStyle/>
          <a:p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департамента образования администрации Города Томска от 16.12.2022 г № 1334-р «Об утверждении Комплексного плана мероприятий по патриотическому воспитанию г. Томска в 2022-2023 учебном году»</a:t>
            </a: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53B3C74D-4A3F-420A-88E2-1A777A668E56}"/>
              </a:ext>
            </a:extLst>
          </p:cNvPr>
          <p:cNvSpPr txBox="1">
            <a:spLocks/>
          </p:cNvSpPr>
          <p:nvPr/>
        </p:nvSpPr>
        <p:spPr>
          <a:xfrm>
            <a:off x="6565589" y="1446383"/>
            <a:ext cx="4554773" cy="4131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Патриотическое воспитание детей и молодежи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F46AB6-8260-4CED-8570-96FED3C6A669}"/>
              </a:ext>
            </a:extLst>
          </p:cNvPr>
          <p:cNvSpPr txBox="1"/>
          <p:nvPr/>
        </p:nvSpPr>
        <p:spPr>
          <a:xfrm>
            <a:off x="7010998" y="4121805"/>
            <a:ext cx="510218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05677">
              <a:defRPr/>
            </a:pP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</a:t>
            </a:r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условий для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ГАРМОНИЧНО РАЗВИТОЙ</a:t>
            </a:r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ОТВЕТСТВЕННОЙ ЛИЧНОСТИ</a:t>
            </a:r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основе духовно-нравственных ценностей  народов РФ…</a:t>
            </a:r>
          </a:p>
        </p:txBody>
      </p:sp>
      <p:pic>
        <p:nvPicPr>
          <p:cNvPr id="18" name="Picture 1" descr="F:\СОВЕЩАНИЕ ОДО 28.02\ПАТРИОТЫ.JPG">
            <a:extLst>
              <a:ext uri="{FF2B5EF4-FFF2-40B4-BE49-F238E27FC236}">
                <a16:creationId xmlns:a16="http://schemas.microsoft.com/office/drawing/2014/main" id="{AB9DDABF-6082-4B04-AE83-7624D8BED4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514" y="2085996"/>
            <a:ext cx="3319337" cy="19118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7065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A1D70AB-1260-42CB-B823-2BDAF6590E1C}"/>
              </a:ext>
            </a:extLst>
          </p:cNvPr>
          <p:cNvSpPr/>
          <p:nvPr/>
        </p:nvSpPr>
        <p:spPr>
          <a:xfrm rot="16200000">
            <a:off x="-671561" y="3221709"/>
            <a:ext cx="31839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spc="-26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</a:t>
            </a:r>
          </a:p>
          <a:p>
            <a:pPr lvl="0" algn="ctr"/>
            <a:r>
              <a:rPr lang="ru-RU" sz="20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включал основные направления:</a:t>
            </a:r>
          </a:p>
        </p:txBody>
      </p:sp>
      <p:sp>
        <p:nvSpPr>
          <p:cNvPr id="10" name="Равнобедренный треугольник 9">
            <a:extLst>
              <a:ext uri="{FF2B5EF4-FFF2-40B4-BE49-F238E27FC236}">
                <a16:creationId xmlns:a16="http://schemas.microsoft.com/office/drawing/2014/main" id="{E0589717-A88D-41B6-86CA-F07B4AA441D2}"/>
              </a:ext>
            </a:extLst>
          </p:cNvPr>
          <p:cNvSpPr/>
          <p:nvPr/>
        </p:nvSpPr>
        <p:spPr>
          <a:xfrm rot="5400000">
            <a:off x="6914238" y="3867311"/>
            <a:ext cx="2950031" cy="332535"/>
          </a:xfrm>
          <a:prstGeom prst="triangle">
            <a:avLst/>
          </a:prstGeom>
          <a:solidFill>
            <a:srgbClr val="166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890347"/>
              </p:ext>
            </p:extLst>
          </p:nvPr>
        </p:nvGraphicFramePr>
        <p:xfrm>
          <a:off x="1870644" y="2707841"/>
          <a:ext cx="6026618" cy="4084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26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1044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2800" b="1" kern="1200" spc="-26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Наличие</a:t>
                      </a:r>
                      <a:r>
                        <a:rPr lang="ru-RU" sz="2800" b="0" kern="1200" spc="-26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kern="1200" spc="-26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проектов,</a:t>
                      </a:r>
                      <a:r>
                        <a:rPr lang="ru-RU" sz="2800" b="0" kern="1200" spc="-26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том числе дополнительного образования и внеурочной деятельности по патриотическому воспитанию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ru-RU" sz="2800" b="1" kern="1200" spc="-26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575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2800" b="1" i="0" kern="1200" spc="-26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Показатели</a:t>
                      </a:r>
                      <a:r>
                        <a:rPr lang="ru-RU" sz="2800" b="0" kern="1200" spc="-26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kern="1200" spc="-26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эффективности патриотического воспитания в ОО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9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6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9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9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539834" y="1417009"/>
            <a:ext cx="91295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004">
              <a:spcBef>
                <a:spcPts val="600"/>
              </a:spcBef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мониторинге 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приняли участие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организаций 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(далее-ОО) города Томска и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2868 педагогов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составляет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82 %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общего количества педагогов </a:t>
            </a:r>
            <a:r>
              <a:rPr lang="ru-RU" sz="20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состоянию дел на 01.08.2022 года)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539834" y="2432672"/>
            <a:ext cx="0" cy="3105953"/>
          </a:xfrm>
          <a:prstGeom prst="line">
            <a:avLst/>
          </a:prstGeom>
          <a:ln w="38100">
            <a:solidFill>
              <a:srgbClr val="166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E4298DC-4F56-4169-B98D-7A5C14DA7054}"/>
              </a:ext>
            </a:extLst>
          </p:cNvPr>
          <p:cNvSpPr/>
          <p:nvPr/>
        </p:nvSpPr>
        <p:spPr>
          <a:xfrm>
            <a:off x="8881246" y="2558563"/>
            <a:ext cx="3053456" cy="3825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ru-RU" b="1" spc="-26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</a:p>
          <a:p>
            <a:pPr lvl="0" algn="ctr">
              <a:lnSpc>
                <a:spcPct val="107000"/>
              </a:lnSpc>
            </a:pPr>
            <a:r>
              <a:rPr lang="ru-RU" b="1" spc="-26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</a:p>
          <a:p>
            <a:pPr lvl="0">
              <a:lnSpc>
                <a:spcPct val="107000"/>
              </a:lnSpc>
              <a:spcBef>
                <a:spcPts val="1200"/>
              </a:spcBef>
            </a:pPr>
            <a:r>
              <a:rPr lang="ru-RU" sz="2000" b="1" spc="-26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ru-RU" sz="2000" b="1" spc="-26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(37,3%) ОО в 2022 г.</a:t>
            </a:r>
          </a:p>
          <a:p>
            <a:pPr algn="just">
              <a:lnSpc>
                <a:spcPct val="107000"/>
              </a:lnSpc>
              <a:spcBef>
                <a:spcPts val="1200"/>
              </a:spcBef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гимназии №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13, 18, 26,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лицеи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7, 8, 51,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Академический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лицей при ТПУ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СОШ №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4, 11, 15,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23, 32,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35,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44,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46, 50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58, 64,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67,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СЛШ, ООШ № 38</a:t>
            </a:r>
            <a:endParaRPr lang="ru-RU" sz="1400" spc="-26" dirty="0">
              <a:latin typeface="Century Gothic" panose="020B0502020202020204" pitchFamily="34" charset="0"/>
              <a:cs typeface="Gotham Pro Black" panose="02000903040000020004" pitchFamily="2" charset="0"/>
            </a:endParaRPr>
          </a:p>
          <a:p>
            <a:pPr lvl="0">
              <a:lnSpc>
                <a:spcPct val="107000"/>
              </a:lnSpc>
            </a:pPr>
            <a:endParaRPr lang="ru-RU" sz="1200" spc="-26" dirty="0">
              <a:latin typeface="Century Gothic" panose="020B0502020202020204" pitchFamily="34" charset="0"/>
              <a:cs typeface="Gotham Pro Black" panose="02000903040000020004" pitchFamily="2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DB9C1C5-2440-4B2F-87AE-75644FB9703F}"/>
              </a:ext>
            </a:extLst>
          </p:cNvPr>
          <p:cNvSpPr/>
          <p:nvPr/>
        </p:nvSpPr>
        <p:spPr>
          <a:xfrm>
            <a:off x="4536662" y="996445"/>
            <a:ext cx="5002992" cy="41238"/>
          </a:xfrm>
          <a:prstGeom prst="rect">
            <a:avLst/>
          </a:prstGeom>
          <a:solidFill>
            <a:srgbClr val="EC5F0F"/>
          </a:solidFill>
          <a:ln>
            <a:solidFill>
              <a:srgbClr val="EC5F0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86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6303101-1E77-4C77-8A30-A22484C695F4}"/>
              </a:ext>
            </a:extLst>
          </p:cNvPr>
          <p:cNvSpPr/>
          <p:nvPr/>
        </p:nvSpPr>
        <p:spPr>
          <a:xfrm rot="10800000" flipV="1">
            <a:off x="4502795" y="1114299"/>
            <a:ext cx="5745647" cy="45362"/>
          </a:xfrm>
          <a:prstGeom prst="rect">
            <a:avLst/>
          </a:prstGeom>
          <a:solidFill>
            <a:srgbClr val="0063B8"/>
          </a:solidFill>
          <a:ln>
            <a:solidFill>
              <a:srgbClr val="0063B8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84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23CAE1-5760-4F5C-8FE4-481897F5B882}"/>
              </a:ext>
            </a:extLst>
          </p:cNvPr>
          <p:cNvSpPr txBox="1"/>
          <p:nvPr/>
        </p:nvSpPr>
        <p:spPr>
          <a:xfrm>
            <a:off x="280258" y="385321"/>
            <a:ext cx="5392397" cy="863834"/>
          </a:xfrm>
          <a:prstGeom prst="rect">
            <a:avLst/>
          </a:prstGeom>
          <a:solidFill>
            <a:srgbClr val="16625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69097" tIns="34548" rIns="69097" bIns="34548">
            <a:spAutoFit/>
          </a:bodyPr>
          <a:lstStyle/>
          <a:p>
            <a:pPr marL="9596" defTabSz="690947">
              <a:lnSpc>
                <a:spcPct val="150000"/>
              </a:lnSpc>
              <a:spcBef>
                <a:spcPts val="75"/>
              </a:spcBef>
              <a:defRPr/>
            </a:pPr>
            <a:r>
              <a:rPr lang="ru-RU" b="1" spc="-26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ВОСПИТАТЕЛЬНЫЙ ПОТЕНЦИАЛ ОБЩЕГО </a:t>
            </a:r>
          </a:p>
          <a:p>
            <a:pPr marL="9596" defTabSz="690947">
              <a:lnSpc>
                <a:spcPct val="150000"/>
              </a:lnSpc>
              <a:spcBef>
                <a:spcPts val="75"/>
              </a:spcBef>
              <a:defRPr/>
            </a:pPr>
            <a:r>
              <a:rPr lang="ru-RU" b="1" spc="-26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ДОПОЛНИТЕЛЬНОГО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066318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5C9F1C5-8B4C-468F-A947-ED18BDEEB708}"/>
              </a:ext>
            </a:extLst>
          </p:cNvPr>
          <p:cNvSpPr txBox="1"/>
          <p:nvPr/>
        </p:nvSpPr>
        <p:spPr>
          <a:xfrm>
            <a:off x="244634" y="1619988"/>
            <a:ext cx="1014306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патриотического воспитания реализуются в 23 ОО города Томска, что составляет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32,3%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общего количества ОО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61C3F3-1B8A-421C-A80C-F89FB55E1351}"/>
              </a:ext>
            </a:extLst>
          </p:cNvPr>
          <p:cNvSpPr txBox="1"/>
          <p:nvPr/>
        </p:nvSpPr>
        <p:spPr>
          <a:xfrm>
            <a:off x="6945979" y="3459810"/>
            <a:ext cx="48260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гимназии № 13, 18, 26, 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№7, 8, Академический, СОШ № 14, 15, 28, 30, 31, 32, 33, 5,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43, 44, 47, 51, 58, 64, «Перспектива», ООШ № 38</a:t>
            </a:r>
            <a:endParaRPr lang="ru-RU" sz="1600" spc="-26" dirty="0">
              <a:latin typeface="Century Gothic" panose="020B0502020202020204" pitchFamily="34" charset="0"/>
              <a:cs typeface="Gotham Pro Black" panose="02000903040000020004" pitchFamily="2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230EA883-0192-435D-9F33-3AD7687656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9017201"/>
              </p:ext>
            </p:extLst>
          </p:nvPr>
        </p:nvGraphicFramePr>
        <p:xfrm>
          <a:off x="-415636" y="2998601"/>
          <a:ext cx="8894617" cy="4327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BA16FCA-916E-46B7-8D58-CDF68057719F}"/>
              </a:ext>
            </a:extLst>
          </p:cNvPr>
          <p:cNvSpPr/>
          <p:nvPr/>
        </p:nvSpPr>
        <p:spPr>
          <a:xfrm>
            <a:off x="4790662" y="1074117"/>
            <a:ext cx="5002992" cy="41238"/>
          </a:xfrm>
          <a:prstGeom prst="rect">
            <a:avLst/>
          </a:prstGeom>
          <a:solidFill>
            <a:srgbClr val="EC5F0F"/>
          </a:solidFill>
          <a:ln>
            <a:solidFill>
              <a:srgbClr val="EC5F0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86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1D47329-12C0-4A1E-803E-765D200473EB}"/>
              </a:ext>
            </a:extLst>
          </p:cNvPr>
          <p:cNvSpPr/>
          <p:nvPr/>
        </p:nvSpPr>
        <p:spPr>
          <a:xfrm rot="10800000" flipV="1">
            <a:off x="4618303" y="1173867"/>
            <a:ext cx="5745647" cy="45362"/>
          </a:xfrm>
          <a:prstGeom prst="rect">
            <a:avLst/>
          </a:prstGeom>
          <a:solidFill>
            <a:srgbClr val="0063B8"/>
          </a:solidFill>
          <a:ln>
            <a:solidFill>
              <a:srgbClr val="0063B8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84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AFFCE6-9951-4915-B41F-6474D4689DAB}"/>
              </a:ext>
            </a:extLst>
          </p:cNvPr>
          <p:cNvSpPr txBox="1"/>
          <p:nvPr/>
        </p:nvSpPr>
        <p:spPr>
          <a:xfrm>
            <a:off x="220883" y="405988"/>
            <a:ext cx="5745647" cy="863834"/>
          </a:xfrm>
          <a:prstGeom prst="rect">
            <a:avLst/>
          </a:prstGeom>
          <a:solidFill>
            <a:srgbClr val="16625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69097" tIns="34548" rIns="69097" bIns="34548">
            <a:spAutoFit/>
          </a:bodyPr>
          <a:lstStyle/>
          <a:p>
            <a:pPr marL="9596" defTabSz="690947">
              <a:lnSpc>
                <a:spcPct val="150000"/>
              </a:lnSpc>
              <a:spcBef>
                <a:spcPts val="75"/>
              </a:spcBef>
              <a:defRPr/>
            </a:pPr>
            <a:r>
              <a:rPr lang="ru-RU" b="1" spc="-26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ВОСПИТАТЕЛЬНЫЙ ПОТЕНЦИАЛ ОБЩЕГО </a:t>
            </a:r>
          </a:p>
          <a:p>
            <a:pPr marL="9596" defTabSz="690947">
              <a:lnSpc>
                <a:spcPct val="150000"/>
              </a:lnSpc>
              <a:spcBef>
                <a:spcPts val="75"/>
              </a:spcBef>
              <a:defRPr/>
            </a:pPr>
            <a:r>
              <a:rPr lang="ru-RU" b="1" spc="-26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ДОПОЛНИТЕЛЬНОГО ОБРАЗОВАНИЯ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67B570-B9A0-4EF8-AB81-A3E1CF0529C3}"/>
              </a:ext>
            </a:extLst>
          </p:cNvPr>
          <p:cNvSpPr txBox="1"/>
          <p:nvPr/>
        </p:nvSpPr>
        <p:spPr>
          <a:xfrm>
            <a:off x="7122281" y="2763107"/>
            <a:ext cx="4668445" cy="6651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ru-RU" b="1" spc="-26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</a:p>
          <a:p>
            <a:pPr lvl="0" algn="ctr">
              <a:lnSpc>
                <a:spcPct val="107000"/>
              </a:lnSpc>
            </a:pPr>
            <a:r>
              <a:rPr lang="ru-RU" b="1" spc="-26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</a:p>
        </p:txBody>
      </p:sp>
      <p:sp>
        <p:nvSpPr>
          <p:cNvPr id="14" name="Равнобедренный треугольник 13">
            <a:extLst>
              <a:ext uri="{FF2B5EF4-FFF2-40B4-BE49-F238E27FC236}">
                <a16:creationId xmlns:a16="http://schemas.microsoft.com/office/drawing/2014/main" id="{A787798E-0822-440D-B70F-1E2B6CB3F64A}"/>
              </a:ext>
            </a:extLst>
          </p:cNvPr>
          <p:cNvSpPr/>
          <p:nvPr/>
        </p:nvSpPr>
        <p:spPr>
          <a:xfrm rot="5400000">
            <a:off x="5040393" y="4310034"/>
            <a:ext cx="3452513" cy="358659"/>
          </a:xfrm>
          <a:prstGeom prst="triangle">
            <a:avLst/>
          </a:prstGeom>
          <a:solidFill>
            <a:srgbClr val="166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</p:spTree>
    <p:extLst>
      <p:ext uri="{BB962C8B-B14F-4D97-AF65-F5344CB8AC3E}">
        <p14:creationId xmlns:p14="http://schemas.microsoft.com/office/powerpoint/2010/main" val="2660781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65086" y="1682338"/>
            <a:ext cx="753720" cy="680852"/>
          </a:xfrm>
          <a:prstGeom prst="rect">
            <a:avLst/>
          </a:prstGeom>
        </p:spPr>
      </p:pic>
      <p:sp>
        <p:nvSpPr>
          <p:cNvPr id="17" name="Заголовок 16">
            <a:extLst>
              <a:ext uri="{FF2B5EF4-FFF2-40B4-BE49-F238E27FC236}">
                <a16:creationId xmlns:a16="http://schemas.microsoft.com/office/drawing/2014/main" id="{0E6D4CD4-3615-486E-B000-850B9BC6A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882" y="2763142"/>
            <a:ext cx="6646333" cy="1477328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2021/2022 учебном году для педагогов проведено 937 мероприятий по патриотическому воспитанию, из них: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14F8B81-74A9-4058-91A8-831AFED01066}"/>
              </a:ext>
            </a:extLst>
          </p:cNvPr>
          <p:cNvSpPr txBox="1"/>
          <p:nvPr/>
        </p:nvSpPr>
        <p:spPr>
          <a:xfrm>
            <a:off x="0" y="1391435"/>
            <a:ext cx="609600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педагогов, принявших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19" name="Стрелка: вправо 18">
            <a:extLst>
              <a:ext uri="{FF2B5EF4-FFF2-40B4-BE49-F238E27FC236}">
                <a16:creationId xmlns:a16="http://schemas.microsoft.com/office/drawing/2014/main" id="{D960EF02-AE01-4195-9F7C-2C8B69C3F4A5}"/>
              </a:ext>
            </a:extLst>
          </p:cNvPr>
          <p:cNvSpPr/>
          <p:nvPr/>
        </p:nvSpPr>
        <p:spPr>
          <a:xfrm>
            <a:off x="5672667" y="1456748"/>
            <a:ext cx="1168400" cy="767938"/>
          </a:xfrm>
          <a:prstGeom prst="rightArrow">
            <a:avLst/>
          </a:prstGeom>
          <a:solidFill>
            <a:srgbClr val="1662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7532A2E-D858-45DF-B5AD-56A15B634F58}"/>
              </a:ext>
            </a:extLst>
          </p:cNvPr>
          <p:cNvSpPr txBox="1"/>
          <p:nvPr/>
        </p:nvSpPr>
        <p:spPr>
          <a:xfrm>
            <a:off x="7361087" y="1332059"/>
            <a:ext cx="33238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2868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(82 % от общего количества педагогов)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D6F222BB-83A8-435E-8125-3F94FC1960FB}"/>
              </a:ext>
            </a:extLst>
          </p:cNvPr>
          <p:cNvCxnSpPr>
            <a:cxnSpLocks/>
          </p:cNvCxnSpPr>
          <p:nvPr/>
        </p:nvCxnSpPr>
        <p:spPr>
          <a:xfrm flipH="1">
            <a:off x="230774" y="2522014"/>
            <a:ext cx="10064693" cy="82303"/>
          </a:xfrm>
          <a:prstGeom prst="line">
            <a:avLst/>
          </a:prstGeom>
          <a:noFill/>
          <a:ln w="15875" cap="flat">
            <a:solidFill>
              <a:srgbClr val="FF0000"/>
            </a:solidFill>
            <a:prstDash val="dashDot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1C6B73CB-313F-41FD-9108-E3611A58F0AD}"/>
              </a:ext>
            </a:extLst>
          </p:cNvPr>
          <p:cNvCxnSpPr>
            <a:cxnSpLocks/>
          </p:cNvCxnSpPr>
          <p:nvPr/>
        </p:nvCxnSpPr>
        <p:spPr>
          <a:xfrm>
            <a:off x="7994177" y="3096143"/>
            <a:ext cx="0" cy="3087176"/>
          </a:xfrm>
          <a:prstGeom prst="line">
            <a:avLst/>
          </a:prstGeom>
          <a:noFill/>
          <a:ln w="12700" cap="flat">
            <a:solidFill>
              <a:srgbClr val="FF0000"/>
            </a:solidFill>
            <a:prstDash val="sysDot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7500E68-F802-4754-9313-B2CF2C34EB71}"/>
              </a:ext>
            </a:extLst>
          </p:cNvPr>
          <p:cNvSpPr txBox="1"/>
          <p:nvPr/>
        </p:nvSpPr>
        <p:spPr>
          <a:xfrm>
            <a:off x="8314267" y="2778331"/>
            <a:ext cx="364418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Лидеры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 в мероприятиях для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ОО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3E13AB0-8BBA-417A-89E3-18D27E6326D1}"/>
              </a:ext>
            </a:extLst>
          </p:cNvPr>
          <p:cNvSpPr txBox="1"/>
          <p:nvPr/>
        </p:nvSpPr>
        <p:spPr>
          <a:xfrm>
            <a:off x="8112386" y="4276242"/>
            <a:ext cx="3877730" cy="1569660"/>
          </a:xfrm>
          <a:prstGeom prst="rect">
            <a:avLst/>
          </a:prstGeom>
          <a:noFill/>
          <a:ln>
            <a:solidFill>
              <a:srgbClr val="009999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гимназии № 18, 26, 56, Академический лицей, СОШ № 22, 32, 40, 46, 50, 66, 67, 68, «Перспектива».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0CB9433-1E07-41EA-AEA2-B198107E5E80}"/>
              </a:ext>
            </a:extLst>
          </p:cNvPr>
          <p:cNvSpPr txBox="1"/>
          <p:nvPr/>
        </p:nvSpPr>
        <p:spPr>
          <a:xfrm>
            <a:off x="1694978" y="4240470"/>
            <a:ext cx="6202113" cy="2308324"/>
          </a:xfrm>
          <a:prstGeom prst="rect">
            <a:avLst/>
          </a:prstGeom>
          <a:noFill/>
          <a:ln>
            <a:solidFill>
              <a:srgbClr val="009999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всероссийского уровня – 260 мероприятий;</a:t>
            </a:r>
            <a:b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областного уровня – 196 мероприятий;</a:t>
            </a:r>
            <a:b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муниципального уровня – 208 мероприятий;</a:t>
            </a:r>
            <a:b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-иных уровней – 281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29AA48EA-EAE7-4EBF-B024-72947AA438A5}"/>
              </a:ext>
            </a:extLst>
          </p:cNvPr>
          <p:cNvSpPr/>
          <p:nvPr/>
        </p:nvSpPr>
        <p:spPr>
          <a:xfrm rot="10800000" flipV="1">
            <a:off x="4719903" y="1207285"/>
            <a:ext cx="5745647" cy="45362"/>
          </a:xfrm>
          <a:prstGeom prst="rect">
            <a:avLst/>
          </a:prstGeom>
          <a:solidFill>
            <a:srgbClr val="0063B8"/>
          </a:solidFill>
          <a:ln>
            <a:solidFill>
              <a:srgbClr val="0063B8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84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CBBD649-D584-4523-8D55-2AE36F8F721F}"/>
              </a:ext>
            </a:extLst>
          </p:cNvPr>
          <p:cNvSpPr/>
          <p:nvPr/>
        </p:nvSpPr>
        <p:spPr>
          <a:xfrm>
            <a:off x="4891134" y="1091273"/>
            <a:ext cx="5002992" cy="41238"/>
          </a:xfrm>
          <a:prstGeom prst="rect">
            <a:avLst/>
          </a:prstGeom>
          <a:solidFill>
            <a:srgbClr val="EC5F0F"/>
          </a:solidFill>
          <a:ln>
            <a:solidFill>
              <a:srgbClr val="EC5F0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86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AA0085B-145F-4F08-BB33-E68A7D0E9432}"/>
              </a:ext>
            </a:extLst>
          </p:cNvPr>
          <p:cNvSpPr txBox="1"/>
          <p:nvPr/>
        </p:nvSpPr>
        <p:spPr>
          <a:xfrm>
            <a:off x="191586" y="332401"/>
            <a:ext cx="6881226" cy="1015663"/>
          </a:xfrm>
          <a:prstGeom prst="rect">
            <a:avLst/>
          </a:prstGeom>
          <a:solidFill>
            <a:srgbClr val="16625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9596" defTabSz="690947">
              <a:spcBef>
                <a:spcPts val="75"/>
              </a:spcBef>
              <a:defRPr/>
            </a:pPr>
            <a:r>
              <a:rPr lang="ru-RU" sz="2000" b="1" cap="all" spc="-26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педагогов принявших участие в мероприятиях по патриотическому воспитанию</a:t>
            </a:r>
          </a:p>
        </p:txBody>
      </p:sp>
    </p:spTree>
    <p:extLst>
      <p:ext uri="{BB962C8B-B14F-4D97-AF65-F5344CB8AC3E}">
        <p14:creationId xmlns:p14="http://schemas.microsoft.com/office/powerpoint/2010/main" val="2463887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8B059AA-5E7B-4A40-9320-D910E991D515}"/>
              </a:ext>
            </a:extLst>
          </p:cNvPr>
          <p:cNvSpPr/>
          <p:nvPr/>
        </p:nvSpPr>
        <p:spPr>
          <a:xfrm>
            <a:off x="-787113" y="2864858"/>
            <a:ext cx="14539685" cy="991648"/>
          </a:xfrm>
          <a:prstGeom prst="rect">
            <a:avLst/>
          </a:prstGeom>
          <a:solidFill>
            <a:schemeClr val="bg2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3D6DEA-9BC6-4C72-92C0-53FF3058FEE0}"/>
              </a:ext>
            </a:extLst>
          </p:cNvPr>
          <p:cNvSpPr txBox="1"/>
          <p:nvPr/>
        </p:nvSpPr>
        <p:spPr>
          <a:xfrm>
            <a:off x="476414" y="1338488"/>
            <a:ext cx="403013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24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составляет 46 % от общего числа ОО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2C866F5-CC71-4702-A14F-606104228820}"/>
              </a:ext>
            </a:extLst>
          </p:cNvPr>
          <p:cNvSpPr txBox="1"/>
          <p:nvPr/>
        </p:nvSpPr>
        <p:spPr>
          <a:xfrm>
            <a:off x="4813913" y="1394275"/>
            <a:ext cx="6396394" cy="923330"/>
          </a:xfrm>
          <a:prstGeom prst="rect">
            <a:avLst/>
          </a:prstGeom>
          <a:noFill/>
          <a:ln>
            <a:solidFill>
              <a:srgbClr val="009999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гимназии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13, 18,26,55,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лицеи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Академический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СОШ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,12,14,15,23,28,30,31,32,33,35,36,42,43,44,45,46,47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51, 53, 58, 64,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СЛШ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«Перспектива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ООШ № 38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7BD261-068D-4CC7-934C-7945FE247BED}"/>
              </a:ext>
            </a:extLst>
          </p:cNvPr>
          <p:cNvSpPr txBox="1"/>
          <p:nvPr/>
        </p:nvSpPr>
        <p:spPr>
          <a:xfrm>
            <a:off x="3100524" y="3246734"/>
            <a:ext cx="7233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детских патриотических объединений: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77205A4-48E8-4F20-8DB7-CBA33C7F7462}"/>
              </a:ext>
            </a:extLst>
          </p:cNvPr>
          <p:cNvSpPr txBox="1"/>
          <p:nvPr/>
        </p:nvSpPr>
        <p:spPr>
          <a:xfrm>
            <a:off x="1846873" y="4817570"/>
            <a:ext cx="259080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55,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СОШ</a:t>
            </a:r>
            <a:endParaRPr lang="en-US" sz="20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12, 14, 28, 30, 31, 38,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42,44,58, 64,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Равнобедренный треугольник 20">
            <a:extLst>
              <a:ext uri="{FF2B5EF4-FFF2-40B4-BE49-F238E27FC236}">
                <a16:creationId xmlns:a16="http://schemas.microsoft.com/office/drawing/2014/main" id="{4F0F4AEB-98F0-48EA-B543-0629D9369672}"/>
              </a:ext>
            </a:extLst>
          </p:cNvPr>
          <p:cNvSpPr/>
          <p:nvPr/>
        </p:nvSpPr>
        <p:spPr>
          <a:xfrm rot="10800000">
            <a:off x="1955438" y="4252193"/>
            <a:ext cx="2338523" cy="340001"/>
          </a:xfrm>
          <a:prstGeom prst="triangle">
            <a:avLst/>
          </a:prstGeom>
          <a:solidFill>
            <a:srgbClr val="C0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88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2C038D1-FA0E-4B51-A680-4271994EC077}"/>
              </a:ext>
            </a:extLst>
          </p:cNvPr>
          <p:cNvSpPr txBox="1"/>
          <p:nvPr/>
        </p:nvSpPr>
        <p:spPr>
          <a:xfrm>
            <a:off x="1604585" y="3739239"/>
            <a:ext cx="30514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Юнармейские отряды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6901D6E-6DC5-4E56-901D-68E634633A2F}"/>
              </a:ext>
            </a:extLst>
          </p:cNvPr>
          <p:cNvSpPr txBox="1"/>
          <p:nvPr/>
        </p:nvSpPr>
        <p:spPr>
          <a:xfrm>
            <a:off x="4957328" y="3753804"/>
            <a:ext cx="283131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Поисковые отряды</a:t>
            </a:r>
          </a:p>
          <a:p>
            <a:pPr algn="ctr"/>
            <a:endParaRPr lang="ru-RU" sz="2000" dirty="0"/>
          </a:p>
        </p:txBody>
      </p:sp>
      <p:sp>
        <p:nvSpPr>
          <p:cNvPr id="28" name="Равнобедренный треугольник 27">
            <a:extLst>
              <a:ext uri="{FF2B5EF4-FFF2-40B4-BE49-F238E27FC236}">
                <a16:creationId xmlns:a16="http://schemas.microsoft.com/office/drawing/2014/main" id="{86689F8D-2053-4623-8C97-7DFC0A46477A}"/>
              </a:ext>
            </a:extLst>
          </p:cNvPr>
          <p:cNvSpPr/>
          <p:nvPr/>
        </p:nvSpPr>
        <p:spPr>
          <a:xfrm rot="10800000">
            <a:off x="5144517" y="4252192"/>
            <a:ext cx="2445613" cy="340001"/>
          </a:xfrm>
          <a:prstGeom prst="triangle">
            <a:avLst/>
          </a:prstGeom>
          <a:solidFill>
            <a:srgbClr val="C0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88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0537836-75D4-4A22-BE05-4FA8419120BD}"/>
              </a:ext>
            </a:extLst>
          </p:cNvPr>
          <p:cNvSpPr txBox="1"/>
          <p:nvPr/>
        </p:nvSpPr>
        <p:spPr>
          <a:xfrm>
            <a:off x="5348658" y="4971458"/>
            <a:ext cx="20599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СОШ № 14, «Перспектива»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F745F34-586D-4FCE-A2B8-A833378CBC2E}"/>
              </a:ext>
            </a:extLst>
          </p:cNvPr>
          <p:cNvSpPr txBox="1"/>
          <p:nvPr/>
        </p:nvSpPr>
        <p:spPr>
          <a:xfrm>
            <a:off x="8532050" y="3783894"/>
            <a:ext cx="316527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объединения</a:t>
            </a:r>
          </a:p>
          <a:p>
            <a:pPr algn="ctr"/>
            <a:endParaRPr lang="ru-RU" sz="2000" dirty="0"/>
          </a:p>
        </p:txBody>
      </p:sp>
      <p:sp>
        <p:nvSpPr>
          <p:cNvPr id="32" name="Равнобедренный треугольник 31">
            <a:extLst>
              <a:ext uri="{FF2B5EF4-FFF2-40B4-BE49-F238E27FC236}">
                <a16:creationId xmlns:a16="http://schemas.microsoft.com/office/drawing/2014/main" id="{98F4AD57-2083-45AD-B1B4-FA0FF86CC358}"/>
              </a:ext>
            </a:extLst>
          </p:cNvPr>
          <p:cNvSpPr/>
          <p:nvPr/>
        </p:nvSpPr>
        <p:spPr>
          <a:xfrm rot="10800000">
            <a:off x="8858904" y="4252194"/>
            <a:ext cx="2445614" cy="340000"/>
          </a:xfrm>
          <a:prstGeom prst="triangle">
            <a:avLst/>
          </a:prstGeom>
          <a:solidFill>
            <a:srgbClr val="C0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88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1FCECBD-1F0F-48CB-8337-5853A5164D5B}"/>
              </a:ext>
            </a:extLst>
          </p:cNvPr>
          <p:cNvSpPr txBox="1"/>
          <p:nvPr/>
        </p:nvSpPr>
        <p:spPr>
          <a:xfrm>
            <a:off x="8195178" y="4791434"/>
            <a:ext cx="388614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гимназии №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18,</a:t>
            </a:r>
          </a:p>
          <a:p>
            <a:pPr algn="ctr"/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55, лицеи № 8, Академический, СОШ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11, 15, 23, 32, 33, 35, 36, 43, 44, 45, 46, 47, 51, 53, 58,</a:t>
            </a:r>
          </a:p>
          <a:p>
            <a:pPr algn="ctr"/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СЛШ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«Перспектива»)</a:t>
            </a:r>
          </a:p>
        </p:txBody>
      </p:sp>
      <p:sp>
        <p:nvSpPr>
          <p:cNvPr id="34" name="object 22">
            <a:extLst>
              <a:ext uri="{FF2B5EF4-FFF2-40B4-BE49-F238E27FC236}">
                <a16:creationId xmlns:a16="http://schemas.microsoft.com/office/drawing/2014/main" id="{F3D70D0C-DC57-4EDC-8A17-C7149B521BE3}"/>
              </a:ext>
            </a:extLst>
          </p:cNvPr>
          <p:cNvSpPr/>
          <p:nvPr/>
        </p:nvSpPr>
        <p:spPr>
          <a:xfrm flipH="1">
            <a:off x="4672753" y="4422193"/>
            <a:ext cx="110681" cy="2369698"/>
          </a:xfrm>
          <a:custGeom>
            <a:avLst/>
            <a:gdLst/>
            <a:ahLst/>
            <a:cxnLst/>
            <a:rect l="l" t="t" r="r" b="b"/>
            <a:pathLst>
              <a:path h="3808095">
                <a:moveTo>
                  <a:pt x="0" y="0"/>
                </a:moveTo>
                <a:lnTo>
                  <a:pt x="0" y="3807777"/>
                </a:lnTo>
              </a:path>
            </a:pathLst>
          </a:custGeom>
          <a:ln w="15875">
            <a:solidFill>
              <a:srgbClr val="16625C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Century Gothic" panose="020B0502020202020204" pitchFamily="34" charset="0"/>
            </a:endParaRPr>
          </a:p>
        </p:txBody>
      </p:sp>
      <p:sp>
        <p:nvSpPr>
          <p:cNvPr id="35" name="object 22">
            <a:extLst>
              <a:ext uri="{FF2B5EF4-FFF2-40B4-BE49-F238E27FC236}">
                <a16:creationId xmlns:a16="http://schemas.microsoft.com/office/drawing/2014/main" id="{FADE9139-8676-44C4-9047-9FA65DB3E9D3}"/>
              </a:ext>
            </a:extLst>
          </p:cNvPr>
          <p:cNvSpPr/>
          <p:nvPr/>
        </p:nvSpPr>
        <p:spPr>
          <a:xfrm flipH="1">
            <a:off x="8060286" y="4499199"/>
            <a:ext cx="110681" cy="2369698"/>
          </a:xfrm>
          <a:custGeom>
            <a:avLst/>
            <a:gdLst/>
            <a:ahLst/>
            <a:cxnLst/>
            <a:rect l="l" t="t" r="r" b="b"/>
            <a:pathLst>
              <a:path h="3808095">
                <a:moveTo>
                  <a:pt x="0" y="0"/>
                </a:moveTo>
                <a:lnTo>
                  <a:pt x="0" y="3807777"/>
                </a:lnTo>
              </a:path>
            </a:pathLst>
          </a:custGeom>
          <a:ln w="15875">
            <a:solidFill>
              <a:srgbClr val="16625C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C45017A-ED54-4961-B6E3-2F89BF4C4F96}"/>
              </a:ext>
            </a:extLst>
          </p:cNvPr>
          <p:cNvSpPr txBox="1"/>
          <p:nvPr/>
        </p:nvSpPr>
        <p:spPr>
          <a:xfrm>
            <a:off x="2327972" y="5916023"/>
            <a:ext cx="196598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19 % - 486 чел.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09783D6-B97F-4E21-B088-6B80098F3BEC}"/>
              </a:ext>
            </a:extLst>
          </p:cNvPr>
          <p:cNvSpPr txBox="1"/>
          <p:nvPr/>
        </p:nvSpPr>
        <p:spPr>
          <a:xfrm>
            <a:off x="5595722" y="5922313"/>
            <a:ext cx="17740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2,9 % - 20 чел.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6E6B175-0B1E-40F8-A424-9C0735961EC7}"/>
              </a:ext>
            </a:extLst>
          </p:cNvPr>
          <p:cNvSpPr txBox="1"/>
          <p:nvPr/>
        </p:nvSpPr>
        <p:spPr>
          <a:xfrm>
            <a:off x="9190984" y="6374847"/>
            <a:ext cx="196598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38 % - 748 чел.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922EB567-F0B4-452B-ADDF-7BB706B8FA11}"/>
              </a:ext>
            </a:extLst>
          </p:cNvPr>
          <p:cNvSpPr/>
          <p:nvPr/>
        </p:nvSpPr>
        <p:spPr>
          <a:xfrm rot="10800000" flipV="1">
            <a:off x="4783434" y="1082417"/>
            <a:ext cx="5745647" cy="45362"/>
          </a:xfrm>
          <a:prstGeom prst="rect">
            <a:avLst/>
          </a:prstGeom>
          <a:solidFill>
            <a:srgbClr val="0063B8"/>
          </a:solidFill>
          <a:ln>
            <a:solidFill>
              <a:srgbClr val="0063B8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84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FCFB8CFF-1FE5-45DF-A9A4-D4F44757A5F3}"/>
              </a:ext>
            </a:extLst>
          </p:cNvPr>
          <p:cNvSpPr/>
          <p:nvPr/>
        </p:nvSpPr>
        <p:spPr>
          <a:xfrm>
            <a:off x="5033111" y="968202"/>
            <a:ext cx="5002992" cy="41238"/>
          </a:xfrm>
          <a:prstGeom prst="rect">
            <a:avLst/>
          </a:prstGeom>
          <a:solidFill>
            <a:srgbClr val="EC5F0F"/>
          </a:solidFill>
          <a:ln>
            <a:solidFill>
              <a:srgbClr val="EC5F0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86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6C6C6A-6E06-410E-AF5A-5B60BDA1C5E4}"/>
              </a:ext>
            </a:extLst>
          </p:cNvPr>
          <p:cNvSpPr txBox="1"/>
          <p:nvPr/>
        </p:nvSpPr>
        <p:spPr>
          <a:xfrm>
            <a:off x="405850" y="119007"/>
            <a:ext cx="6634419" cy="1077218"/>
          </a:xfrm>
          <a:prstGeom prst="rect">
            <a:avLst/>
          </a:prstGeom>
          <a:solidFill>
            <a:srgbClr val="16625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indent="450215" algn="ctr"/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Патриотические объединения </a:t>
            </a:r>
            <a:endParaRPr lang="ru-RU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75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C139722-B012-44C5-980E-C5F10C2C47DE}"/>
              </a:ext>
            </a:extLst>
          </p:cNvPr>
          <p:cNvSpPr txBox="1"/>
          <p:nvPr/>
        </p:nvSpPr>
        <p:spPr>
          <a:xfrm>
            <a:off x="9127067" y="4775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4" name="Правая фигурная скобка 23">
            <a:extLst>
              <a:ext uri="{FF2B5EF4-FFF2-40B4-BE49-F238E27FC236}">
                <a16:creationId xmlns:a16="http://schemas.microsoft.com/office/drawing/2014/main" id="{EA0EB1AD-2685-47C5-A094-CE0D55D89169}"/>
              </a:ext>
            </a:extLst>
          </p:cNvPr>
          <p:cNvSpPr/>
          <p:nvPr/>
        </p:nvSpPr>
        <p:spPr>
          <a:xfrm rot="5400000">
            <a:off x="4764843" y="-2739515"/>
            <a:ext cx="683554" cy="8760203"/>
          </a:xfrm>
          <a:prstGeom prst="rightBrace">
            <a:avLst>
              <a:gd name="adj1" fmla="val 73064"/>
              <a:gd name="adj2" fmla="val 50000"/>
            </a:avLst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BBD103C1-D52B-4950-8908-F24B8524A0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9301168"/>
              </p:ext>
            </p:extLst>
          </p:nvPr>
        </p:nvGraphicFramePr>
        <p:xfrm>
          <a:off x="1168441" y="1862667"/>
          <a:ext cx="9465684" cy="5023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E796208-BC9D-479C-84E8-EA9DD2F62AAD}"/>
              </a:ext>
            </a:extLst>
          </p:cNvPr>
          <p:cNvSpPr txBox="1"/>
          <p:nvPr/>
        </p:nvSpPr>
        <p:spPr>
          <a:xfrm>
            <a:off x="52526" y="236098"/>
            <a:ext cx="9701074" cy="1231106"/>
          </a:xfrm>
          <a:prstGeom prst="rect">
            <a:avLst/>
          </a:prstGeom>
          <a:solidFill>
            <a:srgbClr val="16625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rgbClr val="F9FF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выявил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</a:t>
            </a:r>
            <a:r>
              <a:rPr lang="ru-RU" sz="2800" b="1" i="1" dirty="0">
                <a:solidFill>
                  <a:srgbClr val="F9FF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F9FF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следующих показателей (количество ООУ)</a:t>
            </a:r>
            <a:endParaRPr lang="ru-RU" sz="2800" b="1" i="1" dirty="0">
              <a:solidFill>
                <a:srgbClr val="F9FFF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8676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B2BCB8E-A5AB-4499-93D0-F4B207DF7667}"/>
              </a:ext>
            </a:extLst>
          </p:cNvPr>
          <p:cNvSpPr/>
          <p:nvPr/>
        </p:nvSpPr>
        <p:spPr>
          <a:xfrm>
            <a:off x="589367" y="1428248"/>
            <a:ext cx="4470401" cy="26776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Назначить координатора по патриотическому воспитанию обучающихся в ОО: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Сибирский лицей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, 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лицей при ТПУ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, 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СОШ </a:t>
            </a:r>
            <a:r>
              <a:rPr kumimoji="0" lang="ru-RU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№ </a:t>
            </a: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4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, 5, 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11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, 31,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33, 41, 46, 64, 65, 68</a:t>
            </a: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,</a:t>
            </a:r>
            <a:r>
              <a:rPr kumimoji="0" lang="ru-RU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70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, 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СЛШ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, 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школа – интернат № 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1.</a:t>
            </a:r>
            <a:endParaRPr kumimoji="0" lang="ru-RU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7850AF4-736F-4B4A-9A1A-C4EC3E14B7D7}"/>
              </a:ext>
            </a:extLst>
          </p:cNvPr>
          <p:cNvSpPr/>
          <p:nvPr/>
        </p:nvSpPr>
        <p:spPr>
          <a:xfrm>
            <a:off x="6349121" y="1077329"/>
            <a:ext cx="4588934" cy="30469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Представить успешные практики по патриотическому воспитанию на уровне муниципалитета: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Академическому лицею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, </a:t>
            </a:r>
            <a:endParaRPr kumimoji="0" lang="ru-RU" sz="24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СОШ 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№ 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32</a:t>
            </a: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,</a:t>
            </a:r>
            <a:r>
              <a:rPr kumimoji="0" lang="ru-RU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34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, 58, 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«Перспектива»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32D982F-7FBE-4DBB-9373-34A2ADB8E8EF}"/>
              </a:ext>
            </a:extLst>
          </p:cNvPr>
          <p:cNvSpPr/>
          <p:nvPr/>
        </p:nvSpPr>
        <p:spPr>
          <a:xfrm>
            <a:off x="1914454" y="4272844"/>
            <a:ext cx="9663988" cy="2308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Обеспечить организацию детских </a:t>
            </a:r>
            <a:endParaRPr kumimoji="0" lang="ru-RU" sz="2400" b="0" i="1" u="none" strike="noStrike" cap="none" spc="0" normalizeH="0" baseline="0" dirty="0" smtClean="0">
              <a:ln>
                <a:noFill/>
              </a:ln>
              <a:solidFill>
                <a:srgbClr val="FF0000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патриотических </a:t>
            </a:r>
            <a:r>
              <a:rPr kumimoji="0" lang="ru-RU" sz="2400" b="0" i="1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объединений </a:t>
            </a:r>
            <a:r>
              <a:rPr kumimoji="0" lang="ru-RU" sz="2400" b="0" i="1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в </a:t>
            </a:r>
            <a:r>
              <a:rPr kumimoji="0" lang="ru-RU" sz="2400" b="0" i="1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ОО: 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Л</a:t>
            </a:r>
            <a:r>
              <a:rPr kumimoji="0" lang="ru-RU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ицеях 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№ 1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, 7, 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Гуманитарном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, 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Сибирском, </a:t>
            </a:r>
            <a:r>
              <a:rPr kumimoji="0" lang="ru-RU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при 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ТПУ,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endParaRPr kumimoji="0" lang="ru-RU" sz="24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algn="ctr" hangingPunct="0"/>
            <a:r>
              <a:rPr kumimoji="0" lang="ru-RU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гимназиях 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№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2,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6,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24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, 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29, 56, 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прогимназии «Кристина», ООШИ № 1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, 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СОШ № 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2,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3,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4</a:t>
            </a: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,</a:t>
            </a:r>
            <a:r>
              <a:rPr kumimoji="0" lang="ru-RU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5,19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,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22,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25,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27,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34,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37,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40,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41,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49,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50, 54, 65, </a:t>
            </a: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67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,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68,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70, </a:t>
            </a:r>
            <a:r>
              <a:rPr kumimoji="0" lang="ru-RU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«Эврика-развитие</a:t>
            </a:r>
            <a:r>
              <a:rPr kumimoji="0" lang="ru-RU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», ООШ №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66</a:t>
            </a:r>
            <a:endParaRPr kumimoji="0" lang="ru-RU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1AEC11E-6303-47F8-A272-6769EF191EB0}"/>
              </a:ext>
            </a:extLst>
          </p:cNvPr>
          <p:cNvSpPr/>
          <p:nvPr/>
        </p:nvSpPr>
        <p:spPr>
          <a:xfrm>
            <a:off x="5033111" y="968202"/>
            <a:ext cx="5002992" cy="41238"/>
          </a:xfrm>
          <a:prstGeom prst="rect">
            <a:avLst/>
          </a:prstGeom>
          <a:solidFill>
            <a:srgbClr val="EC5F0F"/>
          </a:solidFill>
          <a:ln>
            <a:solidFill>
              <a:srgbClr val="EC5F0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86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9EF102D-6E69-49B3-AC0B-FA5568B54B66}"/>
              </a:ext>
            </a:extLst>
          </p:cNvPr>
          <p:cNvSpPr/>
          <p:nvPr/>
        </p:nvSpPr>
        <p:spPr>
          <a:xfrm rot="10800000" flipV="1">
            <a:off x="4478634" y="811043"/>
            <a:ext cx="5745647" cy="45362"/>
          </a:xfrm>
          <a:prstGeom prst="rect">
            <a:avLst/>
          </a:prstGeom>
          <a:solidFill>
            <a:srgbClr val="0063B8"/>
          </a:solidFill>
          <a:ln>
            <a:solidFill>
              <a:srgbClr val="0063B8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84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CFB777-9A6E-422F-8D25-E590CB7C4E1B}"/>
              </a:ext>
            </a:extLst>
          </p:cNvPr>
          <p:cNvSpPr txBox="1"/>
          <p:nvPr/>
        </p:nvSpPr>
        <p:spPr>
          <a:xfrm>
            <a:off x="120259" y="20916"/>
            <a:ext cx="6090536" cy="1169551"/>
          </a:xfrm>
          <a:prstGeom prst="rect">
            <a:avLst/>
          </a:prstGeom>
          <a:solidFill>
            <a:srgbClr val="16625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rgbClr val="F9FF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Рекомендовано</a:t>
            </a:r>
          </a:p>
          <a:p>
            <a:pPr algn="ctr"/>
            <a:r>
              <a:rPr lang="ru-RU" sz="2400" dirty="0">
                <a:solidFill>
                  <a:srgbClr val="F9FF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от 16.12.2022 № 1334 р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9796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054325" y="5945594"/>
            <a:ext cx="17572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625C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Январь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16625C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2023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521014"/>
            <a:ext cx="103676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6625C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МУНИЦИПАЛЬНОЕ АВТОНОМНОЕ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16625C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учреждение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6625C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ИНФОРМАЦИОННО-МЕТОДИЧЕСКИЙ ЦЕНТР ГОРОДА ТОМСКА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53375" y="2241069"/>
            <a:ext cx="850131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16625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Муниципальный комплексный план по патриотическому воспитанию 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16625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625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на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16625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2022-2023 учебный год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16625C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41475" y="5296394"/>
            <a:ext cx="25042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Рыбина М.Н.,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методист МАУ ИМЦ</a:t>
            </a:r>
          </a:p>
        </p:txBody>
      </p:sp>
    </p:spTree>
    <p:extLst>
      <p:ext uri="{BB962C8B-B14F-4D97-AF65-F5344CB8AC3E}">
        <p14:creationId xmlns:p14="http://schemas.microsoft.com/office/powerpoint/2010/main" val="1567178389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МАУ ИМЦ">
  <a:themeElements>
    <a:clrScheme name="Другая 4">
      <a:dk1>
        <a:srgbClr val="006666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МАУ ИМЦ" id="{EF005E62-8E39-46C4-86E1-32C29D8EC3E5}" vid="{0298A1A0-F84A-4BB2-9A20-FD4CD75B4165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4">
    <a:dk1>
      <a:srgbClr val="006666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4024</TotalTime>
  <Words>1044</Words>
  <Application>Microsoft Office PowerPoint</Application>
  <PresentationFormat>Широкоэкранный</PresentationFormat>
  <Paragraphs>122</Paragraphs>
  <Slides>13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Arial</vt:lpstr>
      <vt:lpstr>Calibri</vt:lpstr>
      <vt:lpstr>Century Gothic</vt:lpstr>
      <vt:lpstr>Gotham Pro Black</vt:lpstr>
      <vt:lpstr>Times New Roman</vt:lpstr>
      <vt:lpstr>Wingdings</vt:lpstr>
      <vt:lpstr>Шаблон МАУ ИМЦ</vt:lpstr>
      <vt:lpstr>Презентация PowerPoint</vt:lpstr>
      <vt:lpstr>Презентация PowerPoint</vt:lpstr>
      <vt:lpstr>Презентация PowerPoint</vt:lpstr>
      <vt:lpstr>Презентация PowerPoint</vt:lpstr>
      <vt:lpstr> В 2021/2022 учебном году для педагогов проведено 937 мероприятий по патриотическому воспитанию, из них: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Ковбаса</dc:creator>
  <cp:lastModifiedBy>Методист</cp:lastModifiedBy>
  <cp:revision>193</cp:revision>
  <cp:lastPrinted>2022-11-16T04:01:30Z</cp:lastPrinted>
  <dcterms:created xsi:type="dcterms:W3CDTF">2020-08-10T04:19:49Z</dcterms:created>
  <dcterms:modified xsi:type="dcterms:W3CDTF">2023-01-27T10:39:58Z</dcterms:modified>
</cp:coreProperties>
</file>