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6" r:id="rId4"/>
    <p:sldId id="313" r:id="rId5"/>
    <p:sldId id="306" r:id="rId6"/>
    <p:sldId id="314" r:id="rId7"/>
    <p:sldId id="315" r:id="rId8"/>
    <p:sldId id="316" r:id="rId9"/>
    <p:sldId id="317" r:id="rId10"/>
    <p:sldId id="318" r:id="rId11"/>
    <p:sldId id="305" r:id="rId12"/>
    <p:sldId id="274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26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25C"/>
    <a:srgbClr val="CBF7F6"/>
    <a:srgbClr val="F9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8" y="60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41188-46F1-4ECE-9220-4203A07F217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B478B8-FF18-43BD-AA94-BF0B6D702ECD}" type="pres">
      <dgm:prSet presAssocID="{5AC41188-46F1-4ECE-9220-4203A07F21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EF8FD99-5DC9-4A86-A26A-477BD416AD19}" type="presOf" srcId="{5AC41188-46F1-4ECE-9220-4203A07F2172}" destId="{20B478B8-FF18-43BD-AA94-BF0B6D702ECD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6F798-B0C7-44AD-AF74-7C347878B1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78DE5-0D28-44AC-A2E4-394328007685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3600" b="1" i="1" dirty="0" smtClean="0">
              <a:latin typeface="Century Gothic" panose="020B0502020202020204" pitchFamily="34" charset="0"/>
            </a:rPr>
            <a:t>Томск</a:t>
          </a:r>
          <a:endParaRPr lang="ru-RU" sz="3600" b="1" i="1" dirty="0">
            <a:latin typeface="Century Gothic" panose="020B0502020202020204" pitchFamily="34" charset="0"/>
          </a:endParaRPr>
        </a:p>
      </dgm:t>
    </dgm:pt>
    <dgm:pt modelId="{E46C43D5-E0A3-4747-9247-C621B1AABDF0}" type="parTrans" cxnId="{3640D311-ED50-4378-98F1-BC6EC0B9DFCD}">
      <dgm:prSet/>
      <dgm:spPr/>
      <dgm:t>
        <a:bodyPr/>
        <a:lstStyle/>
        <a:p>
          <a:endParaRPr lang="ru-RU"/>
        </a:p>
      </dgm:t>
    </dgm:pt>
    <dgm:pt modelId="{3D74919D-4CDE-41E7-A9BF-577B3B497D95}" type="sibTrans" cxnId="{3640D311-ED50-4378-98F1-BC6EC0B9DFCD}">
      <dgm:prSet/>
      <dgm:spPr/>
      <dgm:t>
        <a:bodyPr/>
        <a:lstStyle/>
        <a:p>
          <a:endParaRPr lang="ru-RU"/>
        </a:p>
      </dgm:t>
    </dgm:pt>
    <dgm:pt modelId="{65741A0B-7CFB-4509-BD4B-263AB18F4B93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2021 г.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 - число принявших участие в анкетировании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2665;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391C85E9-4A9D-4335-BFCA-09AEE15A9B97}" type="parTrans" cxnId="{829D30D0-E1C5-46EB-AC4D-9B1343A44DAA}">
      <dgm:prSet/>
      <dgm:spPr/>
      <dgm:t>
        <a:bodyPr/>
        <a:lstStyle/>
        <a:p>
          <a:endParaRPr lang="ru-RU"/>
        </a:p>
      </dgm:t>
    </dgm:pt>
    <dgm:pt modelId="{897E0039-234E-45D9-988C-38F9B91A5404}" type="sibTrans" cxnId="{829D30D0-E1C5-46EB-AC4D-9B1343A44DAA}">
      <dgm:prSet/>
      <dgm:spPr/>
      <dgm:t>
        <a:bodyPr/>
        <a:lstStyle/>
        <a:p>
          <a:endParaRPr lang="ru-RU"/>
        </a:p>
      </dgm:t>
    </dgm:pt>
    <dgm:pt modelId="{D69F5F03-327A-4D0F-B50A-D3D4FB94EA9F}">
      <dgm:prSet phldrT="[Текст]" custT="1"/>
      <dgm:spPr>
        <a:solidFill>
          <a:srgbClr val="16625C"/>
        </a:solidFill>
        <a:ln>
          <a:solidFill>
            <a:srgbClr val="16625C"/>
          </a:solidFill>
        </a:ln>
      </dgm:spPr>
      <dgm:t>
        <a:bodyPr/>
        <a:lstStyle/>
        <a:p>
          <a:r>
            <a:rPr lang="ru-RU" sz="4000" b="1" i="1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dirty="0">
            <a:latin typeface="Century Gothic" panose="020B0502020202020204" pitchFamily="34" charset="0"/>
          </a:endParaRPr>
        </a:p>
      </dgm:t>
    </dgm:pt>
    <dgm:pt modelId="{96A51C0B-054C-4EC9-8448-27A1452E8BA1}" type="parTrans" cxnId="{76EEA349-0B44-4EB0-B5B5-301BCC4431E0}">
      <dgm:prSet/>
      <dgm:spPr/>
      <dgm:t>
        <a:bodyPr/>
        <a:lstStyle/>
        <a:p>
          <a:endParaRPr lang="ru-RU"/>
        </a:p>
      </dgm:t>
    </dgm:pt>
    <dgm:pt modelId="{D546D3AE-6B66-4C17-BA7D-70651A27E3E3}" type="sibTrans" cxnId="{76EEA349-0B44-4EB0-B5B5-301BCC4431E0}">
      <dgm:prSet/>
      <dgm:spPr/>
      <dgm:t>
        <a:bodyPr/>
        <a:lstStyle/>
        <a:p>
          <a:endParaRPr lang="ru-RU"/>
        </a:p>
      </dgm:t>
    </dgm:pt>
    <dgm:pt modelId="{C88CDE2E-FC7D-419E-A512-034A4CB32AC2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2021 г.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  -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6750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AE096F17-65C1-4A81-B031-3A27CE54AEE8}" type="parTrans" cxnId="{AA9FCE91-77BA-46C1-A6BB-C4F498D77D47}">
      <dgm:prSet/>
      <dgm:spPr/>
      <dgm:t>
        <a:bodyPr/>
        <a:lstStyle/>
        <a:p>
          <a:endParaRPr lang="ru-RU"/>
        </a:p>
      </dgm:t>
    </dgm:pt>
    <dgm:pt modelId="{83E68108-F0FB-408F-AAEB-2DD939FCB71B}" type="sibTrans" cxnId="{AA9FCE91-77BA-46C1-A6BB-C4F498D77D47}">
      <dgm:prSet/>
      <dgm:spPr/>
      <dgm:t>
        <a:bodyPr/>
        <a:lstStyle/>
        <a:p>
          <a:endParaRPr lang="ru-RU"/>
        </a:p>
      </dgm:t>
    </dgm:pt>
    <dgm:pt modelId="{87320267-B1BD-441A-8493-2C5C23BF06C4}">
      <dgm:prSet phldrT="[Текст]" custT="1"/>
      <dgm:spPr>
        <a:solidFill>
          <a:srgbClr val="CBF7F6">
            <a:alpha val="90000"/>
          </a:srgbClr>
        </a:solidFill>
      </dgm:spPr>
      <dgm:t>
        <a:bodyPr/>
        <a:lstStyle/>
        <a:p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2022 г.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 - число 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принявших участие в анкетировании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12548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.</a:t>
          </a:r>
          <a:endParaRPr lang="ru-RU" sz="2400" dirty="0">
            <a:solidFill>
              <a:srgbClr val="16625C"/>
            </a:solidFill>
          </a:endParaRPr>
        </a:p>
      </dgm:t>
    </dgm:pt>
    <dgm:pt modelId="{1E021649-B557-4472-8F6C-EC351D15198B}" type="parTrans" cxnId="{CE4F5DB9-C139-4D4C-AEAE-32A0612F47A6}">
      <dgm:prSet/>
      <dgm:spPr/>
      <dgm:t>
        <a:bodyPr/>
        <a:lstStyle/>
        <a:p>
          <a:endParaRPr lang="ru-RU"/>
        </a:p>
      </dgm:t>
    </dgm:pt>
    <dgm:pt modelId="{03A17DB2-0D2C-4D6A-B4D5-63673E53FCAE}" type="sibTrans" cxnId="{CE4F5DB9-C139-4D4C-AEAE-32A0612F47A6}">
      <dgm:prSet/>
      <dgm:spPr/>
      <dgm:t>
        <a:bodyPr/>
        <a:lstStyle/>
        <a:p>
          <a:endParaRPr lang="ru-RU"/>
        </a:p>
      </dgm:t>
    </dgm:pt>
    <dgm:pt modelId="{37C16F6D-D131-4FEF-9E01-94863E5F7FAC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2E3703B4-AAD3-4989-8EE2-6B68D988F941}" type="parTrans" cxnId="{6913EFA6-6A39-43D2-A4D2-A94FE8103B31}">
      <dgm:prSet/>
      <dgm:spPr/>
      <dgm:t>
        <a:bodyPr/>
        <a:lstStyle/>
        <a:p>
          <a:endParaRPr lang="ru-RU"/>
        </a:p>
      </dgm:t>
    </dgm:pt>
    <dgm:pt modelId="{4B56DBFB-C08A-4C35-B40D-4CD19724E775}" type="sibTrans" cxnId="{6913EFA6-6A39-43D2-A4D2-A94FE8103B31}">
      <dgm:prSet/>
      <dgm:spPr/>
      <dgm:t>
        <a:bodyPr/>
        <a:lstStyle/>
        <a:p>
          <a:endParaRPr lang="ru-RU"/>
        </a:p>
      </dgm:t>
    </dgm:pt>
    <dgm:pt modelId="{375253BC-7556-4510-BBAB-78DA296E039A}">
      <dgm:prSet phldrT="[Текст]" custT="1"/>
      <dgm:spPr>
        <a:solidFill>
          <a:srgbClr val="CBF7F6">
            <a:alpha val="89804"/>
          </a:srgbClr>
        </a:solidFill>
      </dgm:spPr>
      <dgm:t>
        <a:bodyPr/>
        <a:lstStyle/>
        <a:p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2022 г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. – число принявших участие в анкетировании – </a:t>
          </a:r>
          <a:r>
            <a:rPr lang="ru-RU" sz="2400" b="1" dirty="0" smtClean="0">
              <a:solidFill>
                <a:srgbClr val="16625C"/>
              </a:solidFill>
              <a:latin typeface="Century Gothic" panose="020B0502020202020204" pitchFamily="34" charset="0"/>
            </a:rPr>
            <a:t>4585</a:t>
          </a:r>
          <a:r>
            <a:rPr lang="ru-RU" sz="2400" dirty="0" smtClean="0">
              <a:solidFill>
                <a:srgbClr val="16625C"/>
              </a:solidFill>
              <a:latin typeface="Century Gothic" panose="020B0502020202020204" pitchFamily="34" charset="0"/>
            </a:rPr>
            <a:t>.</a:t>
          </a:r>
          <a:endParaRPr lang="ru-RU" sz="2400" dirty="0">
            <a:solidFill>
              <a:srgbClr val="16625C"/>
            </a:solidFill>
            <a:latin typeface="Century Gothic" panose="020B0502020202020204" pitchFamily="34" charset="0"/>
          </a:endParaRPr>
        </a:p>
      </dgm:t>
    </dgm:pt>
    <dgm:pt modelId="{773B0CAE-2868-4EDB-B60F-4B5DCDD374EA}" type="parTrans" cxnId="{95263A24-96DC-49D9-AAA7-83EE9C39F558}">
      <dgm:prSet/>
      <dgm:spPr/>
      <dgm:t>
        <a:bodyPr/>
        <a:lstStyle/>
        <a:p>
          <a:endParaRPr lang="ru-RU"/>
        </a:p>
      </dgm:t>
    </dgm:pt>
    <dgm:pt modelId="{89836DCB-B8AB-41CA-9020-D8F0E5504136}" type="sibTrans" cxnId="{95263A24-96DC-49D9-AAA7-83EE9C39F558}">
      <dgm:prSet/>
      <dgm:spPr/>
      <dgm:t>
        <a:bodyPr/>
        <a:lstStyle/>
        <a:p>
          <a:endParaRPr lang="ru-RU"/>
        </a:p>
      </dgm:t>
    </dgm:pt>
    <dgm:pt modelId="{E5DBA78F-992A-4939-BA4C-8F5B3547B4E9}" type="pres">
      <dgm:prSet presAssocID="{EE16F798-B0C7-44AD-AF74-7C347878B1E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991969-945D-4BFB-B4CE-F871266887FE}" type="pres">
      <dgm:prSet presAssocID="{2EE78DE5-0D28-44AC-A2E4-394328007685}" presName="linNode" presStyleCnt="0"/>
      <dgm:spPr/>
    </dgm:pt>
    <dgm:pt modelId="{E3F7BBF0-8F38-41C3-9D95-08F510E6895A}" type="pres">
      <dgm:prSet presAssocID="{2EE78DE5-0D28-44AC-A2E4-394328007685}" presName="parentShp" presStyleLbl="node1" presStyleIdx="0" presStyleCnt="2" custScaleX="72064" custScaleY="90493" custLinFactNeighborX="-1003" custLinFactNeighborY="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5B10-59CB-4E47-B080-C657A120D2C9}" type="pres">
      <dgm:prSet presAssocID="{2EE78DE5-0D28-44AC-A2E4-394328007685}" presName="childShp" presStyleLbl="bgAccFollowNode1" presStyleIdx="0" presStyleCnt="2" custScaleX="114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EDC5A-84BF-442F-B751-D2D9A147906C}" type="pres">
      <dgm:prSet presAssocID="{3D74919D-4CDE-41E7-A9BF-577B3B497D95}" presName="spacing" presStyleCnt="0"/>
      <dgm:spPr/>
    </dgm:pt>
    <dgm:pt modelId="{E97D7D8E-8155-4472-8884-5E429D57F970}" type="pres">
      <dgm:prSet presAssocID="{D69F5F03-327A-4D0F-B50A-D3D4FB94EA9F}" presName="linNode" presStyleCnt="0"/>
      <dgm:spPr/>
    </dgm:pt>
    <dgm:pt modelId="{B1D03DE5-194B-4061-8548-78791237D7FE}" type="pres">
      <dgm:prSet presAssocID="{D69F5F03-327A-4D0F-B50A-D3D4FB94EA9F}" presName="parentShp" presStyleLbl="node1" presStyleIdx="1" presStyleCnt="2" custScaleX="71848" custScaleY="87071" custLinFactNeighborX="-190" custLinFactNeighborY="-1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40774-1840-43D4-9F40-F897D03D03FD}" type="pres">
      <dgm:prSet presAssocID="{D69F5F03-327A-4D0F-B50A-D3D4FB94EA9F}" presName="childShp" presStyleLbl="bgAccFollowNode1" presStyleIdx="1" presStyleCnt="2" custScaleX="114824" custLinFactNeighborX="2640" custLinFactNeighborY="-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C0EBFF-0401-432F-9A39-316AC95A8FC0}" type="presOf" srcId="{D69F5F03-327A-4D0F-B50A-D3D4FB94EA9F}" destId="{B1D03DE5-194B-4061-8548-78791237D7FE}" srcOrd="0" destOrd="0" presId="urn:microsoft.com/office/officeart/2005/8/layout/vList6"/>
    <dgm:cxn modelId="{6913EFA6-6A39-43D2-A4D2-A94FE8103B31}" srcId="{2EE78DE5-0D28-44AC-A2E4-394328007685}" destId="{37C16F6D-D131-4FEF-9E01-94863E5F7FAC}" srcOrd="0" destOrd="0" parTransId="{2E3703B4-AAD3-4989-8EE2-6B68D988F941}" sibTransId="{4B56DBFB-C08A-4C35-B40D-4CD19724E775}"/>
    <dgm:cxn modelId="{76EEA349-0B44-4EB0-B5B5-301BCC4431E0}" srcId="{EE16F798-B0C7-44AD-AF74-7C347878B1E9}" destId="{D69F5F03-327A-4D0F-B50A-D3D4FB94EA9F}" srcOrd="1" destOrd="0" parTransId="{96A51C0B-054C-4EC9-8448-27A1452E8BA1}" sibTransId="{D546D3AE-6B66-4C17-BA7D-70651A27E3E3}"/>
    <dgm:cxn modelId="{A90E9E40-9A03-4199-8354-DD87534ADA74}" type="presOf" srcId="{37C16F6D-D131-4FEF-9E01-94863E5F7FAC}" destId="{E1CB5B10-59CB-4E47-B080-C657A120D2C9}" srcOrd="0" destOrd="0" presId="urn:microsoft.com/office/officeart/2005/8/layout/vList6"/>
    <dgm:cxn modelId="{3753C455-FF12-405E-8F7B-7B8CC1D0AAA9}" type="presOf" srcId="{2EE78DE5-0D28-44AC-A2E4-394328007685}" destId="{E3F7BBF0-8F38-41C3-9D95-08F510E6895A}" srcOrd="0" destOrd="0" presId="urn:microsoft.com/office/officeart/2005/8/layout/vList6"/>
    <dgm:cxn modelId="{DB7AF50C-EB13-4454-B89E-C92827969194}" type="presOf" srcId="{65741A0B-7CFB-4509-BD4B-263AB18F4B93}" destId="{E1CB5B10-59CB-4E47-B080-C657A120D2C9}" srcOrd="0" destOrd="1" presId="urn:microsoft.com/office/officeart/2005/8/layout/vList6"/>
    <dgm:cxn modelId="{829D30D0-E1C5-46EB-AC4D-9B1343A44DAA}" srcId="{2EE78DE5-0D28-44AC-A2E4-394328007685}" destId="{65741A0B-7CFB-4509-BD4B-263AB18F4B93}" srcOrd="1" destOrd="0" parTransId="{391C85E9-4A9D-4335-BFCA-09AEE15A9B97}" sibTransId="{897E0039-234E-45D9-988C-38F9B91A5404}"/>
    <dgm:cxn modelId="{23F1F996-D9BB-4FF6-A550-4A3739D34246}" type="presOf" srcId="{87320267-B1BD-441A-8493-2C5C23BF06C4}" destId="{62140774-1840-43D4-9F40-F897D03D03FD}" srcOrd="0" destOrd="1" presId="urn:microsoft.com/office/officeart/2005/8/layout/vList6"/>
    <dgm:cxn modelId="{D7D6BA17-BB65-4CBE-9D7D-1A68E8D7C570}" type="presOf" srcId="{375253BC-7556-4510-BBAB-78DA296E039A}" destId="{E1CB5B10-59CB-4E47-B080-C657A120D2C9}" srcOrd="0" destOrd="2" presId="urn:microsoft.com/office/officeart/2005/8/layout/vList6"/>
    <dgm:cxn modelId="{2A94DFBA-ECDB-4F1F-BBD7-A38E217F287E}" type="presOf" srcId="{EE16F798-B0C7-44AD-AF74-7C347878B1E9}" destId="{E5DBA78F-992A-4939-BA4C-8F5B3547B4E9}" srcOrd="0" destOrd="0" presId="urn:microsoft.com/office/officeart/2005/8/layout/vList6"/>
    <dgm:cxn modelId="{3640D311-ED50-4378-98F1-BC6EC0B9DFCD}" srcId="{EE16F798-B0C7-44AD-AF74-7C347878B1E9}" destId="{2EE78DE5-0D28-44AC-A2E4-394328007685}" srcOrd="0" destOrd="0" parTransId="{E46C43D5-E0A3-4747-9247-C621B1AABDF0}" sibTransId="{3D74919D-4CDE-41E7-A9BF-577B3B497D95}"/>
    <dgm:cxn modelId="{0DB3EB2B-27BB-465E-9BBF-09ECF86219B8}" type="presOf" srcId="{C88CDE2E-FC7D-419E-A512-034A4CB32AC2}" destId="{62140774-1840-43D4-9F40-F897D03D03FD}" srcOrd="0" destOrd="0" presId="urn:microsoft.com/office/officeart/2005/8/layout/vList6"/>
    <dgm:cxn modelId="{CE4F5DB9-C139-4D4C-AEAE-32A0612F47A6}" srcId="{D69F5F03-327A-4D0F-B50A-D3D4FB94EA9F}" destId="{87320267-B1BD-441A-8493-2C5C23BF06C4}" srcOrd="1" destOrd="0" parTransId="{1E021649-B557-4472-8F6C-EC351D15198B}" sibTransId="{03A17DB2-0D2C-4D6A-B4D5-63673E53FCAE}"/>
    <dgm:cxn modelId="{95263A24-96DC-49D9-AAA7-83EE9C39F558}" srcId="{2EE78DE5-0D28-44AC-A2E4-394328007685}" destId="{375253BC-7556-4510-BBAB-78DA296E039A}" srcOrd="2" destOrd="0" parTransId="{773B0CAE-2868-4EDB-B60F-4B5DCDD374EA}" sibTransId="{89836DCB-B8AB-41CA-9020-D8F0E5504136}"/>
    <dgm:cxn modelId="{AA9FCE91-77BA-46C1-A6BB-C4F498D77D47}" srcId="{D69F5F03-327A-4D0F-B50A-D3D4FB94EA9F}" destId="{C88CDE2E-FC7D-419E-A512-034A4CB32AC2}" srcOrd="0" destOrd="0" parTransId="{AE096F17-65C1-4A81-B031-3A27CE54AEE8}" sibTransId="{83E68108-F0FB-408F-AAEB-2DD939FCB71B}"/>
    <dgm:cxn modelId="{5D4D1A0B-E42D-4AFE-AB3C-1A446B7E7382}" type="presParOf" srcId="{E5DBA78F-992A-4939-BA4C-8F5B3547B4E9}" destId="{F9991969-945D-4BFB-B4CE-F871266887FE}" srcOrd="0" destOrd="0" presId="urn:microsoft.com/office/officeart/2005/8/layout/vList6"/>
    <dgm:cxn modelId="{F889F143-B1EB-432C-B4F6-80B4BE87EA44}" type="presParOf" srcId="{F9991969-945D-4BFB-B4CE-F871266887FE}" destId="{E3F7BBF0-8F38-41C3-9D95-08F510E6895A}" srcOrd="0" destOrd="0" presId="urn:microsoft.com/office/officeart/2005/8/layout/vList6"/>
    <dgm:cxn modelId="{083FFD02-4B63-48F2-B555-D8E28127ED49}" type="presParOf" srcId="{F9991969-945D-4BFB-B4CE-F871266887FE}" destId="{E1CB5B10-59CB-4E47-B080-C657A120D2C9}" srcOrd="1" destOrd="0" presId="urn:microsoft.com/office/officeart/2005/8/layout/vList6"/>
    <dgm:cxn modelId="{8D71BBB0-30C8-4BA5-A12F-226D5353E7FD}" type="presParOf" srcId="{E5DBA78F-992A-4939-BA4C-8F5B3547B4E9}" destId="{9E1EDC5A-84BF-442F-B751-D2D9A147906C}" srcOrd="1" destOrd="0" presId="urn:microsoft.com/office/officeart/2005/8/layout/vList6"/>
    <dgm:cxn modelId="{101C10D7-2BD0-4A91-AB43-B4643B542008}" type="presParOf" srcId="{E5DBA78F-992A-4939-BA4C-8F5B3547B4E9}" destId="{E97D7D8E-8155-4472-8884-5E429D57F970}" srcOrd="2" destOrd="0" presId="urn:microsoft.com/office/officeart/2005/8/layout/vList6"/>
    <dgm:cxn modelId="{82CB6055-53E6-4DD0-B9D4-AA8241D54523}" type="presParOf" srcId="{E97D7D8E-8155-4472-8884-5E429D57F970}" destId="{B1D03DE5-194B-4061-8548-78791237D7FE}" srcOrd="0" destOrd="0" presId="urn:microsoft.com/office/officeart/2005/8/layout/vList6"/>
    <dgm:cxn modelId="{5641B456-4F15-4B89-90FB-6B9520FF027E}" type="presParOf" srcId="{E97D7D8E-8155-4472-8884-5E429D57F970}" destId="{62140774-1840-43D4-9F40-F897D03D03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B5B10-59CB-4E47-B080-C657A120D2C9}">
      <dsp:nvSpPr>
        <dsp:cNvPr id="0" name=""/>
        <dsp:cNvSpPr/>
      </dsp:nvSpPr>
      <dsp:spPr>
        <a:xfrm>
          <a:off x="2846290" y="635"/>
          <a:ext cx="6538198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2021 г.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- число принявших участие в анкетировании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2665;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2022 г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. – число принявших участие в анкетировании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4585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.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</dsp:txBody>
      <dsp:txXfrm>
        <a:off x="2846290" y="310307"/>
        <a:ext cx="5609181" cy="1858035"/>
      </dsp:txXfrm>
    </dsp:sp>
    <dsp:sp modelId="{E3F7BBF0-8F38-41C3-9D95-08F510E6895A}">
      <dsp:nvSpPr>
        <dsp:cNvPr id="0" name=""/>
        <dsp:cNvSpPr/>
      </dsp:nvSpPr>
      <dsp:spPr>
        <a:xfrm>
          <a:off x="52435" y="242266"/>
          <a:ext cx="2736719" cy="2241854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Century Gothic" panose="020B0502020202020204" pitchFamily="34" charset="0"/>
            </a:rPr>
            <a:t>Томск</a:t>
          </a:r>
          <a:endParaRPr lang="ru-RU" sz="3600" b="1" i="1" kern="1200" dirty="0">
            <a:latin typeface="Century Gothic" panose="020B0502020202020204" pitchFamily="34" charset="0"/>
          </a:endParaRPr>
        </a:p>
      </dsp:txBody>
      <dsp:txXfrm>
        <a:off x="161873" y="351704"/>
        <a:ext cx="2517843" cy="2022978"/>
      </dsp:txXfrm>
    </dsp:sp>
    <dsp:sp modelId="{62140774-1840-43D4-9F40-F897D03D03FD}">
      <dsp:nvSpPr>
        <dsp:cNvPr id="0" name=""/>
        <dsp:cNvSpPr/>
      </dsp:nvSpPr>
      <dsp:spPr>
        <a:xfrm>
          <a:off x="2941107" y="2601883"/>
          <a:ext cx="6540875" cy="2477379"/>
        </a:xfrm>
        <a:prstGeom prst="rightArrow">
          <a:avLst>
            <a:gd name="adj1" fmla="val 75000"/>
            <a:gd name="adj2" fmla="val 50000"/>
          </a:avLst>
        </a:prstGeom>
        <a:solidFill>
          <a:srgbClr val="CBF7F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2021 г.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 -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число принявших участие в анкетировании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6750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;</a:t>
          </a:r>
          <a:endParaRPr lang="ru-RU" sz="2400" kern="1200" dirty="0">
            <a:solidFill>
              <a:srgbClr val="16625C"/>
            </a:solidFill>
            <a:latin typeface="Century Gothic" panose="020B0502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2022 г.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 - число 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принявших участие в анкетировании – </a:t>
          </a:r>
          <a:r>
            <a:rPr lang="ru-RU" sz="2400" b="1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12548</a:t>
          </a:r>
          <a:r>
            <a:rPr lang="ru-RU" sz="2400" kern="1200" dirty="0" smtClean="0">
              <a:solidFill>
                <a:srgbClr val="16625C"/>
              </a:solidFill>
              <a:latin typeface="Century Gothic" panose="020B0502020202020204" pitchFamily="34" charset="0"/>
            </a:rPr>
            <a:t>.</a:t>
          </a:r>
          <a:endParaRPr lang="ru-RU" sz="2400" kern="1200" dirty="0">
            <a:solidFill>
              <a:srgbClr val="16625C"/>
            </a:solidFill>
          </a:endParaRPr>
        </a:p>
      </dsp:txBody>
      <dsp:txXfrm>
        <a:off x="2941107" y="2911555"/>
        <a:ext cx="5611858" cy="1858035"/>
      </dsp:txXfrm>
    </dsp:sp>
    <dsp:sp modelId="{B1D03DE5-194B-4061-8548-78791237D7FE}">
      <dsp:nvSpPr>
        <dsp:cNvPr id="0" name=""/>
        <dsp:cNvSpPr/>
      </dsp:nvSpPr>
      <dsp:spPr>
        <a:xfrm>
          <a:off x="101510" y="2858205"/>
          <a:ext cx="2728516" cy="2157078"/>
        </a:xfrm>
        <a:prstGeom prst="roundRect">
          <a:avLst/>
        </a:prstGeom>
        <a:solidFill>
          <a:srgbClr val="16625C"/>
        </a:solidFill>
        <a:ln w="12700" cap="flat" cmpd="sng" algn="ctr">
          <a:solidFill>
            <a:srgbClr val="16625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latin typeface="Century Gothic" panose="020B0502020202020204" pitchFamily="34" charset="0"/>
            </a:rPr>
            <a:t>Томская область</a:t>
          </a:r>
          <a:endParaRPr lang="ru-RU" sz="4000" b="1" i="1" kern="1200" dirty="0">
            <a:latin typeface="Century Gothic" panose="020B0502020202020204" pitchFamily="34" charset="0"/>
          </a:endParaRPr>
        </a:p>
      </dsp:txBody>
      <dsp:txXfrm>
        <a:off x="206810" y="2963505"/>
        <a:ext cx="2517916" cy="1946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289B-0B8E-46BF-BF1C-4EF2FB73C3BE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08037" y="6082782"/>
            <a:ext cx="212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25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янва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ря  2023 г.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6718" y="4320431"/>
            <a:ext cx="110981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</a:p>
          <a:p>
            <a:pPr algn="r"/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Тимофеева Алла Ивановна</a:t>
            </a:r>
            <a:endParaRPr lang="ru-RU" sz="2000" b="1" i="1" dirty="0">
              <a:latin typeface="Century Gothic" panose="020B050202020202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етодист по детской и подростковой 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психологии, </a:t>
            </a:r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начальник </a:t>
            </a:r>
            <a:r>
              <a:rPr lang="ru-RU" sz="20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отдела 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МАУ ИМЦ,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Главный внештатный психолог г. Томска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1481592"/>
            <a:ext cx="9867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Тематическая консультация </a:t>
            </a:r>
          </a:p>
          <a:p>
            <a:pPr algn="ctr"/>
            <a:r>
              <a:rPr lang="ru-RU" sz="32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«Результаты мониторингов Уполномоченного по правам ребенка в Томской области»</a:t>
            </a:r>
            <a:endParaRPr lang="ru-RU" sz="3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516437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 вопрос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«Можно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 избежать травли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?»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ответили:</a:t>
            </a: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          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84,7 %                         82 %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Нет         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10,9 %                         13 %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Из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тех, кто ответил положительно,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44 %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считают, что травли можно избежать, если вовремя заметят взрослые, а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31,5 %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что травли можно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избежать, если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сама жертва изменит свое поведение.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351" y="171777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  <a:endParaRPr lang="ru-RU" sz="22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55964" y="1210887"/>
            <a:ext cx="9806247" cy="500426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400" b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Выводы:</a:t>
            </a:r>
          </a:p>
          <a:p>
            <a:pPr marL="457200" indent="-457200" algn="just">
              <a:buAutoNum type="arabicPeriod"/>
              <a:defRPr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Проблема травли (</a:t>
            </a:r>
            <a:r>
              <a:rPr lang="ru-RU" sz="2400" i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в школах региона остается актуальной, хотя по многим показателям ситуация несколько улучшилась.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</a:t>
            </a:r>
            <a:r>
              <a:rPr lang="ru-RU" sz="2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МАОУ гимназии № 24, МАОУ лицее № 7, МАОУ гимназии № 55, МАОУ СОШ № 67, МАОУ лицее № 8, МАОУ СОШ № 32, МАОУ СОШ № 11 – </a:t>
            </a:r>
            <a:r>
              <a:rPr lang="ru-RU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ответы детей демонстрируют более благоприятную, по сравнению с 2021 г. обстановку.</a:t>
            </a:r>
          </a:p>
          <a:p>
            <a:pPr marL="457200" indent="-457200" algn="just">
              <a:buAutoNum type="arabicPeriod"/>
              <a:defRPr/>
            </a:pPr>
            <a:endParaRPr lang="ru-RU" sz="24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30"/>
            <a:ext cx="10229850" cy="51568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</a:t>
            </a:r>
            <a:endParaRPr lang="ru-RU" sz="18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4370"/>
              </p:ext>
            </p:extLst>
          </p:nvPr>
        </p:nvGraphicFramePr>
        <p:xfrm>
          <a:off x="898467" y="1064030"/>
          <a:ext cx="10395065" cy="58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60523065"/>
              </p:ext>
            </p:extLst>
          </p:nvPr>
        </p:nvGraphicFramePr>
        <p:xfrm>
          <a:off x="1700413" y="1367444"/>
          <a:ext cx="9494060" cy="520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271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«Наличие в школе конфликтов между учениками»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бывают редко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41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,9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44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,9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бывают иногда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26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,4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27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,3 %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бывают часто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9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10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мне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неизвестно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17,3 %                          17,6 %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Небольшое снижение конфликтности между учениками 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«Наличие в школе конфликтов с учителями»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бывают редко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34,6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44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,9 %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постоянно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4,4 %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бывают иногда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24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,6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27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,3 %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бывают часто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8,4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10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мне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неизвестно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27,9 %                         17,6 %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Небольшое снижение количества конфликтов с учителями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«Как разрешаются конфликты в школе?»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вызов родителей в школу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самостоятельно выясняют отношения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23,4 %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направляют к психологу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5,5 %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с помощью школьной медиации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8,8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разговор с директором, зам. директора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6,4 %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разговор с классным руководителем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49, 7 %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«Безопасно ли в школе?»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школе мне никто и ничто не угрожает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67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,8 %                      65 %  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порой чувствую себя небезопасно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11 %                         13, 8 %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часто сталкиваюсь с оскорблениями 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 учителей         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,2 %                         3,7 %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меня это не волнует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17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,8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%                       17,4 %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Снижение количества учеников, считающих свое пребывание в школе небезопасным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«Знакомы ли с ШСМ?»</a:t>
            </a: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знаком       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42,5 %                      32,4 %  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что-то слышал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31,8 %                       41 %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хорошо знаком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19,7 %                        20 %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да, разрешал свой конфликт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,5 %                         4,8 %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сам являюсь медиатором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2,3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%                         1,5 %</a:t>
            </a:r>
          </a:p>
          <a:p>
            <a:pPr marL="0" indent="0" algn="just">
              <a:buNone/>
              <a:defRPr/>
            </a:pP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Снижение уровня осведомленности учеников о деятельности ШСМ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«Знаешь ли, кто входит в ШСМ?»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endParaRPr lang="ru-RU" sz="2200" b="1" i="1" u="sng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знаю медиаторов-учеников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,7 %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знаю человека, где его найти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29,3 %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знаю, что есть медиаторы-ученики, 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 не знаком с ними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,9 %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знаю, что кто-то из педагогов, </a:t>
            </a: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 не знаю, кто конкретно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,5 %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не знаю             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55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,5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%</a:t>
            </a:r>
          </a:p>
          <a:p>
            <a:pPr marL="0" indent="0" algn="just">
              <a:buNone/>
              <a:defRPr/>
            </a:pP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«Обращались ли Вы в ШСМ?»</a:t>
            </a:r>
          </a:p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обращался 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89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,3 %                      84,7 %  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обращался и мне помогли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8,2 %                        10 %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обращался, мне не помогли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1,1 %                        1,2 %</a:t>
            </a: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хотел бы обратиться, но не знаю, куда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,3 %                         1,7 %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Снижение количества обращений в ШСМ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12544" y="493565"/>
            <a:ext cx="9286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Мониторинги Уполномоченного по правам ребенка Томской области в 2022-2023 уч. году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8094" y="2111433"/>
            <a:ext cx="8462357" cy="4065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распространенности травли (</a:t>
            </a:r>
            <a:r>
              <a:rPr lang="ru-RU" sz="24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буллинга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в ОУ Томской области – 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октябрь-ноябрь 2022 г.;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</a:t>
            </a:r>
            <a:r>
              <a:rPr lang="ru-RU" sz="2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эффективности деятельности школьных служб медиации (примирения) – 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ноябрь-декабрь 2022 г</a:t>
            </a:r>
            <a:r>
              <a:rPr lang="ru-RU" sz="2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endParaRPr lang="ru-RU" sz="2400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5403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Мониторинг эффективности деятельности школьных служб медиации (примирения) </a:t>
            </a: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91559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4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Выводы:</a:t>
            </a: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1. Отмечается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тенденция к снижению конфликтности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образовательной среде как в целом по Томской области, там и по г. Томску.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2.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Снизилась доля обучающихся, считающих свое пребывание в школе небезопасным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как в целом по Томской области, так и по г. Томску.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3.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Увеличилось количество обучающихся, которые не знают о существовании школьных служб медиации (примирения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 – в среднем на 10% как по Томской области, так и по г. Томску. 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4.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Снизилось общее число конфликтов, рассмотренных службами примирения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(с 673 до 453 по Томской области).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5.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Снизилось количество школ, участников конкурса на лучшую школьную службу примирения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351" y="403930"/>
            <a:ext cx="588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Контакты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6351" y="1336770"/>
            <a:ext cx="68528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Тимофеева Алла Ивановна</a:t>
            </a:r>
          </a:p>
          <a:p>
            <a:r>
              <a:rPr lang="ru-RU" sz="20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методист по детской и подростковой психологии, начальник отдела МАУ ИМЦ</a:t>
            </a:r>
          </a:p>
          <a:p>
            <a:endParaRPr lang="ru-RU" sz="2400" dirty="0" smtClean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ул. Киевская, 89 (каб.4)</a:t>
            </a: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Раб. 43-05-32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Сот. 8-913-883-73-75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alla.timofeewa2013@yandex.ru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74" y="5517116"/>
            <a:ext cx="494813" cy="494813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94" y="5563753"/>
            <a:ext cx="491580" cy="49158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66" y="5563753"/>
            <a:ext cx="492886" cy="492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51" y="6133889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15" y="6144693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79" y="6143452"/>
            <a:ext cx="640660" cy="642439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46351" y="4973324"/>
            <a:ext cx="7555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Группы МАУ ИМЦ г. Томска в социальных сетях:</a:t>
            </a:r>
          </a:p>
        </p:txBody>
      </p: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870364"/>
            <a:ext cx="10395065" cy="411480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Всего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анкетировании приняли участие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5806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обуч-ся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из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219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ООУ Томской области (из 307 возможных). 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85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ОУ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приняли участие.</a:t>
            </a:r>
          </a:p>
          <a:p>
            <a:pPr marL="0" indent="0" algn="just">
              <a:buNone/>
              <a:defRPr/>
            </a:pPr>
            <a:endParaRPr lang="ru-RU" sz="20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52,8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 девочки, 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47,2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 мальчики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Большинство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детей знают, что такое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буллинг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5,7 %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не знают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8878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Как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относитесь к различным формам агрессивного поведения?»</a:t>
            </a: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Отрицательно  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58,9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54,5 %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Положительно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3,8 %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Мне безразлично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16,6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18,8 %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Скорее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отрицательно, чем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положительно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19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Скорее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положительно, чем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отрицательно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2,5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Отмечается положительная динамика</a:t>
            </a:r>
          </a:p>
        </p:txBody>
      </p:sp>
    </p:spTree>
    <p:extLst>
      <p:ext uri="{BB962C8B-B14F-4D97-AF65-F5344CB8AC3E}">
        <p14:creationId xmlns:p14="http://schemas.microsoft.com/office/powerpoint/2010/main" val="38130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6714" y="1220163"/>
            <a:ext cx="11231216" cy="522220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 вопрос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«Обижают ли Вас одноклассники?»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получены ответы: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                </a:t>
            </a:r>
            <a:r>
              <a:rPr lang="ru-RU" sz="20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г.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</a:t>
            </a:r>
            <a:r>
              <a:rPr lang="ru-RU" sz="20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Нет, не обижают, и не обижали раньше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69,6 %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66,3 %</a:t>
            </a:r>
            <a:endParaRPr lang="ru-RU" sz="20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Да, постоянно                                      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2,3 %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Да, но не часто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11,6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15,8%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Нет,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 обижали раньше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16,5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14,9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Количество </a:t>
            </a:r>
            <a:r>
              <a:rPr lang="ru-RU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детей, которых обижают одноклассники, </a:t>
            </a:r>
            <a:r>
              <a:rPr lang="ru-RU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 прошедший год сократилось! </a:t>
            </a:r>
            <a:endParaRPr lang="ru-RU" sz="20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Школы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г. Томска, где % ответивших, что их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постоянно обижают одноклассники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значительно превышает средний показатель: </a:t>
            </a:r>
          </a:p>
          <a:p>
            <a:pPr marL="0" indent="0" algn="just">
              <a:buNone/>
              <a:defRPr/>
            </a:pP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</a:t>
            </a:r>
            <a:r>
              <a:rPr lang="ru-RU" sz="20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г.                                                                                              </a:t>
            </a:r>
            <a:r>
              <a:rPr lang="ru-RU" sz="20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СОШ № 30 –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15,8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МАОУ гимназия № 24 –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14%;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МАОУ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лицей № 8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– 7%;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МАОУ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СОШ № 12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- 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5,6%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endPara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8878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«Являетесь ли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Вы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сами участником травли, издевательств?»</a:t>
            </a: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сталкивались с таким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74,4 %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69,3 %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Да, меня травят                                  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5,7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9,6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Да, я нападаю сам                           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3,6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2,7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Участвовали  как наблюдатели      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16,8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18,4 %</a:t>
            </a: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Количество детей, не сталкивающихся с травлей, увеличилось по сравнению с прошлым годом. Снизился % детей, которые регулярно подвергаются травле.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Школы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 где ответ «Да, меня травят» встречается значительно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чаще: МАОУ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Гуманитарный лицей – 22%, МБОУ Академический лицей – 14,9 %, 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8878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«В каком классе Вы столкнулись с травлей по отношению к себе или другим ученикам ?»</a:t>
            </a: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1-4 классах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22,8 %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30,6 %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5 классе     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8,8  %                          10 %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6-9 классах  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11 %                            11,1 %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Существенное уменьшение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количества случаев травли в начальных классах;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Снижение случаев в среднем </a:t>
            </a: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звене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48878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Испытываете ли Вы агрессию (негативное отношение) от учителей?»</a:t>
            </a: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испытывали       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68,7 %                         70,1 %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испытывали раньше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15,7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18,1 %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испытывают сейчас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15,1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8,1 %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Увеличение количества учащихся, в настоящее время испытывающих агрессию (негативное отношение) от учителей. Из них 13,7 % - постоянно, 78,8 % - иногда.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Мониторинг распространенности </a:t>
            </a:r>
            <a:r>
              <a:rPr lang="ru-RU" sz="2200" b="1" dirty="0" err="1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в ОУ Томской области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97280"/>
            <a:ext cx="10395065" cy="516437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«Какого рода агрессивное поведение, на Ваш взгляд, в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Вашей школе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применяют учителя?»</a:t>
            </a:r>
          </a:p>
          <a:p>
            <a:pPr marL="0" indent="0" algn="just">
              <a:buNone/>
              <a:defRPr/>
            </a:pP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                                                 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2022 г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                        </a:t>
            </a:r>
            <a:r>
              <a:rPr lang="ru-RU" sz="2200" b="1" i="1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2021 г.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не сталкивались с этим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50,2 %                         50,6 %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указали какую-либо форму 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агрессивного поведения                          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49,8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49,4 %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применяли физическое воздействие   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9,1 </a:t>
            </a: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%                            29,3 %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 том числе:</a:t>
            </a:r>
            <a:endParaRPr 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МАОУ 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СОШ № 46 (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чел.)</a:t>
            </a:r>
            <a:endParaRPr lang="ru-RU" sz="1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МАОУ 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СОШ № 12 (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чел.) </a:t>
            </a:r>
            <a:endParaRPr lang="ru-RU" sz="1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МАОУ 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ООШ № 38 (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чел.) </a:t>
            </a:r>
            <a:endParaRPr lang="ru-RU" sz="1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МАОУ 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СОШ № 67 (</a:t>
            </a: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чел.) </a:t>
            </a:r>
            <a:endParaRPr lang="ru-RU" sz="1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1351</Words>
  <Application>Microsoft Office PowerPoint</Application>
  <PresentationFormat>Широкоэкранный</PresentationFormat>
  <Paragraphs>202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распространенности буллинга в ОУ Томской области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Мониторинг эффективности деятельности школьных служб медиации (примирения)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Алла Ивановна Тимофеева</cp:lastModifiedBy>
  <cp:revision>118</cp:revision>
  <dcterms:created xsi:type="dcterms:W3CDTF">2020-08-10T04:19:49Z</dcterms:created>
  <dcterms:modified xsi:type="dcterms:W3CDTF">2023-01-25T07:05:26Z</dcterms:modified>
</cp:coreProperties>
</file>