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2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005F0-C719-47B5-8309-4FF3251D926E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</dgm:pt>
    <dgm:pt modelId="{D4408AA0-9B3E-4823-9DC6-CAD2A4EFCAF5}">
      <dgm:prSet phldrT="[Текст]" custT="1"/>
      <dgm:spPr/>
      <dgm:t>
        <a:bodyPr/>
        <a:lstStyle/>
        <a:p>
          <a:endParaRPr lang="ru-RU" sz="2000" b="1" dirty="0" smtClean="0"/>
        </a:p>
        <a:p>
          <a:r>
            <a:rPr lang="ru-RU" sz="2400" b="1" dirty="0" smtClean="0"/>
            <a:t>Психолого-педагогическая направленность</a:t>
          </a:r>
          <a:endParaRPr lang="ru-RU" sz="2400" b="1" dirty="0"/>
        </a:p>
      </dgm:t>
    </dgm:pt>
    <dgm:pt modelId="{FB737E8C-402C-4CB0-AA55-F6C018E4F3DB}" type="parTrans" cxnId="{59EA5977-32EA-473D-8E21-13984CD56C67}">
      <dgm:prSet/>
      <dgm:spPr/>
      <dgm:t>
        <a:bodyPr/>
        <a:lstStyle/>
        <a:p>
          <a:endParaRPr lang="ru-RU"/>
        </a:p>
      </dgm:t>
    </dgm:pt>
    <dgm:pt modelId="{6BE7E573-4484-4E7E-9D22-0454D14EF9E4}" type="sibTrans" cxnId="{59EA5977-32EA-473D-8E21-13984CD56C67}">
      <dgm:prSet/>
      <dgm:spPr/>
      <dgm:t>
        <a:bodyPr/>
        <a:lstStyle/>
        <a:p>
          <a:endParaRPr lang="ru-RU"/>
        </a:p>
      </dgm:t>
    </dgm:pt>
    <dgm:pt modelId="{63230EC3-E8DF-41DC-B122-041658D37306}">
      <dgm:prSet phldrT="[Текст]" custT="1"/>
      <dgm:spPr/>
      <dgm:t>
        <a:bodyPr/>
        <a:lstStyle/>
        <a:p>
          <a:endParaRPr lang="ru-RU" sz="2000" b="1" dirty="0" smtClean="0"/>
        </a:p>
        <a:p>
          <a:r>
            <a:rPr lang="ru-RU" sz="2400" b="1" dirty="0" smtClean="0"/>
            <a:t>Медицинская направленность</a:t>
          </a:r>
          <a:endParaRPr lang="ru-RU" sz="2400" b="1" dirty="0"/>
        </a:p>
      </dgm:t>
    </dgm:pt>
    <dgm:pt modelId="{F9007B5F-BA2C-447E-BA7E-754CD558E4D3}" type="parTrans" cxnId="{2BC68E3D-3B93-4084-9556-43DD6426AC4E}">
      <dgm:prSet/>
      <dgm:spPr/>
      <dgm:t>
        <a:bodyPr/>
        <a:lstStyle/>
        <a:p>
          <a:endParaRPr lang="ru-RU"/>
        </a:p>
      </dgm:t>
    </dgm:pt>
    <dgm:pt modelId="{0B9CB8AF-2709-4DA4-A3F4-B51095AFB785}" type="sibTrans" cxnId="{2BC68E3D-3B93-4084-9556-43DD6426AC4E}">
      <dgm:prSet/>
      <dgm:spPr/>
      <dgm:t>
        <a:bodyPr/>
        <a:lstStyle/>
        <a:p>
          <a:endParaRPr lang="ru-RU"/>
        </a:p>
      </dgm:t>
    </dgm:pt>
    <dgm:pt modelId="{34D53927-400F-4F7E-8CA5-7FDFD692B1EE}">
      <dgm:prSet phldrT="[Текст]" custT="1"/>
      <dgm:spPr/>
      <dgm:t>
        <a:bodyPr/>
        <a:lstStyle/>
        <a:p>
          <a:endParaRPr lang="ru-RU" sz="2000" b="1" dirty="0" smtClean="0"/>
        </a:p>
        <a:p>
          <a:r>
            <a:rPr lang="ru-RU" sz="2400" b="1" dirty="0" smtClean="0"/>
            <a:t>Радиофизическая направленность </a:t>
          </a:r>
          <a:endParaRPr lang="ru-RU" sz="2400" b="1" dirty="0"/>
        </a:p>
      </dgm:t>
    </dgm:pt>
    <dgm:pt modelId="{0BC95080-47E5-47BA-8ABE-F3BC7F0C20CA}" type="parTrans" cxnId="{939AC40C-EDBF-4D0B-8DC6-A137AE9E1EA9}">
      <dgm:prSet/>
      <dgm:spPr/>
      <dgm:t>
        <a:bodyPr/>
        <a:lstStyle/>
        <a:p>
          <a:endParaRPr lang="ru-RU"/>
        </a:p>
      </dgm:t>
    </dgm:pt>
    <dgm:pt modelId="{640F6BD6-A60F-4A41-90F8-7EBA9FA83F7E}" type="sibTrans" cxnId="{939AC40C-EDBF-4D0B-8DC6-A137AE9E1EA9}">
      <dgm:prSet/>
      <dgm:spPr/>
      <dgm:t>
        <a:bodyPr/>
        <a:lstStyle/>
        <a:p>
          <a:endParaRPr lang="ru-RU"/>
        </a:p>
      </dgm:t>
    </dgm:pt>
    <dgm:pt modelId="{1934EC5F-FFDF-4F20-850C-E491FC151582}" type="pres">
      <dgm:prSet presAssocID="{BEE005F0-C719-47B5-8309-4FF3251D926E}" presName="Name0" presStyleCnt="0">
        <dgm:presLayoutVars>
          <dgm:dir/>
          <dgm:resizeHandles val="exact"/>
        </dgm:presLayoutVars>
      </dgm:prSet>
      <dgm:spPr/>
    </dgm:pt>
    <dgm:pt modelId="{F5B2E834-4B48-4968-BF69-5D8BF3D8AF62}" type="pres">
      <dgm:prSet presAssocID="{BEE005F0-C719-47B5-8309-4FF3251D926E}" presName="bkgdShp" presStyleLbl="alignAccFollowNode1" presStyleIdx="0" presStyleCnt="1"/>
      <dgm:spPr/>
    </dgm:pt>
    <dgm:pt modelId="{C3B43C5A-E7FA-47E4-9F63-63FB071B588E}" type="pres">
      <dgm:prSet presAssocID="{BEE005F0-C719-47B5-8309-4FF3251D926E}" presName="linComp" presStyleCnt="0"/>
      <dgm:spPr/>
    </dgm:pt>
    <dgm:pt modelId="{A8CB8770-BC04-4CB6-954D-1C2B17B404FA}" type="pres">
      <dgm:prSet presAssocID="{D4408AA0-9B3E-4823-9DC6-CAD2A4EFCAF5}" presName="compNode" presStyleCnt="0"/>
      <dgm:spPr/>
    </dgm:pt>
    <dgm:pt modelId="{71BE4C09-1826-4419-8329-C829224D2E98}" type="pres">
      <dgm:prSet presAssocID="{D4408AA0-9B3E-4823-9DC6-CAD2A4EFCAF5}" presName="node" presStyleLbl="node1" presStyleIdx="0" presStyleCnt="3" custScaleX="138154" custLinFactNeighborX="-3295" custLinFactNeighborY="1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0A638-12D8-4613-BFB7-233811D44886}" type="pres">
      <dgm:prSet presAssocID="{D4408AA0-9B3E-4823-9DC6-CAD2A4EFCAF5}" presName="invisiNode" presStyleLbl="node1" presStyleIdx="0" presStyleCnt="3"/>
      <dgm:spPr/>
    </dgm:pt>
    <dgm:pt modelId="{437BC35E-CCB5-47E6-8E91-C34D42377B72}" type="pres">
      <dgm:prSet presAssocID="{D4408AA0-9B3E-4823-9DC6-CAD2A4EFCAF5}" presName="imagNode" presStyleLbl="fgImgPlace1" presStyleIdx="0" presStyleCnt="3" custScaleX="136196" custLinFactNeighborX="-4832" custLinFactNeighborY="-5915"/>
      <dgm:spPr/>
    </dgm:pt>
    <dgm:pt modelId="{2B0BB897-F7B7-445E-AB57-CCC2708424FF}" type="pres">
      <dgm:prSet presAssocID="{6BE7E573-4484-4E7E-9D22-0454D14EF9E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A301AAC-8619-41C2-8CE9-6C054B6453F4}" type="pres">
      <dgm:prSet presAssocID="{63230EC3-E8DF-41DC-B122-041658D37306}" presName="compNode" presStyleCnt="0"/>
      <dgm:spPr/>
    </dgm:pt>
    <dgm:pt modelId="{1417EAE1-AA81-4212-92C8-B89F994630C9}" type="pres">
      <dgm:prSet presAssocID="{63230EC3-E8DF-41DC-B122-041658D37306}" presName="node" presStyleLbl="node1" presStyleIdx="1" presStyleCnt="3" custScaleX="141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990BE6-02F2-4D1C-8936-5C44DB50C8DF}" type="pres">
      <dgm:prSet presAssocID="{63230EC3-E8DF-41DC-B122-041658D37306}" presName="invisiNode" presStyleLbl="node1" presStyleIdx="1" presStyleCnt="3"/>
      <dgm:spPr/>
    </dgm:pt>
    <dgm:pt modelId="{7D603069-9BDD-4315-8952-BB984BD6D7B1}" type="pres">
      <dgm:prSet presAssocID="{63230EC3-E8DF-41DC-B122-041658D37306}" presName="imagNode" presStyleLbl="fgImgPlace1" presStyleIdx="1" presStyleCnt="3" custScaleX="193617" custLinFactNeighborX="720" custLinFactNeighborY="-5915"/>
      <dgm:spPr/>
    </dgm:pt>
    <dgm:pt modelId="{F8B9FF82-7AB4-4BD1-A712-AB7628535D2A}" type="pres">
      <dgm:prSet presAssocID="{0B9CB8AF-2709-4DA4-A3F4-B51095AFB78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D24FB4C-7C53-4B3F-B2D1-4C459F51AF53}" type="pres">
      <dgm:prSet presAssocID="{34D53927-400F-4F7E-8CA5-7FDFD692B1EE}" presName="compNode" presStyleCnt="0"/>
      <dgm:spPr/>
    </dgm:pt>
    <dgm:pt modelId="{5D37479F-A9C3-4CAD-B019-76EFFC30DC9A}" type="pres">
      <dgm:prSet presAssocID="{34D53927-400F-4F7E-8CA5-7FDFD692B1EE}" presName="node" presStyleLbl="node1" presStyleIdx="2" presStyleCnt="3" custScaleX="152821" custLinFactNeighborX="11162" custLinFactNeighborY="-11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E381A3-6A8C-4EAA-8EAB-D2C553A21ADB}" type="pres">
      <dgm:prSet presAssocID="{34D53927-400F-4F7E-8CA5-7FDFD692B1EE}" presName="invisiNode" presStyleLbl="node1" presStyleIdx="2" presStyleCnt="3"/>
      <dgm:spPr/>
    </dgm:pt>
    <dgm:pt modelId="{417E4297-6C33-4E8F-B48C-C336935E4455}" type="pres">
      <dgm:prSet presAssocID="{34D53927-400F-4F7E-8CA5-7FDFD692B1EE}" presName="imagNode" presStyleLbl="fgImgPlace1" presStyleIdx="2" presStyleCnt="3" custScaleX="169666" custLinFactNeighborX="6999" custLinFactNeighborY="-5915"/>
      <dgm:spPr/>
    </dgm:pt>
  </dgm:ptLst>
  <dgm:cxnLst>
    <dgm:cxn modelId="{ECD0971A-735E-45A9-A44E-0D1BB81F03D0}" type="presOf" srcId="{0B9CB8AF-2709-4DA4-A3F4-B51095AFB785}" destId="{F8B9FF82-7AB4-4BD1-A712-AB7628535D2A}" srcOrd="0" destOrd="0" presId="urn:microsoft.com/office/officeart/2005/8/layout/pList2"/>
    <dgm:cxn modelId="{D919E929-1560-42C2-9BEE-C03194270D35}" type="presOf" srcId="{BEE005F0-C719-47B5-8309-4FF3251D926E}" destId="{1934EC5F-FFDF-4F20-850C-E491FC151582}" srcOrd="0" destOrd="0" presId="urn:microsoft.com/office/officeart/2005/8/layout/pList2"/>
    <dgm:cxn modelId="{032FCCFA-4730-4BEC-8829-142F7A2881D6}" type="presOf" srcId="{63230EC3-E8DF-41DC-B122-041658D37306}" destId="{1417EAE1-AA81-4212-92C8-B89F994630C9}" srcOrd="0" destOrd="0" presId="urn:microsoft.com/office/officeart/2005/8/layout/pList2"/>
    <dgm:cxn modelId="{939AC40C-EDBF-4D0B-8DC6-A137AE9E1EA9}" srcId="{BEE005F0-C719-47B5-8309-4FF3251D926E}" destId="{34D53927-400F-4F7E-8CA5-7FDFD692B1EE}" srcOrd="2" destOrd="0" parTransId="{0BC95080-47E5-47BA-8ABE-F3BC7F0C20CA}" sibTransId="{640F6BD6-A60F-4A41-90F8-7EBA9FA83F7E}"/>
    <dgm:cxn modelId="{2BC68E3D-3B93-4084-9556-43DD6426AC4E}" srcId="{BEE005F0-C719-47B5-8309-4FF3251D926E}" destId="{63230EC3-E8DF-41DC-B122-041658D37306}" srcOrd="1" destOrd="0" parTransId="{F9007B5F-BA2C-447E-BA7E-754CD558E4D3}" sibTransId="{0B9CB8AF-2709-4DA4-A3F4-B51095AFB785}"/>
    <dgm:cxn modelId="{17C40DFF-FC62-4982-9D04-B4CC99C48C59}" type="presOf" srcId="{6BE7E573-4484-4E7E-9D22-0454D14EF9E4}" destId="{2B0BB897-F7B7-445E-AB57-CCC2708424FF}" srcOrd="0" destOrd="0" presId="urn:microsoft.com/office/officeart/2005/8/layout/pList2"/>
    <dgm:cxn modelId="{AADF9EC3-8D4E-47E6-891F-9134F0838851}" type="presOf" srcId="{D4408AA0-9B3E-4823-9DC6-CAD2A4EFCAF5}" destId="{71BE4C09-1826-4419-8329-C829224D2E98}" srcOrd="0" destOrd="0" presId="urn:microsoft.com/office/officeart/2005/8/layout/pList2"/>
    <dgm:cxn modelId="{8A81F420-19E9-4881-8206-D4DDB75B6753}" type="presOf" srcId="{34D53927-400F-4F7E-8CA5-7FDFD692B1EE}" destId="{5D37479F-A9C3-4CAD-B019-76EFFC30DC9A}" srcOrd="0" destOrd="0" presId="urn:microsoft.com/office/officeart/2005/8/layout/pList2"/>
    <dgm:cxn modelId="{59EA5977-32EA-473D-8E21-13984CD56C67}" srcId="{BEE005F0-C719-47B5-8309-4FF3251D926E}" destId="{D4408AA0-9B3E-4823-9DC6-CAD2A4EFCAF5}" srcOrd="0" destOrd="0" parTransId="{FB737E8C-402C-4CB0-AA55-F6C018E4F3DB}" sibTransId="{6BE7E573-4484-4E7E-9D22-0454D14EF9E4}"/>
    <dgm:cxn modelId="{5F12F69B-9114-4C8D-95B0-C5E77502CC98}" type="presParOf" srcId="{1934EC5F-FFDF-4F20-850C-E491FC151582}" destId="{F5B2E834-4B48-4968-BF69-5D8BF3D8AF62}" srcOrd="0" destOrd="0" presId="urn:microsoft.com/office/officeart/2005/8/layout/pList2"/>
    <dgm:cxn modelId="{555C11B9-6390-460B-940C-6A505B1FD594}" type="presParOf" srcId="{1934EC5F-FFDF-4F20-850C-E491FC151582}" destId="{C3B43C5A-E7FA-47E4-9F63-63FB071B588E}" srcOrd="1" destOrd="0" presId="urn:microsoft.com/office/officeart/2005/8/layout/pList2"/>
    <dgm:cxn modelId="{A401FE19-1327-4FEE-A13C-C4BA6AB92CA9}" type="presParOf" srcId="{C3B43C5A-E7FA-47E4-9F63-63FB071B588E}" destId="{A8CB8770-BC04-4CB6-954D-1C2B17B404FA}" srcOrd="0" destOrd="0" presId="urn:microsoft.com/office/officeart/2005/8/layout/pList2"/>
    <dgm:cxn modelId="{7D7F5E3F-C7B5-4397-A76D-33F2FF2BD2FE}" type="presParOf" srcId="{A8CB8770-BC04-4CB6-954D-1C2B17B404FA}" destId="{71BE4C09-1826-4419-8329-C829224D2E98}" srcOrd="0" destOrd="0" presId="urn:microsoft.com/office/officeart/2005/8/layout/pList2"/>
    <dgm:cxn modelId="{B1063E61-D9D4-43A9-87CF-5F2E69704920}" type="presParOf" srcId="{A8CB8770-BC04-4CB6-954D-1C2B17B404FA}" destId="{62D0A638-12D8-4613-BFB7-233811D44886}" srcOrd="1" destOrd="0" presId="urn:microsoft.com/office/officeart/2005/8/layout/pList2"/>
    <dgm:cxn modelId="{A2EE3FD7-D321-4559-B867-B9733B2A0436}" type="presParOf" srcId="{A8CB8770-BC04-4CB6-954D-1C2B17B404FA}" destId="{437BC35E-CCB5-47E6-8E91-C34D42377B72}" srcOrd="2" destOrd="0" presId="urn:microsoft.com/office/officeart/2005/8/layout/pList2"/>
    <dgm:cxn modelId="{30BA4AB2-A884-4B02-A9E1-689B68F613EC}" type="presParOf" srcId="{C3B43C5A-E7FA-47E4-9F63-63FB071B588E}" destId="{2B0BB897-F7B7-445E-AB57-CCC2708424FF}" srcOrd="1" destOrd="0" presId="urn:microsoft.com/office/officeart/2005/8/layout/pList2"/>
    <dgm:cxn modelId="{AAEC046F-C3F3-4733-A9A6-7E8D93BC5E35}" type="presParOf" srcId="{C3B43C5A-E7FA-47E4-9F63-63FB071B588E}" destId="{0A301AAC-8619-41C2-8CE9-6C054B6453F4}" srcOrd="2" destOrd="0" presId="urn:microsoft.com/office/officeart/2005/8/layout/pList2"/>
    <dgm:cxn modelId="{788368E7-D12B-4833-AF1E-CE39734F1A62}" type="presParOf" srcId="{0A301AAC-8619-41C2-8CE9-6C054B6453F4}" destId="{1417EAE1-AA81-4212-92C8-B89F994630C9}" srcOrd="0" destOrd="0" presId="urn:microsoft.com/office/officeart/2005/8/layout/pList2"/>
    <dgm:cxn modelId="{71D38724-B948-4BDF-B995-ABEE4A714714}" type="presParOf" srcId="{0A301AAC-8619-41C2-8CE9-6C054B6453F4}" destId="{74990BE6-02F2-4D1C-8936-5C44DB50C8DF}" srcOrd="1" destOrd="0" presId="urn:microsoft.com/office/officeart/2005/8/layout/pList2"/>
    <dgm:cxn modelId="{DDB21C1B-C256-49AB-9479-2A2B62304657}" type="presParOf" srcId="{0A301AAC-8619-41C2-8CE9-6C054B6453F4}" destId="{7D603069-9BDD-4315-8952-BB984BD6D7B1}" srcOrd="2" destOrd="0" presId="urn:microsoft.com/office/officeart/2005/8/layout/pList2"/>
    <dgm:cxn modelId="{EC10D55A-51B7-4BC7-A017-B5E0E20A6F6C}" type="presParOf" srcId="{C3B43C5A-E7FA-47E4-9F63-63FB071B588E}" destId="{F8B9FF82-7AB4-4BD1-A712-AB7628535D2A}" srcOrd="3" destOrd="0" presId="urn:microsoft.com/office/officeart/2005/8/layout/pList2"/>
    <dgm:cxn modelId="{0D16A40B-C81C-4B7D-BE60-AB1EE6F2482A}" type="presParOf" srcId="{C3B43C5A-E7FA-47E4-9F63-63FB071B588E}" destId="{FD24FB4C-7C53-4B3F-B2D1-4C459F51AF53}" srcOrd="4" destOrd="0" presId="urn:microsoft.com/office/officeart/2005/8/layout/pList2"/>
    <dgm:cxn modelId="{FD01C505-B43B-4333-BD01-2D1E3387BF46}" type="presParOf" srcId="{FD24FB4C-7C53-4B3F-B2D1-4C459F51AF53}" destId="{5D37479F-A9C3-4CAD-B019-76EFFC30DC9A}" srcOrd="0" destOrd="0" presId="urn:microsoft.com/office/officeart/2005/8/layout/pList2"/>
    <dgm:cxn modelId="{FB34A972-2F71-427A-8CFA-DBDDEE4EE529}" type="presParOf" srcId="{FD24FB4C-7C53-4B3F-B2D1-4C459F51AF53}" destId="{F5E381A3-6A8C-4EAA-8EAB-D2C553A21ADB}" srcOrd="1" destOrd="0" presId="urn:microsoft.com/office/officeart/2005/8/layout/pList2"/>
    <dgm:cxn modelId="{915E17FB-9794-474F-A1A9-649251356481}" type="presParOf" srcId="{FD24FB4C-7C53-4B3F-B2D1-4C459F51AF53}" destId="{417E4297-6C33-4E8F-B48C-C336935E445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F69DF5-F82F-404A-ACFB-A01F8546B666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E065E8-5478-4602-81DD-B701C7722E69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Группа радиофизической направленности </a:t>
          </a:r>
        </a:p>
        <a:p>
          <a:r>
            <a:rPr lang="ru-RU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МАОУ СОШ№ 58 г. Томска</a:t>
          </a:r>
          <a:endParaRPr lang="ru-RU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C28A88-9862-46B7-9491-148F82AD6E3C}" type="parTrans" cxnId="{662D792F-2C2D-402B-9474-AD9F22A7B466}">
      <dgm:prSet/>
      <dgm:spPr/>
      <dgm:t>
        <a:bodyPr/>
        <a:lstStyle/>
        <a:p>
          <a:endParaRPr lang="ru-RU"/>
        </a:p>
      </dgm:t>
    </dgm:pt>
    <dgm:pt modelId="{5A5C23E1-B95B-472A-A6DA-BB441A83965B}" type="sibTrans" cxnId="{662D792F-2C2D-402B-9474-AD9F22A7B466}">
      <dgm:prSet/>
      <dgm:spPr/>
      <dgm:t>
        <a:bodyPr/>
        <a:lstStyle/>
        <a:p>
          <a:endParaRPr lang="ru-RU"/>
        </a:p>
      </dgm:t>
    </dgm:pt>
    <dgm:pt modelId="{7F97E3BA-AE83-4014-9711-E6258B9CE5B3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МАОУ СОШ № 58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10-11 классы</a:t>
          </a:r>
          <a:endParaRPr lang="ru-RU" sz="20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D0D3E5-F7C6-4ECC-AA1C-92B07BF14763}" type="parTrans" cxnId="{611B742F-E046-4DDA-BCBA-5CE58EFDB362}">
      <dgm:prSet/>
      <dgm:spPr/>
      <dgm:t>
        <a:bodyPr/>
        <a:lstStyle/>
        <a:p>
          <a:endParaRPr lang="ru-RU"/>
        </a:p>
      </dgm:t>
    </dgm:pt>
    <dgm:pt modelId="{BED1912B-BD80-44CB-B2F7-AB7D11AA0037}" type="sibTrans" cxnId="{611B742F-E046-4DDA-BCBA-5CE58EFDB362}">
      <dgm:prSet/>
      <dgm:spPr/>
      <dgm:t>
        <a:bodyPr/>
        <a:lstStyle/>
        <a:p>
          <a:endParaRPr lang="ru-RU"/>
        </a:p>
      </dgm:t>
    </dgm:pt>
    <dgm:pt modelId="{CBC0D419-2FF1-4B0A-BB88-31509661F69E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Профильные организации</a:t>
          </a:r>
        </a:p>
        <a:p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ТГУ: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 развития компетенций</a:t>
          </a:r>
        </a:p>
        <a:p>
          <a:r>
            <a: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Радиофизический факультет</a:t>
          </a:r>
        </a:p>
        <a:p>
          <a:endParaRPr lang="ru-RU" sz="3800" dirty="0"/>
        </a:p>
      </dgm:t>
    </dgm:pt>
    <dgm:pt modelId="{8BDD6446-C057-4A4B-9039-DCDFC9BA65AA}" type="parTrans" cxnId="{DC7A03A2-5C1E-4307-9D70-893B43CF4698}">
      <dgm:prSet/>
      <dgm:spPr/>
      <dgm:t>
        <a:bodyPr/>
        <a:lstStyle/>
        <a:p>
          <a:endParaRPr lang="ru-RU"/>
        </a:p>
      </dgm:t>
    </dgm:pt>
    <dgm:pt modelId="{FC0B199E-0A76-4A6F-83BB-B8A71C843229}" type="sibTrans" cxnId="{DC7A03A2-5C1E-4307-9D70-893B43CF4698}">
      <dgm:prSet/>
      <dgm:spPr/>
      <dgm:t>
        <a:bodyPr/>
        <a:lstStyle/>
        <a:p>
          <a:endParaRPr lang="ru-RU"/>
        </a:p>
      </dgm:t>
    </dgm:pt>
    <dgm:pt modelId="{35F21790-0B04-4E2B-AA80-3C01A4DE1742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</a:t>
          </a:r>
        </a:p>
        <a:p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ИМЦ</a:t>
          </a:r>
        </a:p>
        <a:p>
          <a:r>
            <a: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Томск</a:t>
          </a:r>
        </a:p>
        <a:p>
          <a:endParaRPr lang="ru-RU" sz="3800" dirty="0"/>
        </a:p>
      </dgm:t>
    </dgm:pt>
    <dgm:pt modelId="{E2B3A8E9-2A94-4E18-BEFA-2ED42D826FE5}" type="parTrans" cxnId="{14E46952-D798-4957-8A0A-2BD98DAB46AB}">
      <dgm:prSet/>
      <dgm:spPr/>
      <dgm:t>
        <a:bodyPr/>
        <a:lstStyle/>
        <a:p>
          <a:endParaRPr lang="ru-RU"/>
        </a:p>
      </dgm:t>
    </dgm:pt>
    <dgm:pt modelId="{E503AA30-EB7F-4A1E-8C8B-36CA64BF52EC}" type="sibTrans" cxnId="{14E46952-D798-4957-8A0A-2BD98DAB46AB}">
      <dgm:prSet/>
      <dgm:spPr/>
      <dgm:t>
        <a:bodyPr/>
        <a:lstStyle/>
        <a:p>
          <a:endParaRPr lang="ru-RU"/>
        </a:p>
      </dgm:t>
    </dgm:pt>
    <dgm:pt modelId="{AEDE60AB-347D-4C15-86E6-2947A24F20B2}" type="pres">
      <dgm:prSet presAssocID="{40F69DF5-F82F-404A-ACFB-A01F8546B66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744254-8D9D-4123-ADB8-8E368BF6EDEF}" type="pres">
      <dgm:prSet presAssocID="{CEE065E8-5478-4602-81DD-B701C7722E69}" presName="roof" presStyleLbl="dkBgShp" presStyleIdx="0" presStyleCnt="2"/>
      <dgm:spPr/>
      <dgm:t>
        <a:bodyPr/>
        <a:lstStyle/>
        <a:p>
          <a:endParaRPr lang="ru-RU"/>
        </a:p>
      </dgm:t>
    </dgm:pt>
    <dgm:pt modelId="{669CCF20-20FB-4698-BFC6-ADD01642330A}" type="pres">
      <dgm:prSet presAssocID="{CEE065E8-5478-4602-81DD-B701C7722E69}" presName="pillars" presStyleCnt="0"/>
      <dgm:spPr/>
    </dgm:pt>
    <dgm:pt modelId="{2B0303FD-BD69-47EE-93B3-5655AEBFE400}" type="pres">
      <dgm:prSet presAssocID="{CEE065E8-5478-4602-81DD-B701C7722E69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64EB7-44BE-4B43-811B-3654F2989067}" type="pres">
      <dgm:prSet presAssocID="{CBC0D419-2FF1-4B0A-BB88-31509661F69E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185A9-BEDA-46B5-907D-341B852C1F1D}" type="pres">
      <dgm:prSet presAssocID="{35F21790-0B04-4E2B-AA80-3C01A4DE1742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9ABAC1-4D80-4D5B-A268-6C0777D45AEB}" type="pres">
      <dgm:prSet presAssocID="{CEE065E8-5478-4602-81DD-B701C7722E69}" presName="base" presStyleLbl="dkBgShp" presStyleIdx="1" presStyleCnt="2"/>
      <dgm:spPr/>
    </dgm:pt>
  </dgm:ptLst>
  <dgm:cxnLst>
    <dgm:cxn modelId="{A78CE138-3204-4DF0-AA6E-AC6CDD37257D}" type="presOf" srcId="{35F21790-0B04-4E2B-AA80-3C01A4DE1742}" destId="{038185A9-BEDA-46B5-907D-341B852C1F1D}" srcOrd="0" destOrd="0" presId="urn:microsoft.com/office/officeart/2005/8/layout/hList3"/>
    <dgm:cxn modelId="{1422908A-984D-4D63-B5C6-70EF0B710AC6}" type="presOf" srcId="{CEE065E8-5478-4602-81DD-B701C7722E69}" destId="{BB744254-8D9D-4123-ADB8-8E368BF6EDEF}" srcOrd="0" destOrd="0" presId="urn:microsoft.com/office/officeart/2005/8/layout/hList3"/>
    <dgm:cxn modelId="{14E46952-D798-4957-8A0A-2BD98DAB46AB}" srcId="{CEE065E8-5478-4602-81DD-B701C7722E69}" destId="{35F21790-0B04-4E2B-AA80-3C01A4DE1742}" srcOrd="2" destOrd="0" parTransId="{E2B3A8E9-2A94-4E18-BEFA-2ED42D826FE5}" sibTransId="{E503AA30-EB7F-4A1E-8C8B-36CA64BF52EC}"/>
    <dgm:cxn modelId="{90517165-6F93-4758-9B29-02A112DFFB49}" type="presOf" srcId="{CBC0D419-2FF1-4B0A-BB88-31509661F69E}" destId="{F4D64EB7-44BE-4B43-811B-3654F2989067}" srcOrd="0" destOrd="0" presId="urn:microsoft.com/office/officeart/2005/8/layout/hList3"/>
    <dgm:cxn modelId="{8A504FE6-459D-48BE-88E1-0DADD0591DC6}" type="presOf" srcId="{7F97E3BA-AE83-4014-9711-E6258B9CE5B3}" destId="{2B0303FD-BD69-47EE-93B3-5655AEBFE400}" srcOrd="0" destOrd="0" presId="urn:microsoft.com/office/officeart/2005/8/layout/hList3"/>
    <dgm:cxn modelId="{1B9A8476-86DB-47F2-9611-8BAFF6D623B1}" type="presOf" srcId="{40F69DF5-F82F-404A-ACFB-A01F8546B666}" destId="{AEDE60AB-347D-4C15-86E6-2947A24F20B2}" srcOrd="0" destOrd="0" presId="urn:microsoft.com/office/officeart/2005/8/layout/hList3"/>
    <dgm:cxn modelId="{611B742F-E046-4DDA-BCBA-5CE58EFDB362}" srcId="{CEE065E8-5478-4602-81DD-B701C7722E69}" destId="{7F97E3BA-AE83-4014-9711-E6258B9CE5B3}" srcOrd="0" destOrd="0" parTransId="{FBD0D3E5-F7C6-4ECC-AA1C-92B07BF14763}" sibTransId="{BED1912B-BD80-44CB-B2F7-AB7D11AA0037}"/>
    <dgm:cxn modelId="{662D792F-2C2D-402B-9474-AD9F22A7B466}" srcId="{40F69DF5-F82F-404A-ACFB-A01F8546B666}" destId="{CEE065E8-5478-4602-81DD-B701C7722E69}" srcOrd="0" destOrd="0" parTransId="{55C28A88-9862-46B7-9491-148F82AD6E3C}" sibTransId="{5A5C23E1-B95B-472A-A6DA-BB441A83965B}"/>
    <dgm:cxn modelId="{DC7A03A2-5C1E-4307-9D70-893B43CF4698}" srcId="{CEE065E8-5478-4602-81DD-B701C7722E69}" destId="{CBC0D419-2FF1-4B0A-BB88-31509661F69E}" srcOrd="1" destOrd="0" parTransId="{8BDD6446-C057-4A4B-9039-DCDFC9BA65AA}" sibTransId="{FC0B199E-0A76-4A6F-83BB-B8A71C843229}"/>
    <dgm:cxn modelId="{CA0EA425-97DA-48F5-BFE0-F75069FE33DB}" type="presParOf" srcId="{AEDE60AB-347D-4C15-86E6-2947A24F20B2}" destId="{BB744254-8D9D-4123-ADB8-8E368BF6EDEF}" srcOrd="0" destOrd="0" presId="urn:microsoft.com/office/officeart/2005/8/layout/hList3"/>
    <dgm:cxn modelId="{A39F7DD2-A475-491B-904D-6468A38754C7}" type="presParOf" srcId="{AEDE60AB-347D-4C15-86E6-2947A24F20B2}" destId="{669CCF20-20FB-4698-BFC6-ADD01642330A}" srcOrd="1" destOrd="0" presId="urn:microsoft.com/office/officeart/2005/8/layout/hList3"/>
    <dgm:cxn modelId="{C4E2729E-AB99-4FFC-A3E3-110937F43834}" type="presParOf" srcId="{669CCF20-20FB-4698-BFC6-ADD01642330A}" destId="{2B0303FD-BD69-47EE-93B3-5655AEBFE400}" srcOrd="0" destOrd="0" presId="urn:microsoft.com/office/officeart/2005/8/layout/hList3"/>
    <dgm:cxn modelId="{6AF2C8F7-2F6D-4096-BC27-219F2CA729C3}" type="presParOf" srcId="{669CCF20-20FB-4698-BFC6-ADD01642330A}" destId="{F4D64EB7-44BE-4B43-811B-3654F2989067}" srcOrd="1" destOrd="0" presId="urn:microsoft.com/office/officeart/2005/8/layout/hList3"/>
    <dgm:cxn modelId="{6020EFD2-350C-4E50-97BD-79164414BE23}" type="presParOf" srcId="{669CCF20-20FB-4698-BFC6-ADD01642330A}" destId="{038185A9-BEDA-46B5-907D-341B852C1F1D}" srcOrd="2" destOrd="0" presId="urn:microsoft.com/office/officeart/2005/8/layout/hList3"/>
    <dgm:cxn modelId="{F0F80C79-F89E-419F-952B-48CA6CA0A415}" type="presParOf" srcId="{AEDE60AB-347D-4C15-86E6-2947A24F20B2}" destId="{869ABAC1-4D80-4D5B-A268-6C0777D45AEB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2E834-4B48-4968-BF69-5D8BF3D8AF62}">
      <dsp:nvSpPr>
        <dsp:cNvPr id="0" name=""/>
        <dsp:cNvSpPr/>
      </dsp:nvSpPr>
      <dsp:spPr>
        <a:xfrm>
          <a:off x="0" y="0"/>
          <a:ext cx="11029950" cy="151642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7BC35E-CCB5-47E6-8E91-C34D42377B72}">
      <dsp:nvSpPr>
        <dsp:cNvPr id="0" name=""/>
        <dsp:cNvSpPr/>
      </dsp:nvSpPr>
      <dsp:spPr>
        <a:xfrm>
          <a:off x="257779" y="136412"/>
          <a:ext cx="2706297" cy="11120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1BE4C09-1826-4419-8329-C829224D2E98}">
      <dsp:nvSpPr>
        <dsp:cNvPr id="0" name=""/>
        <dsp:cNvSpPr/>
      </dsp:nvSpPr>
      <dsp:spPr>
        <a:xfrm rot="10800000">
          <a:off x="268866" y="1516423"/>
          <a:ext cx="2745203" cy="185340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Психолого-педагогическая направленность</a:t>
          </a:r>
          <a:endParaRPr lang="ru-RU" sz="2400" b="1" kern="1200" dirty="0"/>
        </a:p>
      </dsp:txBody>
      <dsp:txXfrm rot="10800000">
        <a:off x="325865" y="1516423"/>
        <a:ext cx="2631205" cy="1796408"/>
      </dsp:txXfrm>
    </dsp:sp>
    <dsp:sp modelId="{7D603069-9BDD-4315-8952-BB984BD6D7B1}">
      <dsp:nvSpPr>
        <dsp:cNvPr id="0" name=""/>
        <dsp:cNvSpPr/>
      </dsp:nvSpPr>
      <dsp:spPr>
        <a:xfrm>
          <a:off x="3292557" y="136412"/>
          <a:ext cx="3847287" cy="11120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17EAE1-AA81-4212-92C8-B89F994630C9}">
      <dsp:nvSpPr>
        <dsp:cNvPr id="0" name=""/>
        <dsp:cNvSpPr/>
      </dsp:nvSpPr>
      <dsp:spPr>
        <a:xfrm rot="10800000">
          <a:off x="3797796" y="1516423"/>
          <a:ext cx="2808193" cy="185340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Медицинская направленность</a:t>
          </a:r>
          <a:endParaRPr lang="ru-RU" sz="2400" b="1" kern="1200" dirty="0"/>
        </a:p>
      </dsp:txBody>
      <dsp:txXfrm rot="10800000">
        <a:off x="3854795" y="1516423"/>
        <a:ext cx="2694195" cy="1796408"/>
      </dsp:txXfrm>
    </dsp:sp>
    <dsp:sp modelId="{417E4297-6C33-4E8F-B48C-C336935E4455}">
      <dsp:nvSpPr>
        <dsp:cNvPr id="0" name=""/>
        <dsp:cNvSpPr/>
      </dsp:nvSpPr>
      <dsp:spPr>
        <a:xfrm>
          <a:off x="7463317" y="136412"/>
          <a:ext cx="3371366" cy="111204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37479F-A9C3-4CAD-B019-76EFFC30DC9A}">
      <dsp:nvSpPr>
        <dsp:cNvPr id="0" name=""/>
        <dsp:cNvSpPr/>
      </dsp:nvSpPr>
      <dsp:spPr>
        <a:xfrm rot="10800000">
          <a:off x="7713399" y="1495869"/>
          <a:ext cx="3036645" cy="185340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8000"/>
                <a:alpha val="9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lumMod val="95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Радиофизическая направленность </a:t>
          </a:r>
          <a:endParaRPr lang="ru-RU" sz="2400" b="1" kern="1200" dirty="0"/>
        </a:p>
      </dsp:txBody>
      <dsp:txXfrm rot="10800000">
        <a:off x="7770398" y="1495869"/>
        <a:ext cx="2922647" cy="1796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44254-8D9D-4123-ADB8-8E368BF6EDEF}">
      <dsp:nvSpPr>
        <dsp:cNvPr id="0" name=""/>
        <dsp:cNvSpPr/>
      </dsp:nvSpPr>
      <dsp:spPr>
        <a:xfrm>
          <a:off x="0" y="0"/>
          <a:ext cx="11308563" cy="127137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Группа радиофизической направленности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МАОУ СОШ№ 58 г. Томска</a:t>
          </a:r>
          <a:endParaRPr lang="ru-RU" sz="32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1308563" cy="1271379"/>
      </dsp:txXfrm>
    </dsp:sp>
    <dsp:sp modelId="{2B0303FD-BD69-47EE-93B3-5655AEBFE400}">
      <dsp:nvSpPr>
        <dsp:cNvPr id="0" name=""/>
        <dsp:cNvSpPr/>
      </dsp:nvSpPr>
      <dsp:spPr>
        <a:xfrm>
          <a:off x="5521" y="1271379"/>
          <a:ext cx="3765839" cy="2669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МАОУ СОШ № 58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10-11 классы</a:t>
          </a:r>
          <a:endParaRPr lang="ru-RU" sz="2000" kern="1200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21" y="1271379"/>
        <a:ext cx="3765839" cy="2669895"/>
      </dsp:txXfrm>
    </dsp:sp>
    <dsp:sp modelId="{F4D64EB7-44BE-4B43-811B-3654F2989067}">
      <dsp:nvSpPr>
        <dsp:cNvPr id="0" name=""/>
        <dsp:cNvSpPr/>
      </dsp:nvSpPr>
      <dsp:spPr>
        <a:xfrm>
          <a:off x="3771361" y="1271379"/>
          <a:ext cx="3765839" cy="2669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Профильные организации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ТГУ: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 развития компетенций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Радиофизический факультет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3771361" y="1271379"/>
        <a:ext cx="3765839" cy="2669895"/>
      </dsp:txXfrm>
    </dsp:sp>
    <dsp:sp modelId="{038185A9-BEDA-46B5-907D-341B852C1F1D}">
      <dsp:nvSpPr>
        <dsp:cNvPr id="0" name=""/>
        <dsp:cNvSpPr/>
      </dsp:nvSpPr>
      <dsp:spPr>
        <a:xfrm>
          <a:off x="7537201" y="1271379"/>
          <a:ext cx="3765839" cy="2669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ИМЦ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г. Томск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800" kern="1200" dirty="0"/>
        </a:p>
      </dsp:txBody>
      <dsp:txXfrm>
        <a:off x="7537201" y="1271379"/>
        <a:ext cx="3765839" cy="2669895"/>
      </dsp:txXfrm>
    </dsp:sp>
    <dsp:sp modelId="{869ABAC1-4D80-4D5B-A268-6C0777D45AEB}">
      <dsp:nvSpPr>
        <dsp:cNvPr id="0" name=""/>
        <dsp:cNvSpPr/>
      </dsp:nvSpPr>
      <dsp:spPr>
        <a:xfrm>
          <a:off x="0" y="3941274"/>
          <a:ext cx="11308563" cy="29665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school58tomsk.ru/razvitie/nastavnchestvo_obuchayushchikhsya/radiofizklass58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school58@education70.r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4468" y="1201021"/>
            <a:ext cx="8788412" cy="14750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Практика организации классов/групп технологического профиля </a:t>
            </a:r>
            <a:br>
              <a:rPr lang="ru-RU" b="1" dirty="0" smtClean="0"/>
            </a:br>
            <a:r>
              <a:rPr lang="ru-RU" b="1" dirty="0" smtClean="0"/>
              <a:t>в МАОУ СОШ № 58 г. Томска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31" y="936708"/>
            <a:ext cx="1367947" cy="8505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619" y="639943"/>
            <a:ext cx="970865" cy="14440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061527" y="4557314"/>
            <a:ext cx="71304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МАОУ СОШ №58 г. Томска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Директор Сидорова Светлана Александровна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Заместитель </a:t>
            </a:r>
            <a:r>
              <a:rPr lang="ru-RU" sz="2400" dirty="0">
                <a:solidFill>
                  <a:schemeClr val="bg1"/>
                </a:solidFill>
              </a:rPr>
              <a:t>директора по НМР Лепешкина Е.Г.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Заместитель директора по ХЭВ Кулешова </a:t>
            </a:r>
            <a:r>
              <a:rPr lang="ru-RU" sz="2400" dirty="0" smtClean="0">
                <a:solidFill>
                  <a:schemeClr val="bg1"/>
                </a:solidFill>
              </a:rPr>
              <a:t>Н.В.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194156"/>
            <a:ext cx="11029616" cy="1013800"/>
          </a:xfrm>
        </p:spPr>
        <p:txBody>
          <a:bodyPr/>
          <a:lstStyle/>
          <a:p>
            <a:r>
              <a:rPr lang="ru-RU" dirty="0" smtClean="0"/>
              <a:t>УЧЕБНЫЙ ПЛАН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7462" y="831273"/>
            <a:ext cx="8063346" cy="587793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6084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1" y="157211"/>
            <a:ext cx="11029616" cy="1013800"/>
          </a:xfrm>
        </p:spPr>
        <p:txBody>
          <a:bodyPr/>
          <a:lstStyle/>
          <a:p>
            <a:r>
              <a:rPr lang="ru-RU" dirty="0"/>
              <a:t>УЧЕБНЫЙ ПЛАН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5600" y="1246910"/>
            <a:ext cx="10563131" cy="53791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6804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086" y="406593"/>
            <a:ext cx="11259826" cy="1013800"/>
          </a:xfrm>
        </p:spPr>
        <p:txBody>
          <a:bodyPr>
            <a:noAutofit/>
          </a:bodyPr>
          <a:lstStyle/>
          <a:p>
            <a:pPr algn="ctr"/>
            <a:r>
              <a:rPr lang="ru-RU" sz="2200" dirty="0"/>
              <a:t>Договор о сотрудничестве с ТГУ в рамках реализации дополнительной общеобразовательной программы «Радиофизический класс» №15445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 smtClean="0">
              <a:hlinkClick r:id="rId2"/>
            </a:endParaRPr>
          </a:p>
          <a:p>
            <a:pPr marL="0" indent="0">
              <a:buNone/>
            </a:pPr>
            <a:endParaRPr lang="ru-RU" dirty="0">
              <a:hlinkClick r:id="rId2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6801" y="1679245"/>
            <a:ext cx="6595857" cy="511179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39201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429" y="498956"/>
            <a:ext cx="11029616" cy="1013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prstClr val="white"/>
                </a:solidFill>
              </a:rPr>
              <a:t>Договор о сотрудничестве с ТГУ в рамках реализации дополнительной общеобразовательной программы «Радиофизический класс» №15445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02" y="1782142"/>
            <a:ext cx="9047070" cy="477818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6047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610" y="406592"/>
            <a:ext cx="11029616" cy="1013800"/>
          </a:xfrm>
        </p:spPr>
        <p:txBody>
          <a:bodyPr/>
          <a:lstStyle/>
          <a:p>
            <a:r>
              <a:rPr lang="ru-RU" sz="2200" dirty="0">
                <a:solidFill>
                  <a:prstClr val="white"/>
                </a:solidFill>
              </a:rPr>
              <a:t>Договор о сотрудничестве с ТГУ в рамках реализации дополнительной общеобразовательной программы «Радиофизический класс» №15445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805" y="1727202"/>
            <a:ext cx="9645226" cy="501895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903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443537"/>
            <a:ext cx="11029616" cy="1013800"/>
          </a:xfrm>
        </p:spPr>
        <p:txBody>
          <a:bodyPr>
            <a:normAutofit/>
          </a:bodyPr>
          <a:lstStyle/>
          <a:p>
            <a:r>
              <a:rPr lang="ru-RU" sz="2200" dirty="0"/>
              <a:t>Договор о сотрудничестве с ТГУ в рамках реализации дополнительной общеобразовательной программы «Удивительное рядом» №15444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2103" y="1579418"/>
            <a:ext cx="9809160" cy="512979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468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434301"/>
            <a:ext cx="11029616" cy="1013800"/>
          </a:xfrm>
        </p:spPr>
        <p:txBody>
          <a:bodyPr/>
          <a:lstStyle/>
          <a:p>
            <a:r>
              <a:rPr lang="ru-RU" sz="2200" dirty="0">
                <a:solidFill>
                  <a:prstClr val="white"/>
                </a:solidFill>
              </a:rPr>
              <a:t>Договор о сотрудничестве с ТГУ в рамках реализации дополнительной общеобразовательной программы «Удивительное рядом» №15444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2014" y="1715956"/>
            <a:ext cx="10718857" cy="50707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0476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результативности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функционирования технологического профиля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634" y="1959430"/>
            <a:ext cx="11720945" cy="4643252"/>
          </a:xfrm>
        </p:spPr>
        <p:txBody>
          <a:bodyPr>
            <a:normAutofit lnSpcReduction="10000"/>
          </a:bodyPr>
          <a:lstStyle/>
          <a:p>
            <a:pPr marL="0" lvl="0" indent="0" defTabSz="91440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мониторинга:</a:t>
            </a:r>
          </a:p>
          <a:p>
            <a:pPr marL="0" lvl="0" indent="0" defTabSz="91440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систематическое отслеживание и анализ состояния функционирования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профиля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принятия обоснованных и своевременных управленческих решений, направленных на повышение качества образовательной деятельности и образовательного результата;</a:t>
            </a:r>
          </a:p>
          <a:p>
            <a:pPr marL="0" lvl="0" indent="0" defTabSz="91440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None/>
            </a:pPr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мониторинга:</a:t>
            </a:r>
          </a:p>
          <a:p>
            <a:pPr marL="0" lvl="0" indent="0" defTabSz="91440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формирование единой системы диагностики, обеспечивающей определение факторов и своевременное выявление изменений, влияющих на результаты функционирования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профиля;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разработка стандартизированного инструментария в соответствии с показателями мониторинга;</a:t>
            </a:r>
          </a:p>
          <a:p>
            <a:pPr marL="0" lvl="0" indent="0" defTabSz="91440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организационное и методическое обеспечение сбора, обработки и хранения информации;</a:t>
            </a:r>
          </a:p>
          <a:p>
            <a:pPr marL="0" lvl="0" indent="0" defTabSz="91440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проведение сравнительного анализа и анализа факторов, влияющих на динамику функционирования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профиля;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предоставление всем участникам образовательной деятельности и общественности достоверной информации об образовательной результативности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профиля;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принятие обоснованных и своевременных управленческих решений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совершенствованию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и повышению уровня информированности потребителей образовательных услуг при принятии таких решений;</a:t>
            </a:r>
          </a:p>
          <a:p>
            <a:pPr marL="0" lvl="0" indent="0" defTabSz="91440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None/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прогнозирование развития функционирования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технологического профиля..</a:t>
            </a: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71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результативности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функционирования ТЕХНОЛОГИЧЕСКОГО ПРОФИЛЯ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634" y="1959429"/>
            <a:ext cx="11871366" cy="47738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Объекты мониторинга: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  группы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  группы 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- участники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мониторинга:</a:t>
            </a:r>
          </a:p>
          <a:p>
            <a:pPr marL="457200" indent="-457200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и качество планируемых результатов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сбора данных и инструментарий для расчета показателей мониторинга: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бланковое, компьютерное;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анкетирование, опросы, интервьюирование;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включенное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наблюдение;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мероприятиях различного уровня;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данные, собираемые в рамках мониторинговых исследований.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40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результативности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функционирования ТЕХНОЛОГИЧЕСКОГО ПРОФИЛЯ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634" y="1959430"/>
            <a:ext cx="11720945" cy="464325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результативности из двух блоков:</a:t>
            </a:r>
          </a:p>
          <a:p>
            <a:pPr marL="514350" indent="-514350">
              <a:buAutoNum type="arabicPeriod"/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(выявление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отбор, сопровождение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обучающихся). </a:t>
            </a:r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</a:t>
            </a:r>
            <a:r>
              <a:rPr lang="ru-RU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организаций.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систему психолого-педагогических исследований, направленных на комплексную оценку эффективности реализации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480" y="345896"/>
            <a:ext cx="11199327" cy="1013800"/>
          </a:xfrm>
        </p:spPr>
        <p:txBody>
          <a:bodyPr/>
          <a:lstStyle/>
          <a:p>
            <a:pPr algn="ctr"/>
            <a:r>
              <a:rPr lang="ru-RU" dirty="0" smtClean="0"/>
              <a:t>ЦЕЛИ ПРОФИЛЬНОГО ОБРАЗОВАНИЯ в МАОУ СОШ №58  г. ТОМСКА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1" y="1971305"/>
            <a:ext cx="11029615" cy="4762004"/>
          </a:xfrm>
        </p:spPr>
        <p:txBody>
          <a:bodyPr>
            <a:normAutofit fontScale="92500"/>
          </a:bodyPr>
          <a:lstStyle/>
          <a:p>
            <a:r>
              <a:rPr lang="ru-RU" sz="3000" dirty="0" smtClean="0"/>
              <a:t>Обеспечить </a:t>
            </a:r>
            <a:r>
              <a:rPr lang="ru-RU" sz="3000" dirty="0"/>
              <a:t>углубленное изучение отдельных предметов </a:t>
            </a:r>
            <a:r>
              <a:rPr lang="ru-RU" sz="3000" dirty="0" smtClean="0"/>
              <a:t>согласно выбора обучающихся/родителей (законных представителей).</a:t>
            </a:r>
            <a:endParaRPr lang="ru-RU" sz="3000" dirty="0"/>
          </a:p>
          <a:p>
            <a:r>
              <a:rPr lang="ru-RU" sz="3000" dirty="0" smtClean="0"/>
              <a:t>Создать </a:t>
            </a:r>
            <a:r>
              <a:rPr lang="ru-RU" sz="3000" dirty="0"/>
              <a:t>условия для предоставления возможности </a:t>
            </a:r>
            <a:r>
              <a:rPr lang="ru-RU" sz="3000" dirty="0" smtClean="0"/>
              <a:t>осуществления профессиональных проб, для осознанного </a:t>
            </a:r>
            <a:r>
              <a:rPr lang="ru-RU" sz="3000" dirty="0"/>
              <a:t>профессионального выбора и </a:t>
            </a:r>
            <a:r>
              <a:rPr lang="ru-RU" sz="3000" dirty="0" smtClean="0"/>
              <a:t>получения </a:t>
            </a:r>
            <a:r>
              <a:rPr lang="ru-RU" sz="3000" dirty="0"/>
              <a:t>первичных знаний и умений в избранной профессии.</a:t>
            </a:r>
          </a:p>
          <a:p>
            <a:r>
              <a:rPr lang="ru-RU" sz="3000" dirty="0" smtClean="0"/>
              <a:t>Расширить </a:t>
            </a:r>
            <a:r>
              <a:rPr lang="ru-RU" sz="3000" dirty="0"/>
              <a:t>возможности социализации обучающихся, обеспечить преемственность между общим и профессиональным образованием, более эффективно подготовить выпускников школы к освоению программ </a:t>
            </a:r>
            <a:r>
              <a:rPr lang="ru-RU" sz="3000" dirty="0" smtClean="0"/>
              <a:t>профессионального </a:t>
            </a:r>
            <a:r>
              <a:rPr lang="ru-RU" sz="3000" dirty="0"/>
              <a:t>образования.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53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prstClr val="white"/>
                </a:solidFill>
              </a:rPr>
              <a:t>ТЕХНОЛОГИЧЕСКИЙ ПРОФИЛЬ МАОУ СОШ № 58 г. Томска   </a:t>
            </a:r>
            <a:r>
              <a:rPr lang="ru-RU" dirty="0">
                <a:solidFill>
                  <a:prstClr val="white"/>
                </a:solidFill>
              </a:rPr>
              <a:t>и деревообрабатывающий завод «</a:t>
            </a:r>
            <a:r>
              <a:rPr lang="ru-RU" dirty="0" err="1">
                <a:solidFill>
                  <a:prstClr val="white"/>
                </a:solidFill>
              </a:rPr>
              <a:t>Латат</a:t>
            </a:r>
            <a:r>
              <a:rPr lang="ru-RU" dirty="0">
                <a:solidFill>
                  <a:prstClr val="white"/>
                </a:solidFill>
              </a:rPr>
              <a:t>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1821" y="2041236"/>
            <a:ext cx="7240179" cy="48167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48" y="2122674"/>
            <a:ext cx="4705350" cy="9239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19" y="3453317"/>
            <a:ext cx="4584409" cy="18182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005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ПРИГЛАШАЕМ К СОТРУДНИЧЕСТВУ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090860"/>
            <a:ext cx="11222181" cy="4053908"/>
          </a:xfrm>
        </p:spPr>
        <p:txBody>
          <a:bodyPr>
            <a:normAutofit/>
          </a:bodyPr>
          <a:lstStyle/>
          <a:p>
            <a:pPr marL="228600" lvl="0" indent="-228600" defTabSz="91440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НАШ  АДРЕС: г. Томск, ул. Бирюкова , 22</a:t>
            </a:r>
          </a:p>
          <a:p>
            <a:pPr marL="228600" lvl="0" indent="-228600" defTabSz="91440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Телефон (факс) приемной: (3822) 67-88-78</a:t>
            </a:r>
          </a:p>
          <a:p>
            <a:pPr marL="228600" lvl="0" indent="-228600" defTabSz="914400">
              <a:spcBef>
                <a:spcPts val="1000"/>
              </a:spcBef>
              <a:spcAft>
                <a:spcPts val="0"/>
              </a:spcAft>
              <a:buClr>
                <a:srgbClr val="9BAFB5"/>
              </a:buClr>
              <a:buSzTx/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Электронная почта: </a:t>
            </a:r>
            <a:r>
              <a:rPr lang="en-US" sz="2800" dirty="0" smtClean="0">
                <a:solidFill>
                  <a:srgbClr val="000000">
                    <a:lumMod val="85000"/>
                    <a:lumOff val="15000"/>
                  </a:srgbClr>
                </a:solidFill>
                <a:hlinkClick r:id="rId2"/>
              </a:rPr>
              <a:t>school58@education70.ru</a:t>
            </a:r>
            <a:endParaRPr lang="ru-RU" sz="2800" dirty="0" smtClean="0">
              <a:solidFill>
                <a:srgbClr val="000000">
                  <a:lumMod val="85000"/>
                  <a:lumOff val="15000"/>
                </a:srgb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9279" y="242532"/>
            <a:ext cx="1658256" cy="24751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31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21219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Модель Профильного класса</a:t>
            </a:r>
            <a:endParaRPr lang="ru-RU" sz="4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545914"/>
              </p:ext>
            </p:extLst>
          </p:nvPr>
        </p:nvGraphicFramePr>
        <p:xfrm>
          <a:off x="581192" y="2443718"/>
          <a:ext cx="11029950" cy="3369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04941" y="2675715"/>
            <a:ext cx="401565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СОЦИАЛЬНО-</a:t>
            </a:r>
          </a:p>
          <a:p>
            <a:pPr algn="ctr"/>
            <a:r>
              <a:rPr lang="ru-RU" sz="2000" b="1" dirty="0" smtClean="0"/>
              <a:t>ЭКОНОМИЧЕСКИЙ</a:t>
            </a:r>
          </a:p>
          <a:p>
            <a:pPr algn="ctr"/>
            <a:r>
              <a:rPr lang="ru-RU" sz="2000" b="1" dirty="0" smtClean="0"/>
              <a:t>ПРОФИЛЬ</a:t>
            </a:r>
          </a:p>
          <a:p>
            <a:pPr algn="ctr"/>
            <a:r>
              <a:rPr lang="ru-RU" dirty="0" smtClean="0"/>
              <a:t> (экономика, география, математика</a:t>
            </a:r>
            <a:r>
              <a:rPr lang="ru-RU" sz="1200" b="1" dirty="0" smtClean="0"/>
              <a:t>)</a:t>
            </a:r>
            <a:endParaRPr lang="ru-RU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44342" y="2860381"/>
            <a:ext cx="37952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ЕСТЕСТВЕННОНАУЧНЫЙ</a:t>
            </a:r>
          </a:p>
          <a:p>
            <a:pPr algn="ctr"/>
            <a:r>
              <a:rPr lang="ru-RU" sz="2400" b="1" dirty="0" smtClean="0"/>
              <a:t>ПРОФИЛЬ</a:t>
            </a:r>
            <a:r>
              <a:rPr lang="ru-RU" dirty="0" smtClean="0"/>
              <a:t> </a:t>
            </a:r>
          </a:p>
          <a:p>
            <a:pPr algn="ctr"/>
            <a:r>
              <a:rPr lang="ru-RU" dirty="0" smtClean="0"/>
              <a:t>(химия, биология, </a:t>
            </a:r>
            <a:r>
              <a:rPr lang="ru-RU" dirty="0"/>
              <a:t>м</a:t>
            </a:r>
            <a:r>
              <a:rPr lang="ru-RU" dirty="0" smtClean="0"/>
              <a:t>атематика)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909467" y="2874889"/>
            <a:ext cx="39446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ТЕХНОЛОГИЧЕСКИЙ</a:t>
            </a:r>
          </a:p>
          <a:p>
            <a:pPr algn="ctr"/>
            <a:r>
              <a:rPr lang="ru-RU" sz="2400" b="1" dirty="0" smtClean="0"/>
              <a:t>ПРОФИЛЬ</a:t>
            </a:r>
          </a:p>
          <a:p>
            <a:pPr algn="ctr"/>
            <a:r>
              <a:rPr lang="ru-RU" dirty="0" smtClean="0"/>
              <a:t>(информатика, физика, математика)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7949" y="3962504"/>
            <a:ext cx="542591" cy="5791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3409" y="3962504"/>
            <a:ext cx="542591" cy="5791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41472" y="1807787"/>
            <a:ext cx="542591" cy="5791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3409" y="1836168"/>
            <a:ext cx="542591" cy="57917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6958" y="1823014"/>
            <a:ext cx="542591" cy="57917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41473" y="3962339"/>
            <a:ext cx="542591" cy="57917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752102" y="6162754"/>
            <a:ext cx="6048208" cy="534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УНИВЕРСАЛЬНЫЙ</a:t>
            </a:r>
            <a:endParaRPr lang="ru-RU" sz="32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1941472" y="5491453"/>
            <a:ext cx="568202" cy="6065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07935" y="1671588"/>
            <a:ext cx="100966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группа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06517" y="1670057"/>
            <a:ext cx="1075411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 группа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13422" y="1624158"/>
            <a:ext cx="100966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 группа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6958551" y="6107292"/>
            <a:ext cx="644475" cy="64701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7639577" y="6172048"/>
            <a:ext cx="4128031" cy="5249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Без определённой направленности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88770" y="2648844"/>
            <a:ext cx="92666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класс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0741" y="6291246"/>
            <a:ext cx="941091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 класс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07935" y="5840420"/>
            <a:ext cx="100966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группа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10280" y="6245536"/>
            <a:ext cx="1068343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 группа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0179" y="2565371"/>
            <a:ext cx="92666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класс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29522" y="2474638"/>
            <a:ext cx="92666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 класс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8706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Медицинская </a:t>
            </a:r>
            <a:r>
              <a:rPr lang="ru-RU" sz="4000" dirty="0" smtClean="0"/>
              <a:t>НАПРАВЛЕННОСТЬ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691" y="1751197"/>
            <a:ext cx="11029615" cy="2525557"/>
          </a:xfrm>
        </p:spPr>
        <p:txBody>
          <a:bodyPr>
            <a:normAutofit/>
          </a:bodyPr>
          <a:lstStyle/>
          <a:p>
            <a:r>
              <a:rPr lang="ru-RU" sz="2000" dirty="0"/>
              <a:t>Обучающиеся </a:t>
            </a:r>
            <a:r>
              <a:rPr lang="ru-RU" sz="2000" dirty="0" smtClean="0"/>
              <a:t>технологического профиля МАОУ СОШ № 58 г. Томска </a:t>
            </a:r>
            <a:r>
              <a:rPr lang="ru-RU" sz="2000" dirty="0"/>
              <a:t>участвовали в защите проектов в рамках международной программы взаимодействия ТГУ и университета МААСТРИХТА Нидерланды. </a:t>
            </a:r>
            <a:r>
              <a:rPr lang="ru-RU" sz="2000" dirty="0" smtClean="0"/>
              <a:t>Была </a:t>
            </a:r>
            <a:r>
              <a:rPr lang="ru-RU" sz="2000" dirty="0"/>
              <a:t>представлена исследовательская работа по теме «Лекарство от укусов ос». Данная работа вызвала массу положительных отзывов профессионального жюри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Межрегиональный конкурс </a:t>
            </a:r>
            <a:r>
              <a:rPr lang="ru-RU" sz="2000" dirty="0"/>
              <a:t>«Занимательная химия» ТОИПКРО. </a:t>
            </a:r>
            <a:r>
              <a:rPr lang="ru-RU" sz="2000" b="1" dirty="0"/>
              <a:t>Дипломы II степени </a:t>
            </a:r>
            <a:r>
              <a:rPr lang="ru-RU" sz="2000" dirty="0"/>
              <a:t>получили ученицы 10 А </a:t>
            </a:r>
            <a:r>
              <a:rPr lang="ru-RU" sz="2000" dirty="0" smtClean="0"/>
              <a:t>класса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19" y="4311996"/>
            <a:ext cx="5667012" cy="245825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019961"/>
            <a:ext cx="6253237" cy="26981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310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ПСИХОЛОГО – Педагогическая НАПРАВЛЕННОСТЬ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5287" y="1557938"/>
            <a:ext cx="11361425" cy="4048472"/>
          </a:xfrm>
        </p:spPr>
        <p:txBody>
          <a:bodyPr>
            <a:normAutofit/>
          </a:bodyPr>
          <a:lstStyle/>
          <a:p>
            <a:pPr algn="just"/>
            <a:r>
              <a:rPr lang="ru-RU" sz="2000" dirty="0">
                <a:latin typeface="+mj-lt"/>
              </a:rPr>
              <a:t>I Региональный конкурс образовательных программ для педагогов психолого-педагогических классов/групп </a:t>
            </a:r>
            <a:r>
              <a:rPr lang="ru-RU" sz="2000" b="1" dirty="0">
                <a:latin typeface="+mj-lt"/>
              </a:rPr>
              <a:t>«Развитие содержания образования в психолого-педагогическом классе/группе</a:t>
            </a:r>
            <a:r>
              <a:rPr lang="ru-RU" sz="2000" b="1" dirty="0" smtClean="0">
                <a:latin typeface="+mj-lt"/>
              </a:rPr>
              <a:t>».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Номинация: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«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Лучшая конкурсная программа психолого-педагогической направленности в системе общего образования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» 1 место (2022г.).</a:t>
            </a:r>
          </a:p>
          <a:p>
            <a:pPr algn="just"/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Всероссийская педагогическая мастерская психолого-педагогических классов в Ярославле, </a:t>
            </a: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      1 место (2022г.).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460" y="4281566"/>
            <a:ext cx="3482252" cy="248732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9033164" y="54217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..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18" y="4283665"/>
            <a:ext cx="4073525" cy="24852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361" y="3932589"/>
            <a:ext cx="2761981" cy="292541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78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688" y="685565"/>
            <a:ext cx="11029616" cy="10138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Радиофизическая НАПРАВЛЕННОСТЬ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564" y="1932631"/>
            <a:ext cx="7215529" cy="367830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Обучающиеся </a:t>
            </a:r>
            <a:r>
              <a:rPr lang="ru-RU" dirty="0" smtClean="0"/>
              <a:t>технологического профиля МАОУ СОШ № 58 участвовали </a:t>
            </a:r>
            <a:r>
              <a:rPr lang="ru-RU" dirty="0"/>
              <a:t>в защите проектов в рамках международной программы взаимодействия ТГУ и университета МААСТРИХТА Нидерланды</a:t>
            </a:r>
            <a:r>
              <a:rPr lang="ru-RU" dirty="0" smtClean="0"/>
              <a:t>.</a:t>
            </a:r>
          </a:p>
          <a:p>
            <a:r>
              <a:rPr lang="ru-RU" dirty="0"/>
              <a:t>Х Международном дистанционном конкурсе «Старт» по физике. Дипломами </a:t>
            </a:r>
            <a:r>
              <a:rPr lang="ru-RU" b="1" dirty="0"/>
              <a:t>1 степени </a:t>
            </a:r>
            <a:r>
              <a:rPr lang="ru-RU" dirty="0"/>
              <a:t>награжден </a:t>
            </a:r>
            <a:r>
              <a:rPr lang="ru-RU" dirty="0" err="1"/>
              <a:t>Бисекенов</a:t>
            </a:r>
            <a:r>
              <a:rPr lang="ru-RU" dirty="0"/>
              <a:t> В. Дипломами </a:t>
            </a:r>
            <a:r>
              <a:rPr lang="ru-RU" b="1" dirty="0"/>
              <a:t>2 степени </a:t>
            </a:r>
            <a:r>
              <a:rPr lang="ru-RU" dirty="0"/>
              <a:t>награждены Афанасьев А. и </a:t>
            </a:r>
            <a:r>
              <a:rPr lang="ru-RU" dirty="0" err="1"/>
              <a:t>Римденок</a:t>
            </a:r>
            <a:r>
              <a:rPr lang="ru-RU" dirty="0"/>
              <a:t> А. Дипломами </a:t>
            </a:r>
            <a:r>
              <a:rPr lang="ru-RU" b="1" dirty="0"/>
              <a:t>3 степени </a:t>
            </a:r>
            <a:r>
              <a:rPr lang="ru-RU" dirty="0"/>
              <a:t>награждены Холодов В., </a:t>
            </a:r>
            <a:r>
              <a:rPr lang="ru-RU" dirty="0" err="1"/>
              <a:t>Маханькова</a:t>
            </a:r>
            <a:r>
              <a:rPr lang="ru-RU" dirty="0"/>
              <a:t> В. и </a:t>
            </a:r>
            <a:r>
              <a:rPr lang="ru-RU" dirty="0" err="1"/>
              <a:t>Перемитин</a:t>
            </a:r>
            <a:r>
              <a:rPr lang="ru-RU" dirty="0"/>
              <a:t> Д. Руководитель: </a:t>
            </a:r>
            <a:r>
              <a:rPr lang="ru-RU" dirty="0" err="1"/>
              <a:t>Брейнерт</a:t>
            </a:r>
            <a:r>
              <a:rPr lang="ru-RU" dirty="0"/>
              <a:t> А.В.</a:t>
            </a:r>
          </a:p>
          <a:p>
            <a:r>
              <a:rPr lang="ru-RU" b="1" dirty="0"/>
              <a:t>Новогодний </a:t>
            </a:r>
            <a:r>
              <a:rPr lang="ru-RU" b="1" dirty="0" err="1" smtClean="0"/>
              <a:t>Квиз</a:t>
            </a:r>
            <a:r>
              <a:rPr lang="ru-RU" b="1" dirty="0" smtClean="0"/>
              <a:t>. </a:t>
            </a:r>
            <a:r>
              <a:rPr lang="ru-RU" dirty="0" smtClean="0"/>
              <a:t>От </a:t>
            </a:r>
            <a:r>
              <a:rPr lang="ru-RU" dirty="0"/>
              <a:t>нашей школы было представлено 4 команды. Команда одиннадцатиклассников ДИФРАКЦИОННАЯ РЕШЁТКА заняла </a:t>
            </a:r>
            <a:r>
              <a:rPr lang="ru-RU" b="1" dirty="0"/>
              <a:t>2 место.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5600" y="751886"/>
            <a:ext cx="1995341" cy="29032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093" y="1836579"/>
            <a:ext cx="2272147" cy="320480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3525" y="3655142"/>
            <a:ext cx="2180476" cy="30325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2188" y="3950700"/>
            <a:ext cx="1839052" cy="273696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2586" y="4961287"/>
            <a:ext cx="2997317" cy="179692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3482" y="4981091"/>
            <a:ext cx="1529034" cy="18769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127" y="5274675"/>
            <a:ext cx="2324837" cy="158332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194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068" y="440899"/>
            <a:ext cx="11029616" cy="1013800"/>
          </a:xfrm>
        </p:spPr>
        <p:txBody>
          <a:bodyPr/>
          <a:lstStyle/>
          <a:p>
            <a:pPr algn="ctr"/>
            <a:r>
              <a:rPr lang="ru-RU" dirty="0" smtClean="0"/>
              <a:t>ПРОФИЛЬНОЕ ОБУЧЕНИЕ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091" y="1798088"/>
            <a:ext cx="8358909" cy="496645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35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ПОЛОЖЕНИЕ об индивидуальном отборе в профильные классы(группы) и их комплектовании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2180496"/>
            <a:ext cx="11352190" cy="4423504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1 </a:t>
            </a:r>
            <a:r>
              <a:rPr lang="ru-RU" sz="2000" b="1" dirty="0" err="1" smtClean="0"/>
              <a:t>зтап</a:t>
            </a:r>
            <a:r>
              <a:rPr lang="ru-RU" sz="2000" b="1" dirty="0" smtClean="0"/>
              <a:t>: ВЫБОР ПРОФИЛЯ (социально-экономический, естественнонаучный, технологический)</a:t>
            </a:r>
          </a:p>
          <a:p>
            <a:r>
              <a:rPr lang="ru-RU" sz="2000" b="1" dirty="0" smtClean="0"/>
              <a:t>Приемная комиссия по комплектованию профильных классов</a:t>
            </a:r>
          </a:p>
          <a:p>
            <a:r>
              <a:rPr lang="ru-RU" b="1" dirty="0" smtClean="0"/>
              <a:t>Документы: </a:t>
            </a:r>
            <a:r>
              <a:rPr lang="ru-RU" dirty="0" smtClean="0"/>
              <a:t>заявление о приеме в профильный класс на имя директора, копию паспорта, копию аттестата об основном общем образовании, сводную итоговую ведомость портфолио с приложением.</a:t>
            </a:r>
          </a:p>
          <a:p>
            <a:r>
              <a:rPr lang="ru-RU" b="1" dirty="0" smtClean="0"/>
              <a:t>Индивидуальный отбор на конкурной основе по следующим критериям:</a:t>
            </a:r>
          </a:p>
          <a:p>
            <a:pPr marL="0" indent="0">
              <a:buNone/>
            </a:pPr>
            <a:r>
              <a:rPr lang="ru-RU" b="1" dirty="0" smtClean="0"/>
              <a:t>-  </a:t>
            </a:r>
            <a:r>
              <a:rPr lang="ru-RU" dirty="0" smtClean="0"/>
              <a:t>средний балл об основном общем образовании; </a:t>
            </a:r>
          </a:p>
          <a:p>
            <a:pPr marL="0" indent="0">
              <a:buNone/>
            </a:pPr>
            <a:r>
              <a:rPr lang="ru-RU" dirty="0" smtClean="0"/>
              <a:t>-  итоговый балл портфолио; </a:t>
            </a:r>
          </a:p>
          <a:p>
            <a:pPr marL="0" indent="0">
              <a:buNone/>
            </a:pPr>
            <a:r>
              <a:rPr lang="ru-RU" dirty="0" smtClean="0"/>
              <a:t>-  баллы, полученные по результатам обязательных экзаменов по математике и русскому языку; </a:t>
            </a:r>
          </a:p>
          <a:p>
            <a:pPr marL="0" indent="0">
              <a:buNone/>
            </a:pPr>
            <a:r>
              <a:rPr lang="ru-RU" dirty="0" smtClean="0"/>
              <a:t>-  баллы (отметки), полученные по результатам экзаменов по профильным предметам (технологический профиль: математика или физика (по выбору). </a:t>
            </a:r>
          </a:p>
          <a:p>
            <a:r>
              <a:rPr lang="ru-RU" dirty="0" smtClean="0"/>
              <a:t>Баллы по всем критериям суммируются в итоговый балл. На основе итогового балла составляется образовательный рейтинг выпускников основной школы.</a:t>
            </a:r>
            <a:endParaRPr lang="ru-RU" dirty="0"/>
          </a:p>
          <a:p>
            <a:r>
              <a:rPr lang="ru-RU" sz="2000" b="1" dirty="0" smtClean="0"/>
              <a:t>2 этап: ВЫБОР НАПРАВЛЕНИЯ </a:t>
            </a:r>
            <a:r>
              <a:rPr lang="ru-RU" sz="2000" dirty="0" smtClean="0"/>
              <a:t>(</a:t>
            </a:r>
            <a:r>
              <a:rPr lang="ru-RU" sz="2000" b="1" dirty="0" smtClean="0"/>
              <a:t>психолого-педагогическое, радиофизическое, медицинское)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2811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074104778"/>
              </p:ext>
            </p:extLst>
          </p:nvPr>
        </p:nvGraphicFramePr>
        <p:xfrm>
          <a:off x="533511" y="1366036"/>
          <a:ext cx="11308563" cy="4237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3313" y="5316531"/>
            <a:ext cx="11156647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1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TM03457464[[fn=Дивиденд]]</Template>
  <TotalTime>410</TotalTime>
  <Words>924</Words>
  <Application>Microsoft Office PowerPoint</Application>
  <PresentationFormat>Широкоэкранный</PresentationFormat>
  <Paragraphs>121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Corbel</vt:lpstr>
      <vt:lpstr>Gill Sans MT</vt:lpstr>
      <vt:lpstr>Times New Roman</vt:lpstr>
      <vt:lpstr>Wingdings 2</vt:lpstr>
      <vt:lpstr>Дивиденд</vt:lpstr>
      <vt:lpstr>Практика организации классов/групп технологического профиля  в МАОУ СОШ № 58 г. Томска</vt:lpstr>
      <vt:lpstr>ЦЕЛИ ПРОФИЛЬНОГО ОБРАЗОВАНИЯ в МАОУ СОШ №58  г. ТОМСКА</vt:lpstr>
      <vt:lpstr>Модель Профильного класса</vt:lpstr>
      <vt:lpstr>Медицинская НАПРАВЛЕННОСТЬ</vt:lpstr>
      <vt:lpstr>ПСИХОЛОГО – Педагогическая НАПРАВЛЕННОСТЬ</vt:lpstr>
      <vt:lpstr>Радиофизическая НАПРАВЛЕННОСТЬ</vt:lpstr>
      <vt:lpstr>ПРОФИЛЬНОЕ ОБУЧЕНИЕ</vt:lpstr>
      <vt:lpstr>ПОЛОЖЕНИЕ об индивидуальном отборе в профильные классы(группы) и их комплектовании</vt:lpstr>
      <vt:lpstr>Презентация PowerPoint</vt:lpstr>
      <vt:lpstr>УЧЕБНЫЙ ПЛАН</vt:lpstr>
      <vt:lpstr>УЧЕБНЫЙ ПЛАН</vt:lpstr>
      <vt:lpstr>Договор о сотрудничестве с ТГУ в рамках реализации дополнительной общеобразовательной программы «Радиофизический класс» №15445</vt:lpstr>
      <vt:lpstr>Договор о сотрудничестве с ТГУ в рамках реализации дополнительной общеобразовательной программы «Радиофизический класс» №15445</vt:lpstr>
      <vt:lpstr>Договор о сотрудничестве с ТГУ в рамках реализации дополнительной общеобразовательной программы «Радиофизический класс» №15445</vt:lpstr>
      <vt:lpstr>Договор о сотрудничестве с ТГУ в рамках реализации дополнительной общеобразовательной программы «Удивительное рядом» №15444</vt:lpstr>
      <vt:lpstr>Договор о сотрудничестве с ТГУ в рамках реализации дополнительной общеобразовательной программы «Удивительное рядом» №15444</vt:lpstr>
      <vt:lpstr>Мониторинг результативности функционирования технологического профиля</vt:lpstr>
      <vt:lpstr>Мониторинг результативности функционирования ТЕХНОЛОГИЧЕСКОГО ПРОФИЛЯ</vt:lpstr>
      <vt:lpstr>Мониторинг результативности функционирования ТЕХНОЛОГИЧЕСКОГО ПРОФИЛЯ</vt:lpstr>
      <vt:lpstr>ТЕХНОЛОГИЧЕСКИЙ ПРОФИЛЬ МАОУ СОШ № 58 г. Томска   и деревообрабатывающий завод «Латат»</vt:lpstr>
      <vt:lpstr>ПРИГЛАШАЕМ К СОТРУДНИЧЕСТВУ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Teacher</dc:creator>
  <cp:lastModifiedBy>metodist62</cp:lastModifiedBy>
  <cp:revision>57</cp:revision>
  <dcterms:created xsi:type="dcterms:W3CDTF">2023-01-10T11:55:45Z</dcterms:created>
  <dcterms:modified xsi:type="dcterms:W3CDTF">2023-01-11T04:31:24Z</dcterms:modified>
</cp:coreProperties>
</file>