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9"/>
  </p:notesMasterIdLst>
  <p:sldIdLst>
    <p:sldId id="337" r:id="rId2"/>
    <p:sldId id="417" r:id="rId3"/>
    <p:sldId id="377" r:id="rId4"/>
    <p:sldId id="393" r:id="rId5"/>
    <p:sldId id="400" r:id="rId6"/>
    <p:sldId id="401" r:id="rId7"/>
    <p:sldId id="418" r:id="rId8"/>
    <p:sldId id="392" r:id="rId9"/>
    <p:sldId id="415" r:id="rId10"/>
    <p:sldId id="388" r:id="rId11"/>
    <p:sldId id="385" r:id="rId12"/>
    <p:sldId id="419" r:id="rId13"/>
    <p:sldId id="420" r:id="rId14"/>
    <p:sldId id="421" r:id="rId15"/>
    <p:sldId id="424" r:id="rId16"/>
    <p:sldId id="422" r:id="rId17"/>
    <p:sldId id="423" r:id="rId18"/>
    <p:sldId id="425" r:id="rId19"/>
    <p:sldId id="429" r:id="rId20"/>
    <p:sldId id="430" r:id="rId21"/>
    <p:sldId id="431" r:id="rId22"/>
    <p:sldId id="361" r:id="rId23"/>
    <p:sldId id="378" r:id="rId24"/>
    <p:sldId id="284" r:id="rId25"/>
    <p:sldId id="376" r:id="rId26"/>
    <p:sldId id="374" r:id="rId27"/>
    <p:sldId id="29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FE"/>
    <a:srgbClr val="16625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775" autoAdjust="0"/>
  </p:normalViewPr>
  <p:slideViewPr>
    <p:cSldViewPr snapToGrid="0">
      <p:cViewPr varScale="1">
        <p:scale>
          <a:sx n="48" d="100"/>
          <a:sy n="48" d="100"/>
        </p:scale>
        <p:origin x="60" y="11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2D45-93A1-4BCE-A034-5F3FADADD138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D4D43-266A-4422-93AD-AD9B0BEA9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3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9509" y="4919607"/>
            <a:ext cx="7390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2000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Бараболя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Светлана Анатольевна, </a:t>
            </a:r>
          </a:p>
          <a:p>
            <a:pPr algn="r"/>
            <a:r>
              <a:rPr lang="ru-RU" sz="2000" dirty="0">
                <a:latin typeface="Century Gothic" panose="020B0502020202020204" pitchFamily="34" charset="0"/>
              </a:rPr>
              <a:t>методист по математике МАУ ИМЦ</a:t>
            </a:r>
          </a:p>
          <a:p>
            <a:pPr algn="r"/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587" y="772299"/>
            <a:ext cx="10367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Century Gothic" panose="020B0502020202020204" pitchFamily="34" charset="0"/>
              </a:rPr>
              <a:t>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587" y="187524"/>
            <a:ext cx="1036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ДЕПАРТАМЕНТ ОБРАЗОВАНИЯ АДМИНИСТРАЦИИ ГОРОДА ТОМСКА</a:t>
            </a:r>
          </a:p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МУНИЦИПАЛЬНОЕ АВТОНОМНОЕ УЧРЕЖДЕНИЕ ИНФОРМАЦИОННО-МЕТОДИЧЕСКИЙ ЦЕНТР ГОРОДА ТОМСКА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666" y="2347291"/>
            <a:ext cx="6970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Формирование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математической грамотности обучающихся 5-9-х классов с использованием открытого банка заданий на цифровой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платформе РЭШ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" y="0"/>
            <a:ext cx="6334124" cy="5791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06" t="9386" r="37087"/>
          <a:stretch/>
        </p:blipFill>
        <p:spPr>
          <a:xfrm>
            <a:off x="6362699" y="257176"/>
            <a:ext cx="5829301" cy="5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93973"/>
            <a:ext cx="11706225" cy="55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9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65" y="300657"/>
            <a:ext cx="11369331" cy="58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0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90" y="216382"/>
            <a:ext cx="11242193" cy="64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0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9" y="139148"/>
            <a:ext cx="11695251" cy="64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44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834887"/>
            <a:ext cx="11848683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7" y="337930"/>
            <a:ext cx="11608490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17" y="383484"/>
            <a:ext cx="11553619" cy="62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7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2" y="314946"/>
            <a:ext cx="11648660" cy="62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3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3" y="369819"/>
            <a:ext cx="11513240" cy="62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04812"/>
            <a:ext cx="114585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29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9" y="530915"/>
            <a:ext cx="11595291" cy="545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5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7" y="242680"/>
            <a:ext cx="11736456" cy="6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4277" b="2443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61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04812"/>
            <a:ext cx="114585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4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6195" t="18814" r="17584" b="187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53800" y="0"/>
            <a:ext cx="838200" cy="807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46453"/>
            <a:ext cx="1301760" cy="9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Формула успеха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Овладение = усвоение + применение на практике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361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15945" y="365125"/>
            <a:ext cx="41769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111115"/>
                </a:solidFill>
                <a:latin typeface="Ubuntu-Medium"/>
              </a:rPr>
              <a:t>РЕФЛЕКСИЯ “Все в твоих руках”</a:t>
            </a:r>
            <a:endParaRPr lang="ru-RU" sz="2000" b="1" dirty="0">
              <a:solidFill>
                <a:srgbClr val="111115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111115"/>
                </a:solidFill>
                <a:latin typeface="Ubuntu-Medium"/>
              </a:rPr>
              <a:t>Рисуем ладонь, каждый палец – это позиция, по которой надо высказать свое мнение:</a:t>
            </a:r>
            <a:endParaRPr lang="ru-RU" sz="2000" b="1" dirty="0">
              <a:solidFill>
                <a:srgbClr val="111115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111115"/>
                </a:solidFill>
                <a:latin typeface="Ubuntu-Medium"/>
              </a:rPr>
              <a:t>Большой – для меня было  интересным…</a:t>
            </a:r>
            <a:endParaRPr lang="ru-RU" sz="2000" b="1" dirty="0">
              <a:solidFill>
                <a:srgbClr val="111115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111115"/>
                </a:solidFill>
                <a:latin typeface="Ubuntu-Medium"/>
              </a:rPr>
              <a:t>Указательный – по этому вопросу я получил  информацию…</a:t>
            </a:r>
            <a:endParaRPr lang="ru-RU" sz="2000" b="1" dirty="0">
              <a:solidFill>
                <a:srgbClr val="111115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111115"/>
                </a:solidFill>
                <a:latin typeface="Ubuntu-Medium"/>
              </a:rPr>
              <a:t>Средний – мне было трудно (мне не понравилось)…</a:t>
            </a:r>
            <a:endParaRPr lang="ru-RU" sz="2000" b="1" dirty="0">
              <a:solidFill>
                <a:srgbClr val="111115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111115"/>
                </a:solidFill>
                <a:latin typeface="Ubuntu-Medium"/>
              </a:rPr>
              <a:t>Безымянный – моя оценка психологической атмосферы…</a:t>
            </a:r>
            <a:endParaRPr lang="ru-RU" sz="2000" b="1" dirty="0">
              <a:solidFill>
                <a:srgbClr val="111115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111115"/>
                </a:solidFill>
                <a:latin typeface="Ubuntu-Medium"/>
              </a:rPr>
              <a:t>Мизинец – для меня было недостаточно</a:t>
            </a:r>
            <a:endParaRPr lang="ru-RU" sz="2000" b="1" i="0" dirty="0">
              <a:solidFill>
                <a:srgbClr val="111115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122" name="Picture 2" descr="Презентация к конспекту «Психологический комфорт на уроке как условие  развития личности школьника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555"/>
            <a:ext cx="6340839" cy="49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350" y="228083"/>
            <a:ext cx="5886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Контакты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738" y="997524"/>
            <a:ext cx="70144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Бараболя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Светлана Анатольевна,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методист по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математике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ул. Киевская, 89 (каб.6)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Раб. 43-05-21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Сот. 89610981601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barabolytomsk@gmail.com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69" y="279269"/>
            <a:ext cx="10284738" cy="62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5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635" y="884419"/>
            <a:ext cx="10732957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Основа организации исследования математической грамотности включает три структурных компонента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−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контекст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, в котором представлена проблема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−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содержание математического образования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, которое используется в заданиях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−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мыслительная деятельность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, необходимая для того, чтобы связать контекст, в котором представлена проблема, с математическим содержанием, необходимым для её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401929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666" y="0"/>
            <a:ext cx="11167671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Характеристики задания 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Область </a:t>
            </a:r>
            <a:r>
              <a:rPr lang="ru-RU" sz="2400" b="1" dirty="0"/>
              <a:t>содержания (всего 4 области): Пространство и форма, Изменение и зависимости, Неопределенность и данные, Количество. 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Контекст (всего 4 контекста): общественный, личный, профессиональный, научный.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Вид когнитивной деятельности (всего 4 вида деятельности): рассуждать, формулировать ситуацию на языке математики, применять математический аппарат,  интерпретировать/оценивать полученные результаты.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Объект </a:t>
            </a:r>
            <a:r>
              <a:rPr lang="ru-RU" sz="2400" b="1" dirty="0"/>
              <a:t>оценки (предметный результат обучения): например, умение читать графики реальных зависимостей. 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Уровень </a:t>
            </a:r>
            <a:r>
              <a:rPr lang="ru-RU" sz="2400" b="1" dirty="0"/>
              <a:t>сложности: низкий, средний или высокий. 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Формат </a:t>
            </a:r>
            <a:r>
              <a:rPr lang="ru-RU" sz="2400" b="1" dirty="0"/>
              <a:t>ответа: с развернутым ответом, с выбором одного ответа, с множественным выбором, с кратким ответом, выделение в тексте, перетаскивание. </a:t>
            </a:r>
            <a:endParaRPr lang="ru-RU" sz="2400" b="1" dirty="0" smtClean="0"/>
          </a:p>
          <a:p>
            <a:r>
              <a:rPr lang="ru-RU" sz="2400" b="1" dirty="0"/>
              <a:t>7. Система оценивания (1 или 2 балла): максимальный балл и критерии оценки</a:t>
            </a:r>
          </a:p>
        </p:txBody>
      </p:sp>
    </p:spTree>
    <p:extLst>
      <p:ext uri="{BB962C8B-B14F-4D97-AF65-F5344CB8AC3E}">
        <p14:creationId xmlns:p14="http://schemas.microsoft.com/office/powerpoint/2010/main" val="314998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95275"/>
            <a:ext cx="9925050" cy="38925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4187778"/>
            <a:ext cx="9925050" cy="23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7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931334"/>
            <a:ext cx="10763250" cy="5926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7675" y="3619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Листы оценивания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419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5" y="389432"/>
            <a:ext cx="11591696" cy="5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381000"/>
            <a:ext cx="1154649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4206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3808</TotalTime>
  <Words>283</Words>
  <Application>Microsoft Office PowerPoint</Application>
  <PresentationFormat>Широкоэкранный</PresentationFormat>
  <Paragraphs>47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Ubuntu-Medium</vt:lpstr>
      <vt:lpstr>Шаблон МАУ ИМЦ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успеха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Бараболя Светлана Анатольевна</cp:lastModifiedBy>
  <cp:revision>175</cp:revision>
  <dcterms:created xsi:type="dcterms:W3CDTF">2020-08-10T04:19:49Z</dcterms:created>
  <dcterms:modified xsi:type="dcterms:W3CDTF">2023-01-20T03:51:42Z</dcterms:modified>
</cp:coreProperties>
</file>