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9" r:id="rId3"/>
    <p:sldId id="376" r:id="rId4"/>
    <p:sldId id="373" r:id="rId5"/>
    <p:sldId id="362" r:id="rId6"/>
    <p:sldId id="378" r:id="rId7"/>
    <p:sldId id="375" r:id="rId8"/>
    <p:sldId id="377" r:id="rId9"/>
    <p:sldId id="383" r:id="rId10"/>
    <p:sldId id="380" r:id="rId11"/>
    <p:sldId id="363" r:id="rId12"/>
    <p:sldId id="365" r:id="rId13"/>
    <p:sldId id="366" r:id="rId14"/>
    <p:sldId id="381" r:id="rId15"/>
    <p:sldId id="367" r:id="rId16"/>
    <p:sldId id="370" r:id="rId17"/>
    <p:sldId id="384" r:id="rId18"/>
    <p:sldId id="371" r:id="rId19"/>
    <p:sldId id="385" r:id="rId20"/>
    <p:sldId id="386" r:id="rId21"/>
    <p:sldId id="26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25C"/>
    <a:srgbClr val="F9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3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1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40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8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8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1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53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0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0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289B-0B8E-46BF-BF1C-4EF2FB73C3B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04426" y="6108908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11 января </a:t>
            </a:r>
            <a:r>
              <a:rPr lang="ru-RU" b="0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202</a:t>
            </a:r>
            <a:r>
              <a:rPr lang="en-US" b="0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3</a:t>
            </a:r>
            <a:r>
              <a:rPr lang="ru-RU" b="0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г</a:t>
            </a:r>
            <a:r>
              <a:rPr lang="ru-RU" b="0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49784" y="4759343"/>
            <a:ext cx="7446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Акимова Елена Федоровна,</a:t>
            </a:r>
          </a:p>
          <a:p>
            <a:pPr algn="r"/>
            <a:r>
              <a:rPr lang="ru-RU" sz="2000" i="1" dirty="0">
                <a:solidFill>
                  <a:srgbClr val="16625C"/>
                </a:solidFill>
                <a:latin typeface="Century Gothic" panose="020B0502020202020204" pitchFamily="34" charset="0"/>
              </a:rPr>
              <a:t>муниципальный координатор </a:t>
            </a:r>
            <a:endParaRPr lang="ru-RU" sz="2000" i="1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algn="r"/>
            <a:r>
              <a:rPr lang="ru-RU" sz="20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организации и </a:t>
            </a:r>
            <a:r>
              <a:rPr lang="ru-RU" sz="2000" i="1" dirty="0">
                <a:solidFill>
                  <a:srgbClr val="16625C"/>
                </a:solidFill>
                <a:latin typeface="Century Gothic" panose="020B0502020202020204" pitchFamily="34" charset="0"/>
              </a:rPr>
              <a:t>проведения СПТ</a:t>
            </a:r>
          </a:p>
          <a:p>
            <a:pPr algn="r"/>
            <a:r>
              <a:rPr lang="ru-RU" sz="20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57277" y="1080999"/>
            <a:ext cx="92868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Использование </a:t>
            </a:r>
            <a:r>
              <a:rPr lang="ru-RU" sz="40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результатов социально-психологического тестирования </a:t>
            </a:r>
            <a:r>
              <a:rPr lang="ru-RU" sz="4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в </a:t>
            </a:r>
            <a:r>
              <a:rPr lang="ru-RU" sz="40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профилактике деструктивного поведения </a:t>
            </a:r>
            <a:r>
              <a:rPr lang="ru-RU" sz="4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подростков</a:t>
            </a:r>
          </a:p>
        </p:txBody>
      </p:sp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9268" y="139058"/>
            <a:ext cx="10909662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	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Индивидуальная программа сопровождения несовершеннолетнего, нуждающегося в психолого-педагогической помощи по 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результатам СПТ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215" t="19555" r="25428" b="22667"/>
          <a:stretch/>
        </p:blipFill>
        <p:spPr>
          <a:xfrm>
            <a:off x="287385" y="1855593"/>
            <a:ext cx="5651863" cy="3962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857" t="29460" r="24714" b="27873"/>
          <a:stretch/>
        </p:blipFill>
        <p:spPr>
          <a:xfrm>
            <a:off x="5684519" y="1855593"/>
            <a:ext cx="5904411" cy="2926081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/>
          <a:srcRect l="15715" t="22096" r="15755" b="49313"/>
          <a:stretch/>
        </p:blipFill>
        <p:spPr>
          <a:xfrm>
            <a:off x="5564777" y="5222965"/>
            <a:ext cx="6540138" cy="154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49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27700" y="379214"/>
            <a:ext cx="5440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</a:t>
            </a:r>
            <a:r>
              <a:rPr lang="ru-RU" sz="2400" b="1" spc="-2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2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ДОСТОВЕРНОЙ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АНКЕТЫ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1441" y="922813"/>
            <a:ext cx="6627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520" marR="95250" indent="359410" algn="just">
              <a:spcBef>
                <a:spcPts val="5"/>
              </a:spcBef>
              <a:spcAft>
                <a:spcPts val="95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данного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респондента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видим,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ФР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(фактор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риска)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выше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региональной нормы, но при этом у обучающегося высокий показатель ФЗ (фактора защиты). В итоге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респондент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попадает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группу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повышенной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вероятности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вовлечения.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63" y="1958854"/>
            <a:ext cx="6242845" cy="12924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742" y="4691986"/>
            <a:ext cx="6514286" cy="172381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850674" y="365594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3520" marR="92710" indent="359410" algn="just">
              <a:spcAft>
                <a:spcPts val="95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примере</a:t>
            </a:r>
            <a:r>
              <a:rPr lang="ru-RU" sz="14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r>
              <a:rPr lang="ru-RU" sz="1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данного</a:t>
            </a:r>
            <a:r>
              <a:rPr lang="ru-RU" sz="1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респондента</a:t>
            </a:r>
            <a:r>
              <a:rPr lang="ru-RU" sz="1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видим,</a:t>
            </a:r>
            <a:r>
              <a:rPr lang="ru-RU" sz="1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14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присутствует</a:t>
            </a:r>
            <a:r>
              <a:rPr lang="ru-RU" sz="14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агрессивное</a:t>
            </a:r>
            <a:r>
              <a:rPr lang="ru-RU" sz="1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поведение,</a:t>
            </a:r>
            <a:r>
              <a:rPr lang="ru-RU" sz="1400" spc="-2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вовлеченность в экстремистские организации/компании. Рекомендации: выяснить причину агрессивность,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индивидуальные консультации.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34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17400" tIns="584016" rIns="444360" bIns="58401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16" y="1055914"/>
            <a:ext cx="5935087" cy="54685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29044"/>
            <a:ext cx="5320938" cy="21428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60960" y="19053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3520" marR="91440" indent="449580" algn="just">
              <a:lnSpc>
                <a:spcPct val="100000"/>
              </a:lnSpc>
              <a:spcBef>
                <a:spcPts val="5"/>
              </a:spcBef>
              <a:spcAft>
                <a:spcPts val="55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примере ответа данного респондента видим, расшифровку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субшкалы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ФР (фактор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риска) и ФЗ (фактора защиты) с указанием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значений (ответы респондента)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показателей региональной</a:t>
            </a:r>
            <a:r>
              <a:rPr lang="ru-RU" sz="1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нормы.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30983" y="2076496"/>
            <a:ext cx="50509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Обратите</a:t>
            </a:r>
            <a:r>
              <a:rPr lang="ru-RU" sz="1400" b="1" spc="2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spc="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</a:t>
            </a:r>
            <a:r>
              <a:rPr lang="ru-RU" sz="1400" spc="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нажать</a:t>
            </a:r>
            <a:r>
              <a:rPr lang="ru-RU" sz="1400" spc="2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2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знак</a:t>
            </a:r>
            <a:r>
              <a:rPr lang="ru-RU" sz="1400" spc="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вопроса</a:t>
            </a:r>
            <a:r>
              <a:rPr lang="ru-RU" sz="1400" spc="2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около</a:t>
            </a:r>
            <a:r>
              <a:rPr lang="ru-RU" sz="1400" spc="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значений,</a:t>
            </a:r>
            <a:r>
              <a:rPr lang="ru-RU" sz="1400" spc="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ru-RU" sz="1400" spc="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получим</a:t>
            </a:r>
            <a:r>
              <a:rPr lang="ru-RU" sz="1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расшифровку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показателя</a:t>
            </a:r>
            <a:r>
              <a:rPr lang="ru-RU" sz="1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данного</a:t>
            </a:r>
            <a:r>
              <a:rPr lang="ru-RU" sz="1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респондента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17774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5301" y="700262"/>
            <a:ext cx="52425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520" marR="90805" indent="44958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этом блоке «Ответы респондента» можно просмотреть все ответы обучающегося,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время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затраченное на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обдумывание ответа.</a:t>
            </a:r>
          </a:p>
          <a:p>
            <a:pPr marL="223520" marR="92075" indent="449580" algn="just">
              <a:spcAft>
                <a:spcPts val="95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Обратите внимание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что в этом примере на вопросы 1,3,4,5,6 и т.д. затрачено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0 секунд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секунда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Даже взрослому человеку, требуется не менее 2 секунд, а то и более для прочтения, осмысливания</a:t>
            </a:r>
            <a:r>
              <a:rPr lang="ru-RU" sz="1400" spc="-2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вопрос.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Этот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респондент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попал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категорию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недостоверных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ответов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«время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тестирования».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549" y="2942606"/>
            <a:ext cx="5891542" cy="29351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5463" y="70026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3520" marR="59690" indent="359410">
              <a:spcBef>
                <a:spcPts val="1250"/>
              </a:spcBef>
              <a:spcAft>
                <a:spcPts val="95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примере</a:t>
            </a:r>
            <a:r>
              <a:rPr lang="ru-RU" sz="14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данного</a:t>
            </a: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респондента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наглядно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видим,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14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ФР</a:t>
            </a: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(фактор</a:t>
            </a:r>
            <a:r>
              <a:rPr lang="ru-RU" sz="14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риска)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выходит</a:t>
            </a:r>
            <a:r>
              <a:rPr lang="ru-RU" sz="1400" spc="-2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региональную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норму, а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ФЗ (фактора защиты)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пределах региональной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нормы.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86" y="1715924"/>
            <a:ext cx="6065715" cy="28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55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000" t="14348" r="22214" b="22160"/>
          <a:stretch/>
        </p:blipFill>
        <p:spPr>
          <a:xfrm>
            <a:off x="1062446" y="269964"/>
            <a:ext cx="9901646" cy="633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43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2015" y="165519"/>
            <a:ext cx="556190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Программный комплекс СПТ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368" y="719517"/>
            <a:ext cx="7602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Виды тестирований в программном комплексе СПТ: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2217" y="1484784"/>
            <a:ext cx="52164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Социально-психологическое тестирования по ЕМ СПТ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Опросник агрессивности </a:t>
            </a:r>
            <a:r>
              <a:rPr lang="ru-RU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Басс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-Перри </a:t>
            </a:r>
            <a:r>
              <a:rPr lang="en-US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BPAQ-24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Опросник суицидального риска модификация Т.Н. Разуваевой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Опросник детской депрессивности, М. Ковач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Социально-педагогический опрос обучающихся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Социально-педагогический опрос педагогического коллектива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Социально-педагогический опрос родителей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533" y="1484784"/>
            <a:ext cx="5744238" cy="46460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82198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18693" y="240236"/>
            <a:ext cx="857074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</a:t>
            </a: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рганизация </a:t>
            </a:r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участия обучающихся, </a:t>
            </a:r>
            <a:endParaRPr lang="ru-RU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1662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попавших </a:t>
            </a:r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в «группу риска» по результатам СПТ, </a:t>
            </a:r>
            <a:endParaRPr lang="ru-RU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1662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профилактических медицинских </a:t>
            </a: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осмотрах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851" y="1781776"/>
            <a:ext cx="11504137" cy="4663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06.10.2014 N 581н (ред. от 19.11.2020) О Порядке проведения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в целях раннего выявления незаконного потребления наркотических средств и психотропных </a:t>
            </a:r>
            <a:r>
              <a:rPr lang="ru-RU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веществ.</a:t>
            </a:r>
            <a:endParaRPr lang="ru-RU" dirty="0">
              <a:latin typeface="PT Astra Serif" panose="020A0603040505020204" pitchFamily="18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7088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u="sng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Идентификация обучающихся</a:t>
            </a: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 попавших в группу латентного и явного риска (с помощью файла-ключа).</a:t>
            </a:r>
          </a:p>
          <a:p>
            <a:pPr marL="827088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u="sng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u="sng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поименного </a:t>
            </a:r>
            <a:r>
              <a:rPr lang="ru-RU" u="sng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списка </a:t>
            </a:r>
            <a:r>
              <a:rPr lang="ru-RU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 п. 10 Приказа № 581).</a:t>
            </a:r>
          </a:p>
          <a:p>
            <a:pPr marL="827088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u="sng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Информационное добровольное согласие (отказ) на прохождение медицинских профилактических </a:t>
            </a:r>
            <a:r>
              <a:rPr lang="ru-RU" u="sng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осмотров</a:t>
            </a:r>
            <a:r>
              <a:rPr lang="ru-RU" u="sng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(п. 4 и </a:t>
            </a: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5 Приказа № 581</a:t>
            </a:r>
            <a:r>
              <a:rPr lang="ru-RU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827088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u="sng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организация совместно с представителями медицинской организации, </a:t>
            </a: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осуществляющей профилактический медицинский осмотр, проводит собрание обучающихся и родителей (или иных законных представителей), на котором информирует их о целях и порядке проведения профилактического медицинского </a:t>
            </a:r>
            <a:r>
              <a:rPr lang="ru-RU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осмотра (п. 14 </a:t>
            </a: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Приказа № 581</a:t>
            </a:r>
            <a:r>
              <a:rPr lang="ru-RU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PT Astra Serif" panose="020A0603040505020204" pitchFamily="18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algn="just">
              <a:spcAft>
                <a:spcPts val="1200"/>
              </a:spcAft>
            </a:pPr>
            <a:endParaRPr lang="ru-RU" u="sng" dirty="0" smtClean="0">
              <a:latin typeface="PT Astra Serif" panose="020A0603040505020204" pitchFamily="18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363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9258" t="14983" r="24072" b="3873"/>
          <a:stretch/>
        </p:blipFill>
        <p:spPr>
          <a:xfrm>
            <a:off x="371171" y="566056"/>
            <a:ext cx="4470795" cy="5564779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96"/>
          <a:stretch/>
        </p:blipFill>
        <p:spPr bwMode="auto">
          <a:xfrm>
            <a:off x="5080396" y="226421"/>
            <a:ext cx="3744686" cy="48732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942" y="2986386"/>
            <a:ext cx="3459690" cy="374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84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5462" y="240236"/>
            <a:ext cx="851720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</a:t>
            </a: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рганизация </a:t>
            </a:r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профилактической деятельности </a:t>
            </a:r>
            <a:endParaRPr lang="ru-RU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1662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педагогического </a:t>
            </a:r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коллектива </a:t>
            </a:r>
            <a:endParaRPr lang="ru-RU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1662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образовательной </a:t>
            </a:r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организации по итогам </a:t>
            </a: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СПТ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9224" y="2075668"/>
            <a:ext cx="5778332" cy="422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	Методические рекомендации по планированию и организации системной работы с обучающимися по профилактике раннего вовлечения в незаконное потребление наркотических средств и психотропных веществ (письмо МИНПРОСВЕЩЕНИЯ РОССИИ от 20 августа 2021 года № НН-240/07).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2.	Методические рекомендации по использованию результатов ЕМ СПТ для организации профилактической работы с обучающимися образовательной организации (Письмо МИНПРОСВЕЩЕНИЯ РОССИИ от 13 февраля 2020г. № 07-1468)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286" t="11936" r="29857" b="4127"/>
          <a:stretch/>
        </p:blipFill>
        <p:spPr>
          <a:xfrm>
            <a:off x="7001690" y="1686337"/>
            <a:ext cx="4371703" cy="50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04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946" t="5161" r="6821" b="32529"/>
          <a:stretch/>
        </p:blipFill>
        <p:spPr>
          <a:xfrm>
            <a:off x="95796" y="113211"/>
            <a:ext cx="7236821" cy="3396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345" t="20506" r="5872" b="4610"/>
          <a:stretch/>
        </p:blipFill>
        <p:spPr>
          <a:xfrm>
            <a:off x="5252284" y="3509555"/>
            <a:ext cx="6748127" cy="3283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85" y="3596693"/>
            <a:ext cx="4214949" cy="31959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0053" y="723153"/>
            <a:ext cx="4352921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9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01700" y="344738"/>
            <a:ext cx="9802684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	</a:t>
            </a: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Оформление </a:t>
            </a:r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 ведение локальных нормативных </a:t>
            </a:r>
            <a:endParaRPr lang="ru-RU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1662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документов </a:t>
            </a:r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с учетом результатов </a:t>
            </a: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СПТ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5238" y="1736387"/>
            <a:ext cx="10915607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об итогах проведения </a:t>
            </a:r>
            <a:r>
              <a:rPr lang="ru-RU" sz="20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СПТ. Приложение к </a:t>
            </a: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приказу «Аналитическая справка по итогам проведения СПТ </a:t>
            </a:r>
            <a:r>
              <a:rPr lang="ru-RU" sz="20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обучающихся».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ВЫГРУЗКА результатов </a:t>
            </a:r>
            <a:r>
              <a:rPr lang="ru-RU" sz="20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тестирования и их хранение.</a:t>
            </a:r>
            <a:endParaRPr lang="ru-RU" sz="2000" dirty="0" smtClean="0">
              <a:latin typeface="PT Astra Serif" panose="020A0603040505020204" pitchFamily="18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Приказ/положение о конфиденциальности результатов СПТ.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Информационное добровольное согласие (отказ)</a:t>
            </a: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на прохождение медицинских профилактических осмотров.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об </a:t>
            </a:r>
            <a:r>
              <a:rPr lang="ru-RU" sz="20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20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поименных списков.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Программу воспитания и календарный план воспитательной </a:t>
            </a:r>
            <a:r>
              <a:rPr lang="ru-RU" sz="20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работы по итогам СПТ / о внесении </a:t>
            </a: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изменений в план профилактической работы с учетом данных </a:t>
            </a:r>
            <a:r>
              <a:rPr lang="ru-RU" sz="20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итогам </a:t>
            </a:r>
            <a:r>
              <a:rPr lang="ru-RU" sz="20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СПТ.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Утверждение индивидуальных программам сопровождения </a:t>
            </a: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несовершеннолетнего, нуждающегося в психолого-педагогической помощи по результатам </a:t>
            </a:r>
            <a:r>
              <a:rPr lang="ru-RU" sz="20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СПТ.</a:t>
            </a:r>
            <a:endParaRPr lang="ru-RU" sz="2000" dirty="0">
              <a:latin typeface="PT Astra Serif" panose="020A0603040505020204" pitchFamily="18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55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857" t="16889" r="30072" b="16064"/>
          <a:stretch/>
        </p:blipFill>
        <p:spPr>
          <a:xfrm>
            <a:off x="473692" y="444136"/>
            <a:ext cx="5204294" cy="58782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686" y="287385"/>
            <a:ext cx="4755209" cy="3230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034" y="3605350"/>
            <a:ext cx="4232365" cy="30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3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0156" y="1405416"/>
            <a:ext cx="5886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Контакты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3791" y="2804170"/>
            <a:ext cx="685281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Акимова Елена Федоровна,</a:t>
            </a:r>
          </a:p>
          <a:p>
            <a:r>
              <a:rPr lang="ru-RU" dirty="0">
                <a:solidFill>
                  <a:srgbClr val="2A7972"/>
                </a:solidFill>
                <a:latin typeface="Century Gothic" panose="020B0502020202020204" pitchFamily="34" charset="0"/>
              </a:rPr>
              <a:t>з</a:t>
            </a:r>
            <a:r>
              <a:rPr lang="ru-RU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аместитель директора по </a:t>
            </a:r>
            <a:r>
              <a:rPr lang="ru-RU" dirty="0" err="1" smtClean="0">
                <a:solidFill>
                  <a:srgbClr val="2A7972"/>
                </a:solidFill>
                <a:latin typeface="Century Gothic" panose="020B0502020202020204" pitchFamily="34" charset="0"/>
              </a:rPr>
              <a:t>воспитательно</a:t>
            </a:r>
            <a:r>
              <a:rPr lang="ru-RU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-профилактической работе МБОУ ДО </a:t>
            </a:r>
            <a:r>
              <a:rPr lang="ru-RU" dirty="0" err="1" smtClean="0">
                <a:solidFill>
                  <a:srgbClr val="2A7972"/>
                </a:solidFill>
                <a:latin typeface="Century Gothic" panose="020B0502020202020204" pitchFamily="34" charset="0"/>
              </a:rPr>
              <a:t>ДДиЮ</a:t>
            </a:r>
            <a:r>
              <a:rPr lang="ru-RU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 «Факел»</a:t>
            </a:r>
          </a:p>
          <a:p>
            <a:endParaRPr lang="ru-RU" dirty="0" smtClean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Раб. 99-26-86</a:t>
            </a:r>
            <a:endParaRPr lang="ru-RU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r>
              <a:rPr lang="en-US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info.edu.tomsk@rambler.ru</a:t>
            </a:r>
            <a:endParaRPr lang="en-US" dirty="0">
              <a:solidFill>
                <a:srgbClr val="2A797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7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786" t="29587" r="21929" b="10857"/>
          <a:stretch/>
        </p:blipFill>
        <p:spPr>
          <a:xfrm>
            <a:off x="5669280" y="1166951"/>
            <a:ext cx="6357257" cy="4084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6143" t="14984" r="25928" b="8572"/>
          <a:stretch/>
        </p:blipFill>
        <p:spPr>
          <a:xfrm>
            <a:off x="139338" y="1036318"/>
            <a:ext cx="6139542" cy="55038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11470" y="270638"/>
            <a:ext cx="75999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	Приказ об итогах проведения </a:t>
            </a:r>
            <a:r>
              <a:rPr lang="ru-RU" sz="3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СПТ</a:t>
            </a:r>
          </a:p>
        </p:txBody>
      </p:sp>
    </p:spTree>
    <p:extLst>
      <p:ext uri="{BB962C8B-B14F-4D97-AF65-F5344CB8AC3E}">
        <p14:creationId xmlns:p14="http://schemas.microsoft.com/office/powerpoint/2010/main" val="330094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642" t="17397" r="5786" b="67746"/>
          <a:stretch/>
        </p:blipFill>
        <p:spPr>
          <a:xfrm>
            <a:off x="3150211" y="148045"/>
            <a:ext cx="7997220" cy="1018903"/>
          </a:xfrm>
          <a:prstGeom prst="rect">
            <a:avLst/>
          </a:prstGeom>
          <a:ln>
            <a:noFill/>
          </a:ln>
        </p:spPr>
      </p:pic>
      <p:sp>
        <p:nvSpPr>
          <p:cNvPr id="3" name="Стрелка вниз 2"/>
          <p:cNvSpPr/>
          <p:nvPr/>
        </p:nvSpPr>
        <p:spPr>
          <a:xfrm rot="10800000">
            <a:off x="3326215" y="898448"/>
            <a:ext cx="346510" cy="665519"/>
          </a:xfrm>
          <a:prstGeom prst="down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060" y="1831753"/>
            <a:ext cx="5069780" cy="41162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2" y="148045"/>
            <a:ext cx="2323809" cy="39523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19754" y="2023342"/>
            <a:ext cx="430409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520" marR="91440" indent="359410" algn="just"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разделе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«Результаты»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 отфильтровать результаты тестирований по разным критериям: </a:t>
            </a:r>
          </a:p>
          <a:p>
            <a:pPr marL="509270" marR="9144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форме тестирования А-110 и В-140; </a:t>
            </a:r>
          </a:p>
          <a:p>
            <a:pPr marL="509270" marR="9144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полу; </a:t>
            </a:r>
          </a:p>
          <a:p>
            <a:pPr marL="509270" marR="9144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достоверности и недостоверности;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09270" marR="9144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методикам «Соотношение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критических значений» и «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Квазишкалирование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»; </a:t>
            </a:r>
          </a:p>
          <a:p>
            <a:pPr marL="509270" marR="9144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группу явного и латентного риска вовлечения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т.д.</a:t>
            </a: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(возможна любая</a:t>
            </a:r>
            <a:r>
              <a:rPr lang="ru-RU" sz="16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комбинация). </a:t>
            </a:r>
          </a:p>
          <a:p>
            <a:pPr marL="223520" marR="91440" indent="359410" algn="just"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этого</a:t>
            </a: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нажать</a:t>
            </a:r>
            <a:r>
              <a:rPr lang="ru-RU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кнопку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«ФИЛЬТР»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05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345474" y="13367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62" y="4489180"/>
            <a:ext cx="6645216" cy="204233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960" y="3583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16625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Скачиваем отчеты и проводим детальный анализ</a:t>
            </a:r>
            <a:endParaRPr lang="ru-RU" sz="2000" b="1" dirty="0">
              <a:solidFill>
                <a:srgbClr val="1662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9877" y="3759049"/>
            <a:ext cx="47381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16625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Предварительно обновляем данные </a:t>
            </a:r>
            <a:endParaRPr lang="ru-RU" sz="2000" b="1" dirty="0">
              <a:solidFill>
                <a:srgbClr val="1662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04" y="820063"/>
            <a:ext cx="3249450" cy="254834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156960" y="1209322"/>
            <a:ext cx="5634157" cy="394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45"/>
              </a:lnSpc>
              <a:spcBef>
                <a:spcPts val="46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16625C"/>
                </a:solidFill>
                <a:latin typeface="Times New Roman" panose="02020603050405020304" pitchFamily="18" charset="0"/>
              </a:rPr>
              <a:t>АНАЛИЗ</a:t>
            </a:r>
            <a:r>
              <a:rPr lang="ru-RU" sz="2400" b="1" spc="-10" dirty="0">
                <a:solidFill>
                  <a:srgbClr val="16625C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16625C"/>
                </a:solidFill>
                <a:latin typeface="Times New Roman" panose="02020603050405020304" pitchFamily="18" charset="0"/>
              </a:rPr>
              <a:t>АНКЕТЫ</a:t>
            </a:r>
            <a:r>
              <a:rPr lang="ru-RU" sz="2400" b="1" spc="-15" dirty="0">
                <a:solidFill>
                  <a:srgbClr val="16625C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16625C"/>
                </a:solidFill>
                <a:latin typeface="Times New Roman" panose="02020603050405020304" pitchFamily="18" charset="0"/>
              </a:rPr>
              <a:t>СОСТОИТ</a:t>
            </a:r>
            <a:r>
              <a:rPr lang="ru-RU" sz="2400" b="1" spc="-35" dirty="0">
                <a:solidFill>
                  <a:srgbClr val="16625C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16625C"/>
                </a:solidFill>
                <a:latin typeface="Times New Roman" panose="02020603050405020304" pitchFamily="18" charset="0"/>
              </a:rPr>
              <a:t>ИЗ</a:t>
            </a:r>
            <a:r>
              <a:rPr lang="ru-RU" sz="2400" b="1" spc="-20" dirty="0">
                <a:solidFill>
                  <a:srgbClr val="16625C"/>
                </a:solidFill>
                <a:latin typeface="Times New Roman" panose="02020603050405020304" pitchFamily="18" charset="0"/>
              </a:rPr>
              <a:t> </a:t>
            </a:r>
            <a:endParaRPr lang="ru-RU" sz="2400" b="1" spc="-20" dirty="0" smtClean="0">
              <a:solidFill>
                <a:srgbClr val="16625C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ts val="1245"/>
              </a:lnSpc>
              <a:spcBef>
                <a:spcPts val="460"/>
              </a:spcBef>
              <a:spcAft>
                <a:spcPts val="0"/>
              </a:spcAft>
            </a:pPr>
            <a:endParaRPr lang="ru-RU" sz="2400" b="1" spc="-20" dirty="0">
              <a:solidFill>
                <a:srgbClr val="16625C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ts val="1245"/>
              </a:lnSpc>
              <a:spcBef>
                <a:spcPts val="46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16625C"/>
                </a:solidFill>
                <a:latin typeface="Times New Roman" panose="02020603050405020304" pitchFamily="18" charset="0"/>
              </a:rPr>
              <a:t>БЛОКОВ:</a:t>
            </a:r>
          </a:p>
          <a:p>
            <a:pPr algn="ctr">
              <a:lnSpc>
                <a:spcPts val="1245"/>
              </a:lnSpc>
              <a:spcBef>
                <a:spcPts val="460"/>
              </a:spcBef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</a:endParaRPr>
          </a:p>
          <a:p>
            <a:pPr marL="342900" lvl="0" indent="-342900">
              <a:buSzPts val="1100"/>
              <a:buFont typeface="Wingdings" panose="05000000000000000000" pitchFamily="2" charset="2"/>
              <a:buChar char="Ø"/>
              <a:tabLst>
                <a:tab pos="680720" algn="l"/>
                <a:tab pos="68135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Проверка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достоверность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;</a:t>
            </a:r>
            <a:endParaRPr lang="ru-RU" sz="20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buSzPts val="1100"/>
              <a:buFont typeface="Wingdings" panose="05000000000000000000" pitchFamily="2" charset="2"/>
              <a:buChar char="Ø"/>
              <a:tabLst>
                <a:tab pos="680720" algn="l"/>
                <a:tab pos="68135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Определение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вероятности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вовлечения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методике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«</a:t>
            </a:r>
            <a:r>
              <a:rPr lang="ru-RU"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Квазишкалирование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»;</a:t>
            </a:r>
            <a:endParaRPr lang="ru-RU" sz="20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94615" lvl="0" indent="-342900">
              <a:buSzPts val="1100"/>
              <a:buFont typeface="Wingdings" panose="05000000000000000000" pitchFamily="2" charset="2"/>
              <a:buChar char="Ø"/>
              <a:tabLst>
                <a:tab pos="680720" algn="l"/>
                <a:tab pos="68135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Определение</a:t>
            </a:r>
            <a:r>
              <a:rPr lang="ru-RU" spc="2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вероятности</a:t>
            </a:r>
            <a:r>
              <a:rPr lang="ru-RU" spc="19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вовлечения</a:t>
            </a:r>
            <a:r>
              <a:rPr lang="ru-RU" spc="19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</a:t>
            </a:r>
            <a:r>
              <a:rPr lang="ru-RU" spc="19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методике</a:t>
            </a:r>
            <a:r>
              <a:rPr lang="ru-RU" spc="2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«Соотношение</a:t>
            </a:r>
            <a:r>
              <a:rPr lang="ru-RU" spc="2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критических</a:t>
            </a:r>
            <a:r>
              <a:rPr lang="ru-RU" spc="19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значений»</a:t>
            </a:r>
            <a:r>
              <a:rPr lang="ru-RU" spc="19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+</a:t>
            </a:r>
            <a:r>
              <a:rPr lang="ru-RU" spc="-26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Результаты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субшкалам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методики «Соотношение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критических значений»</a:t>
            </a:r>
            <a:endParaRPr lang="ru-RU" sz="20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buSzPts val="1100"/>
              <a:buFont typeface="Wingdings" panose="05000000000000000000" pitchFamily="2" charset="2"/>
              <a:buChar char="Ø"/>
              <a:tabLst>
                <a:tab pos="680720" algn="l"/>
                <a:tab pos="68135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Факторы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риска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+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Факторы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защиты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(графический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анализ);</a:t>
            </a:r>
            <a:endParaRPr lang="ru-RU" sz="20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buSzPts val="1100"/>
              <a:buFont typeface="Wingdings" panose="05000000000000000000" pitchFamily="2" charset="2"/>
              <a:buChar char="Ø"/>
              <a:tabLst>
                <a:tab pos="680720" algn="l"/>
                <a:tab pos="68135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Дополнительная</a:t>
            </a:r>
            <a:r>
              <a:rPr lang="ru-RU" spc="-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информация;</a:t>
            </a:r>
            <a:endParaRPr lang="ru-RU" sz="20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buSzPts val="1100"/>
              <a:buFont typeface="Wingdings" panose="05000000000000000000" pitchFamily="2" charset="2"/>
              <a:buChar char="Ø"/>
              <a:tabLst>
                <a:tab pos="680720" algn="l"/>
                <a:tab pos="68135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Ответы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респондента.</a:t>
            </a:r>
            <a:endParaRPr lang="ru-RU" sz="20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5162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36914" y="227095"/>
            <a:ext cx="9509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	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Аналитическая справка по итогам проведения СПТ 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обучающихся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08744" y="2048358"/>
            <a:ext cx="5150185" cy="2631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аналитической справке отражаются следующие пункты: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чего проводиться СПТ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задачи СПТ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проведения Тестирования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Тестирования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 и проблемы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5351" t="1972" r="6156" b="2921"/>
          <a:stretch/>
        </p:blipFill>
        <p:spPr>
          <a:xfrm>
            <a:off x="421513" y="2137683"/>
            <a:ext cx="2217183" cy="327170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8058930" y="1280160"/>
            <a:ext cx="3636681" cy="53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6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246630"/>
              </p:ext>
            </p:extLst>
          </p:nvPr>
        </p:nvGraphicFramePr>
        <p:xfrm>
          <a:off x="738050" y="1206584"/>
          <a:ext cx="10739846" cy="1369949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615440"/>
                <a:gridCol w="1449712"/>
                <a:gridCol w="1325297"/>
                <a:gridCol w="1022433"/>
                <a:gridCol w="966147"/>
                <a:gridCol w="1097280"/>
                <a:gridCol w="1193074"/>
                <a:gridCol w="1123406"/>
                <a:gridCol w="947057"/>
              </a:tblGrid>
              <a:tr h="9652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ОО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РЕЗУЛЬТАТЫ ТЕСТИРОВАНИЯ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 результаты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Подпись </a:t>
                      </a:r>
                      <a:r>
                        <a:rPr lang="ru-RU" sz="1200" dirty="0" smtClean="0">
                          <a:effectLst/>
                        </a:rPr>
                        <a:t>ШК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9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Достоверные ответы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Недостоверные ответы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Достоверные ответы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Недостоверные ответы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Явный риск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Латентный риск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Явный риск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Латентный риск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Общеобразовательная организация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Выгружены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____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Выгружены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____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Выгружены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____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Выгружены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____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Выгружены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____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Выгружены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____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Выгружены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____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939183"/>
              </p:ext>
            </p:extLst>
          </p:nvPr>
        </p:nvGraphicFramePr>
        <p:xfrm>
          <a:off x="738050" y="2910120"/>
          <a:ext cx="10739845" cy="78282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632101"/>
                <a:gridCol w="1600971"/>
                <a:gridCol w="1503201"/>
                <a:gridCol w="1149163"/>
                <a:gridCol w="1147015"/>
                <a:gridCol w="1147015"/>
                <a:gridCol w="1368546"/>
                <a:gridCol w="119183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ОО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Статистический отчет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Сводный отчет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Отчет сводный по </a:t>
                      </a:r>
                      <a:r>
                        <a:rPr lang="ru-RU" sz="1200" dirty="0" err="1">
                          <a:effectLst/>
                        </a:rPr>
                        <a:t>субшкалам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Отчет в Минпрос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Отчет суицид, агрессия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Отчет в здравоохранение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Подпись</a:t>
                      </a:r>
                      <a:r>
                        <a:rPr lang="ru-RU" sz="1200" i="0" dirty="0">
                          <a:effectLst/>
                        </a:rPr>
                        <a:t> </a:t>
                      </a:r>
                      <a:r>
                        <a:rPr lang="ru-RU" sz="1200" i="0" dirty="0" smtClean="0">
                          <a:effectLst/>
                        </a:rPr>
                        <a:t>ШК</a:t>
                      </a:r>
                      <a:endParaRPr lang="ru-RU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Общеобразовательная организация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Выгружен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____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Выгружен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____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Выгружен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____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Выгружен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____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Выгружен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____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Выгружен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____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5428" y="304521"/>
            <a:ext cx="1090966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	</a:t>
            </a: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ВЫГРУЗКА </a:t>
            </a:r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результатов </a:t>
            </a: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тестирования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1662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2286" t="12698" r="32666" b="51374"/>
          <a:stretch/>
        </p:blipFill>
        <p:spPr>
          <a:xfrm>
            <a:off x="738050" y="4041013"/>
            <a:ext cx="4364192" cy="25165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32286" t="48243" r="32599" b="5271"/>
          <a:stretch/>
        </p:blipFill>
        <p:spPr>
          <a:xfrm>
            <a:off x="7524206" y="3979945"/>
            <a:ext cx="3747984" cy="279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1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0961" y="156476"/>
            <a:ext cx="1159110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	</a:t>
            </a:r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Приказ/положение о конфиденциальности результатов </a:t>
            </a: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СПТ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19500" t="10794" r="20000" b="6794"/>
          <a:stretch/>
        </p:blipFill>
        <p:spPr>
          <a:xfrm>
            <a:off x="4345578" y="945605"/>
            <a:ext cx="7376160" cy="565186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57052" y="820748"/>
            <a:ext cx="3988526" cy="536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тестирования строго конфиденциальны!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образовательной организации должно быть положение о конфиденциальной информации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Каждому обучающемуся присваивается индивидуальный код участника, который делает невозможным персонификацию данных.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индивидуальных кодов и соответствующих им фамилий храниться в образовательной организации в соответствии с Федеральным законом от 27 июля 2007 г. № 152-ФЗ «О персональных данных».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Персональные результаты могут быть доступны только трем лицам: родителя, ребенку и педагогу-психологу.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72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643" t="22604" r="20072" b="9207"/>
          <a:stretch/>
        </p:blipFill>
        <p:spPr>
          <a:xfrm>
            <a:off x="113212" y="2806679"/>
            <a:ext cx="5299975" cy="39163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0891" y="139058"/>
            <a:ext cx="109096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	</a:t>
            </a:r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Внесение изменений в план профилактической работы по тогам </a:t>
            </a: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СПТ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1662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25573"/>
              </p:ext>
            </p:extLst>
          </p:nvPr>
        </p:nvGraphicFramePr>
        <p:xfrm>
          <a:off x="792480" y="1304361"/>
          <a:ext cx="10212976" cy="1369949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022169"/>
                <a:gridCol w="1554415"/>
                <a:gridCol w="1092788"/>
                <a:gridCol w="1292963"/>
                <a:gridCol w="1270495"/>
                <a:gridCol w="2089575"/>
                <a:gridCol w="890571"/>
              </a:tblGrid>
              <a:tr h="622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ОО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Отчет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Анализ результатов по шкалам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Отчет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Аналитика по </a:t>
                      </a:r>
                      <a:r>
                        <a:rPr lang="ru-RU" sz="1200" dirty="0" err="1">
                          <a:effectLst/>
                        </a:rPr>
                        <a:t>субшкалам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Ознакомление с отчетами руководителя 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Ознакомление с отчетами кл. руководителей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Внесение изменений в план профилактической работы с учетом данных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итогам СПТ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Подпись </a:t>
                      </a:r>
                      <a:r>
                        <a:rPr lang="ru-RU" sz="1200" dirty="0" smtClean="0">
                          <a:effectLst/>
                        </a:rPr>
                        <a:t>ШК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6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Общеобразовательная организация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Выгружен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____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 классов ____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Выгружен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____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Выполнено/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невыполнено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Выполнено/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невыполнено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Выполнено/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невыполнено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1786" t="11808" r="32734" b="55509"/>
          <a:stretch/>
        </p:blipFill>
        <p:spPr>
          <a:xfrm>
            <a:off x="5320938" y="2876347"/>
            <a:ext cx="4325751" cy="22413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1527" t="58387" r="32284" b="9207"/>
          <a:stretch/>
        </p:blipFill>
        <p:spPr>
          <a:xfrm>
            <a:off x="6959479" y="4539254"/>
            <a:ext cx="4335538" cy="21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05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839</Words>
  <Application>Microsoft Office PowerPoint</Application>
  <PresentationFormat>Широкоэкранный</PresentationFormat>
  <Paragraphs>167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PT Astra Serif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ElenaFedorovna</cp:lastModifiedBy>
  <cp:revision>239</cp:revision>
  <dcterms:created xsi:type="dcterms:W3CDTF">2020-08-10T04:19:49Z</dcterms:created>
  <dcterms:modified xsi:type="dcterms:W3CDTF">2023-01-11T02:47:59Z</dcterms:modified>
</cp:coreProperties>
</file>