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46"/>
  </p:notesMasterIdLst>
  <p:sldIdLst>
    <p:sldId id="256" r:id="rId2"/>
    <p:sldId id="346" r:id="rId3"/>
    <p:sldId id="354" r:id="rId4"/>
    <p:sldId id="355" r:id="rId5"/>
    <p:sldId id="356" r:id="rId6"/>
    <p:sldId id="347" r:id="rId7"/>
    <p:sldId id="348" r:id="rId8"/>
    <p:sldId id="357" r:id="rId9"/>
    <p:sldId id="349" r:id="rId10"/>
    <p:sldId id="350" r:id="rId11"/>
    <p:sldId id="351" r:id="rId12"/>
    <p:sldId id="360" r:id="rId13"/>
    <p:sldId id="366" r:id="rId14"/>
    <p:sldId id="367" r:id="rId15"/>
    <p:sldId id="361" r:id="rId16"/>
    <p:sldId id="362" r:id="rId17"/>
    <p:sldId id="286" r:id="rId18"/>
    <p:sldId id="363" r:id="rId19"/>
    <p:sldId id="364" r:id="rId20"/>
    <p:sldId id="296" r:id="rId21"/>
    <p:sldId id="288" r:id="rId22"/>
    <p:sldId id="291" r:id="rId23"/>
    <p:sldId id="368" r:id="rId24"/>
    <p:sldId id="365" r:id="rId25"/>
    <p:sldId id="284" r:id="rId26"/>
    <p:sldId id="295" r:id="rId27"/>
    <p:sldId id="352" r:id="rId28"/>
    <p:sldId id="353" r:id="rId29"/>
    <p:sldId id="372" r:id="rId30"/>
    <p:sldId id="369" r:id="rId31"/>
    <p:sldId id="370" r:id="rId32"/>
    <p:sldId id="371" r:id="rId33"/>
    <p:sldId id="373" r:id="rId34"/>
    <p:sldId id="285" r:id="rId35"/>
    <p:sldId id="339" r:id="rId36"/>
    <p:sldId id="340" r:id="rId37"/>
    <p:sldId id="341" r:id="rId38"/>
    <p:sldId id="343" r:id="rId39"/>
    <p:sldId id="344" r:id="rId40"/>
    <p:sldId id="336" r:id="rId41"/>
    <p:sldId id="337" r:id="rId42"/>
    <p:sldId id="374" r:id="rId43"/>
    <p:sldId id="375" r:id="rId44"/>
    <p:sldId id="26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FFE"/>
    <a:srgbClr val="16625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6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2;&#1086;&#1080;%20&#1076;&#1086;&#1082;&#1091;&#1084;&#1077;&#1085;&#1090;&#1099;\&#1047;&#1083;&#1086;&#1073;&#1080;&#1085;&#1072;&#1044;&#1077;&#1083;&#1086;&#1087;&#1088;&#1086;&#1080;&#1079;&#1074;&#1086;&#1076;&#1089;&#1090;&#1074;&#1086;\&#1089;&#1077;&#1084;&#1080;&#1085;&#1072;&#1088;&#1099;\2022=2023\&#1089;&#1086;&#1074;&#1077;&#1097;&#1072;&#1085;&#1080;&#1077;%20&#1088;&#1091;&#1082;&#1086;&#1074;&#1086;&#1083;&#1080;&#1090;&#1077;&#1083;&#1077;&#1081;%2020.12.22_&#1060;&#1043;\&#1076;&#1080;&#1072;&#1075;_&#1060;&#104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ysClr val="windowText" lastClr="000000"/>
                </a:solidFill>
              </a:rPr>
              <a:t>Мероприятия ИМЦ по формированию функциональной грамотности за период с </a:t>
            </a:r>
            <a:r>
              <a:rPr lang="ru-RU" b="1" dirty="0" smtClean="0">
                <a:solidFill>
                  <a:sysClr val="windowText" lastClr="000000"/>
                </a:solidFill>
              </a:rPr>
              <a:t>15.01.22 </a:t>
            </a:r>
            <a:r>
              <a:rPr lang="ru-RU" b="1" dirty="0">
                <a:solidFill>
                  <a:sysClr val="windowText" lastClr="000000"/>
                </a:solidFill>
              </a:rPr>
              <a:t>по 15.12.2022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346849993949793"/>
          <c:y val="0.14221954851762533"/>
          <c:w val="0.76904356303635335"/>
          <c:h val="0.835762840861217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'кол-во мероприятий'!$B$3</c:f>
              <c:strCache>
                <c:ptCount val="1"/>
                <c:pt idx="0">
                  <c:v>количество мероприятий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'кол-во мероприятий'!$A$4:$A$14</c:f>
              <c:strCache>
                <c:ptCount val="11"/>
                <c:pt idx="0">
                  <c:v>   замдиректора</c:v>
                </c:pt>
                <c:pt idx="1">
                  <c:v>  учителя начальных классов</c:v>
                </c:pt>
                <c:pt idx="2">
                  <c:v>  учителя математики </c:v>
                </c:pt>
                <c:pt idx="3">
                  <c:v> учителя русского языка и литературы</c:v>
                </c:pt>
                <c:pt idx="4">
                  <c:v>  учителя химии и биологии</c:v>
                </c:pt>
                <c:pt idx="5">
                  <c:v>  учителя истории, обществознания, права</c:v>
                </c:pt>
                <c:pt idx="6">
                  <c:v>  учителя физики</c:v>
                </c:pt>
                <c:pt idx="7">
                  <c:v> учителя английского языка</c:v>
                </c:pt>
                <c:pt idx="8">
                  <c:v> учителя географии</c:v>
                </c:pt>
                <c:pt idx="9">
                  <c:v>  учителя физической культуры</c:v>
                </c:pt>
                <c:pt idx="10">
                  <c:v>молодые учителя</c:v>
                </c:pt>
              </c:strCache>
            </c:strRef>
          </c:cat>
          <c:val>
            <c:numRef>
              <c:f>'кол-во мероприятий'!$B$4:$B$14</c:f>
              <c:numCache>
                <c:formatCode>General</c:formatCode>
                <c:ptCount val="11"/>
                <c:pt idx="0">
                  <c:v>5</c:v>
                </c:pt>
                <c:pt idx="1">
                  <c:v>14</c:v>
                </c:pt>
                <c:pt idx="2">
                  <c:v>7</c:v>
                </c:pt>
                <c:pt idx="3">
                  <c:v>5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9-4FB7-BEBE-6650138A0C95}"/>
            </c:ext>
          </c:extLst>
        </c:ser>
        <c:ser>
          <c:idx val="1"/>
          <c:order val="1"/>
          <c:tx>
            <c:strRef>
              <c:f>'кол-во мероприятий'!$C$3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'кол-во мероприятий'!$A$4:$A$14</c:f>
              <c:strCache>
                <c:ptCount val="11"/>
                <c:pt idx="0">
                  <c:v>   замдиректора</c:v>
                </c:pt>
                <c:pt idx="1">
                  <c:v>  учителя начальных классов</c:v>
                </c:pt>
                <c:pt idx="2">
                  <c:v>  учителя математики </c:v>
                </c:pt>
                <c:pt idx="3">
                  <c:v> учителя русского языка и литературы</c:v>
                </c:pt>
                <c:pt idx="4">
                  <c:v>  учителя химии и биологии</c:v>
                </c:pt>
                <c:pt idx="5">
                  <c:v>  учителя истории, обществознания, права</c:v>
                </c:pt>
                <c:pt idx="6">
                  <c:v>  учителя физики</c:v>
                </c:pt>
                <c:pt idx="7">
                  <c:v> учителя английского языка</c:v>
                </c:pt>
                <c:pt idx="8">
                  <c:v> учителя географии</c:v>
                </c:pt>
                <c:pt idx="9">
                  <c:v>  учителя физической культуры</c:v>
                </c:pt>
                <c:pt idx="10">
                  <c:v>молодые учителя</c:v>
                </c:pt>
              </c:strCache>
            </c:strRef>
          </c:cat>
          <c:val>
            <c:numRef>
              <c:f>'кол-во мероприятий'!$C$4:$C$14</c:f>
              <c:numCache>
                <c:formatCode>General</c:formatCode>
                <c:ptCount val="11"/>
                <c:pt idx="0">
                  <c:v>238</c:v>
                </c:pt>
                <c:pt idx="1">
                  <c:v>420</c:v>
                </c:pt>
                <c:pt idx="2">
                  <c:v>638</c:v>
                </c:pt>
                <c:pt idx="3">
                  <c:v>82</c:v>
                </c:pt>
                <c:pt idx="4">
                  <c:v>81</c:v>
                </c:pt>
                <c:pt idx="5">
                  <c:v>18</c:v>
                </c:pt>
                <c:pt idx="6">
                  <c:v>117</c:v>
                </c:pt>
                <c:pt idx="7">
                  <c:v>70</c:v>
                </c:pt>
                <c:pt idx="8">
                  <c:v>136</c:v>
                </c:pt>
                <c:pt idx="9">
                  <c:v>29</c:v>
                </c:pt>
                <c:pt idx="1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D9-4FB7-BEBE-6650138A0C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07855071"/>
        <c:axId val="1607840095"/>
      </c:barChart>
      <c:catAx>
        <c:axId val="1607855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7840095"/>
        <c:crosses val="autoZero"/>
        <c:auto val="1"/>
        <c:lblAlgn val="ctr"/>
        <c:lblOffset val="100"/>
        <c:noMultiLvlLbl val="0"/>
      </c:catAx>
      <c:valAx>
        <c:axId val="16078400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07855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Активность работы с банком заданий РЭШ на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01.12.2012. Количество проверенных работ </a:t>
            </a:r>
          </a:p>
          <a:p>
            <a:pPr>
              <a:defRPr b="1">
                <a:solidFill>
                  <a:schemeClr val="tx1">
                    <a:lumMod val="50000"/>
                  </a:schemeClr>
                </a:solidFill>
              </a:defRPr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50  и более%  от количества обучающихся, выполнивших работу</a:t>
            </a:r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9444295535694981"/>
          <c:y val="1.4923782112781154E-2"/>
        </c:manualLayout>
      </c:layout>
      <c:overlay val="0"/>
      <c:spPr>
        <a:noFill/>
        <a:ln>
          <a:solidFill>
            <a:srgbClr val="00808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696360231099754"/>
          <c:y val="7.9074725509007585E-2"/>
          <c:w val="0.48951519826071266"/>
          <c:h val="0.871467289805915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[диаг_ФГ.xlsx]Лист1!$B$2</c:f>
              <c:strCache>
                <c:ptCount val="1"/>
                <c:pt idx="0">
                  <c:v>Количество учителей, создавших работу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[диаг_ФГ.xlsx]Лист1!$A$3:$A$22</c:f>
              <c:strCache>
                <c:ptCount val="20"/>
                <c:pt idx="0">
                  <c:v>Лицей № 1 имени А.С. Пушкина </c:v>
                </c:pt>
                <c:pt idx="1">
                  <c:v>СОШ № 40  </c:v>
                </c:pt>
                <c:pt idx="2">
                  <c:v>СОШ №11  им. В.И. Смирнова  </c:v>
                </c:pt>
                <c:pt idx="3">
                  <c:v>ООШ № 38 </c:v>
                </c:pt>
                <c:pt idx="4">
                  <c:v>СОШ №46  </c:v>
                </c:pt>
                <c:pt idx="5">
                  <c:v>СОШ № 23  </c:v>
                </c:pt>
                <c:pt idx="6">
                  <c:v>СОШ № 25  </c:v>
                </c:pt>
                <c:pt idx="7">
                  <c:v>СОШ № 28  </c:v>
                </c:pt>
                <c:pt idx="8">
                  <c:v>Гимназия № 29  </c:v>
                </c:pt>
                <c:pt idx="9">
                  <c:v>СОШ № 50  </c:v>
                </c:pt>
                <c:pt idx="10">
                  <c:v>Гимназия № 13  </c:v>
                </c:pt>
                <c:pt idx="11">
                  <c:v>СОШ № 58  </c:v>
                </c:pt>
                <c:pt idx="12">
                  <c:v>гимназия № 56  </c:v>
                </c:pt>
                <c:pt idx="13">
                  <c:v>лицей № 51 </c:v>
                </c:pt>
                <c:pt idx="14">
                  <c:v>СОШ № 41 </c:v>
                </c:pt>
                <c:pt idx="15">
                  <c:v>СОШ № 43 </c:v>
                </c:pt>
                <c:pt idx="16">
                  <c:v>СОШ № 14 им. А.Ф. Лебедева  </c:v>
                </c:pt>
                <c:pt idx="17">
                  <c:v>СОШ № 12  </c:v>
                </c:pt>
                <c:pt idx="18">
                  <c:v>СОШ № 47  </c:v>
                </c:pt>
                <c:pt idx="19">
                  <c:v>СОШ № 50  </c:v>
                </c:pt>
              </c:strCache>
            </c:strRef>
          </c:cat>
          <c:val>
            <c:numRef>
              <c:f>[диаг_ФГ.xlsx]Лист1!$B$3:$B$22</c:f>
            </c:numRef>
          </c:val>
          <c:extLst>
            <c:ext xmlns:c16="http://schemas.microsoft.com/office/drawing/2014/chart" uri="{C3380CC4-5D6E-409C-BE32-E72D297353CC}">
              <c16:uniqueId val="{00000000-CA2D-4D44-A65B-099641384B40}"/>
            </c:ext>
          </c:extLst>
        </c:ser>
        <c:ser>
          <c:idx val="1"/>
          <c:order val="1"/>
          <c:tx>
            <c:strRef>
              <c:f>[диаг_ФГ.xlsx]Лист1!$C$2</c:f>
              <c:strCache>
                <c:ptCount val="1"/>
                <c:pt idx="0">
                  <c:v>Количество учащихся для которых созданы работы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[диаг_ФГ.xlsx]Лист1!$A$3:$A$22</c:f>
              <c:strCache>
                <c:ptCount val="20"/>
                <c:pt idx="0">
                  <c:v>Лицей № 1 имени А.С. Пушкина </c:v>
                </c:pt>
                <c:pt idx="1">
                  <c:v>СОШ № 40  </c:v>
                </c:pt>
                <c:pt idx="2">
                  <c:v>СОШ №11  им. В.И. Смирнова  </c:v>
                </c:pt>
                <c:pt idx="3">
                  <c:v>ООШ № 38 </c:v>
                </c:pt>
                <c:pt idx="4">
                  <c:v>СОШ №46  </c:v>
                </c:pt>
                <c:pt idx="5">
                  <c:v>СОШ № 23  </c:v>
                </c:pt>
                <c:pt idx="6">
                  <c:v>СОШ № 25  </c:v>
                </c:pt>
                <c:pt idx="7">
                  <c:v>СОШ № 28  </c:v>
                </c:pt>
                <c:pt idx="8">
                  <c:v>Гимназия № 29  </c:v>
                </c:pt>
                <c:pt idx="9">
                  <c:v>СОШ № 50  </c:v>
                </c:pt>
                <c:pt idx="10">
                  <c:v>Гимназия № 13  </c:v>
                </c:pt>
                <c:pt idx="11">
                  <c:v>СОШ № 58  </c:v>
                </c:pt>
                <c:pt idx="12">
                  <c:v>гимназия № 56  </c:v>
                </c:pt>
                <c:pt idx="13">
                  <c:v>лицей № 51 </c:v>
                </c:pt>
                <c:pt idx="14">
                  <c:v>СОШ № 41 </c:v>
                </c:pt>
                <c:pt idx="15">
                  <c:v>СОШ № 43 </c:v>
                </c:pt>
                <c:pt idx="16">
                  <c:v>СОШ № 14 им. А.Ф. Лебедева  </c:v>
                </c:pt>
                <c:pt idx="17">
                  <c:v>СОШ № 12  </c:v>
                </c:pt>
                <c:pt idx="18">
                  <c:v>СОШ № 47  </c:v>
                </c:pt>
                <c:pt idx="19">
                  <c:v>СОШ № 50  </c:v>
                </c:pt>
              </c:strCache>
            </c:strRef>
          </c:cat>
          <c:val>
            <c:numRef>
              <c:f>[диаг_ФГ.xlsx]Лист1!$C$3:$C$22</c:f>
              <c:numCache>
                <c:formatCode>General</c:formatCode>
                <c:ptCount val="20"/>
                <c:pt idx="0">
                  <c:v>1228</c:v>
                </c:pt>
                <c:pt idx="1">
                  <c:v>837</c:v>
                </c:pt>
                <c:pt idx="2">
                  <c:v>813</c:v>
                </c:pt>
                <c:pt idx="3">
                  <c:v>625</c:v>
                </c:pt>
                <c:pt idx="4">
                  <c:v>583</c:v>
                </c:pt>
                <c:pt idx="5">
                  <c:v>550</c:v>
                </c:pt>
                <c:pt idx="6">
                  <c:v>466</c:v>
                </c:pt>
                <c:pt idx="7">
                  <c:v>461</c:v>
                </c:pt>
                <c:pt idx="8">
                  <c:v>435</c:v>
                </c:pt>
                <c:pt idx="9">
                  <c:v>384</c:v>
                </c:pt>
                <c:pt idx="10">
                  <c:v>342</c:v>
                </c:pt>
                <c:pt idx="11">
                  <c:v>333</c:v>
                </c:pt>
                <c:pt idx="12">
                  <c:v>146</c:v>
                </c:pt>
                <c:pt idx="13">
                  <c:v>84</c:v>
                </c:pt>
                <c:pt idx="14">
                  <c:v>79</c:v>
                </c:pt>
                <c:pt idx="15">
                  <c:v>77</c:v>
                </c:pt>
                <c:pt idx="16">
                  <c:v>73</c:v>
                </c:pt>
                <c:pt idx="17">
                  <c:v>52</c:v>
                </c:pt>
                <c:pt idx="18">
                  <c:v>98</c:v>
                </c:pt>
                <c:pt idx="19">
                  <c:v>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D-4D44-A65B-099641384B40}"/>
            </c:ext>
          </c:extLst>
        </c:ser>
        <c:ser>
          <c:idx val="2"/>
          <c:order val="2"/>
          <c:tx>
            <c:strRef>
              <c:f>[диаг_ФГ.xlsx]Лист1!$D$2</c:f>
              <c:strCache>
                <c:ptCount val="1"/>
                <c:pt idx="0">
                  <c:v>Количество учащихся, прошедших работу</c:v>
                </c:pt>
              </c:strCache>
            </c:strRef>
          </c:tx>
          <c:spPr>
            <a:solidFill>
              <a:srgbClr val="FF66CC"/>
            </a:solidFill>
            <a:ln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3.0773784538027853E-2"/>
                  <c:y val="-2.3451657605798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A2D-4D44-A65B-099641384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[диаг_ФГ.xlsx]Лист1!$A$3:$A$22</c:f>
              <c:strCache>
                <c:ptCount val="20"/>
                <c:pt idx="0">
                  <c:v>Лицей № 1 имени А.С. Пушкина </c:v>
                </c:pt>
                <c:pt idx="1">
                  <c:v>СОШ № 40  </c:v>
                </c:pt>
                <c:pt idx="2">
                  <c:v>СОШ №11  им. В.И. Смирнова  </c:v>
                </c:pt>
                <c:pt idx="3">
                  <c:v>ООШ № 38 </c:v>
                </c:pt>
                <c:pt idx="4">
                  <c:v>СОШ №46  </c:v>
                </c:pt>
                <c:pt idx="5">
                  <c:v>СОШ № 23  </c:v>
                </c:pt>
                <c:pt idx="6">
                  <c:v>СОШ № 25  </c:v>
                </c:pt>
                <c:pt idx="7">
                  <c:v>СОШ № 28  </c:v>
                </c:pt>
                <c:pt idx="8">
                  <c:v>Гимназия № 29  </c:v>
                </c:pt>
                <c:pt idx="9">
                  <c:v>СОШ № 50  </c:v>
                </c:pt>
                <c:pt idx="10">
                  <c:v>Гимназия № 13  </c:v>
                </c:pt>
                <c:pt idx="11">
                  <c:v>СОШ № 58  </c:v>
                </c:pt>
                <c:pt idx="12">
                  <c:v>гимназия № 56  </c:v>
                </c:pt>
                <c:pt idx="13">
                  <c:v>лицей № 51 </c:v>
                </c:pt>
                <c:pt idx="14">
                  <c:v>СОШ № 41 </c:v>
                </c:pt>
                <c:pt idx="15">
                  <c:v>СОШ № 43 </c:v>
                </c:pt>
                <c:pt idx="16">
                  <c:v>СОШ № 14 им. А.Ф. Лебедева  </c:v>
                </c:pt>
                <c:pt idx="17">
                  <c:v>СОШ № 12  </c:v>
                </c:pt>
                <c:pt idx="18">
                  <c:v>СОШ № 47  </c:v>
                </c:pt>
                <c:pt idx="19">
                  <c:v>СОШ № 50  </c:v>
                </c:pt>
              </c:strCache>
            </c:strRef>
          </c:cat>
          <c:val>
            <c:numRef>
              <c:f>[диаг_ФГ.xlsx]Лист1!$D$3:$D$22</c:f>
              <c:numCache>
                <c:formatCode>General</c:formatCode>
                <c:ptCount val="20"/>
                <c:pt idx="0">
                  <c:v>482</c:v>
                </c:pt>
                <c:pt idx="1">
                  <c:v>358</c:v>
                </c:pt>
                <c:pt idx="2">
                  <c:v>218</c:v>
                </c:pt>
                <c:pt idx="3">
                  <c:v>327</c:v>
                </c:pt>
                <c:pt idx="4">
                  <c:v>109</c:v>
                </c:pt>
                <c:pt idx="5">
                  <c:v>249</c:v>
                </c:pt>
                <c:pt idx="6">
                  <c:v>252</c:v>
                </c:pt>
                <c:pt idx="7">
                  <c:v>211</c:v>
                </c:pt>
                <c:pt idx="8">
                  <c:v>70</c:v>
                </c:pt>
                <c:pt idx="9">
                  <c:v>165</c:v>
                </c:pt>
                <c:pt idx="10">
                  <c:v>143</c:v>
                </c:pt>
                <c:pt idx="11">
                  <c:v>298</c:v>
                </c:pt>
                <c:pt idx="12">
                  <c:v>32</c:v>
                </c:pt>
                <c:pt idx="13">
                  <c:v>67</c:v>
                </c:pt>
                <c:pt idx="14">
                  <c:v>63</c:v>
                </c:pt>
                <c:pt idx="15">
                  <c:v>40</c:v>
                </c:pt>
                <c:pt idx="16">
                  <c:v>41</c:v>
                </c:pt>
                <c:pt idx="17">
                  <c:v>12</c:v>
                </c:pt>
                <c:pt idx="18">
                  <c:v>32</c:v>
                </c:pt>
                <c:pt idx="19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2D-4D44-A65B-099641384B40}"/>
            </c:ext>
          </c:extLst>
        </c:ser>
        <c:ser>
          <c:idx val="3"/>
          <c:order val="3"/>
          <c:tx>
            <c:strRef>
              <c:f>[диаг_ФГ.xlsx]Лист1!$E$2</c:f>
              <c:strCache>
                <c:ptCount val="1"/>
                <c:pt idx="0">
                  <c:v>Проверено работ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1"/>
              <c:layout>
                <c:manualLayout>
                  <c:x val="4.3793462611808935E-2"/>
                  <c:y val="-1.2791813239526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2D-4D44-A65B-099641384B40}"/>
                </c:ext>
              </c:extLst>
            </c:dLbl>
            <c:dLbl>
              <c:idx val="13"/>
              <c:layout>
                <c:manualLayout>
                  <c:x val="5.3262319392740551E-2"/>
                  <c:y val="-1.2791813239526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2D-4D44-A65B-099641384B40}"/>
                </c:ext>
              </c:extLst>
            </c:dLbl>
            <c:dLbl>
              <c:idx val="14"/>
              <c:layout>
                <c:manualLayout>
                  <c:x val="5.6813140685589965E-2"/>
                  <c:y val="-8.52787549301784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2D-4D44-A65B-099641384B40}"/>
                </c:ext>
              </c:extLst>
            </c:dLbl>
            <c:dLbl>
              <c:idx val="15"/>
              <c:layout>
                <c:manualLayout>
                  <c:x val="6.5098390368905162E-2"/>
                  <c:y val="-6.3959066197633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2D-4D44-A65B-099641384B40}"/>
                </c:ext>
              </c:extLst>
            </c:dLbl>
            <c:dLbl>
              <c:idx val="16"/>
              <c:layout>
                <c:manualLayout>
                  <c:x val="6.1547569076055797E-2"/>
                  <c:y val="-2.1319688732544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2D-4D44-A65B-099641384B40}"/>
                </c:ext>
              </c:extLst>
            </c:dLbl>
            <c:dLbl>
              <c:idx val="17"/>
              <c:layout>
                <c:manualLayout>
                  <c:x val="7.45672471498368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2D-4D44-A65B-099641384B40}"/>
                </c:ext>
              </c:extLst>
            </c:dLbl>
            <c:dLbl>
              <c:idx val="18"/>
              <c:layout>
                <c:manualLayout>
                  <c:x val="7.1016425856987461E-2"/>
                  <c:y val="2.1319688732544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A2D-4D44-A65B-099641384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[диаг_ФГ.xlsx]Лист1!$A$3:$A$22</c:f>
              <c:strCache>
                <c:ptCount val="20"/>
                <c:pt idx="0">
                  <c:v>Лицей № 1 имени А.С. Пушкина </c:v>
                </c:pt>
                <c:pt idx="1">
                  <c:v>СОШ № 40  </c:v>
                </c:pt>
                <c:pt idx="2">
                  <c:v>СОШ №11  им. В.И. Смирнова  </c:v>
                </c:pt>
                <c:pt idx="3">
                  <c:v>ООШ № 38 </c:v>
                </c:pt>
                <c:pt idx="4">
                  <c:v>СОШ №46  </c:v>
                </c:pt>
                <c:pt idx="5">
                  <c:v>СОШ № 23  </c:v>
                </c:pt>
                <c:pt idx="6">
                  <c:v>СОШ № 25  </c:v>
                </c:pt>
                <c:pt idx="7">
                  <c:v>СОШ № 28  </c:v>
                </c:pt>
                <c:pt idx="8">
                  <c:v>Гимназия № 29  </c:v>
                </c:pt>
                <c:pt idx="9">
                  <c:v>СОШ № 50  </c:v>
                </c:pt>
                <c:pt idx="10">
                  <c:v>Гимназия № 13  </c:v>
                </c:pt>
                <c:pt idx="11">
                  <c:v>СОШ № 58  </c:v>
                </c:pt>
                <c:pt idx="12">
                  <c:v>гимназия № 56  </c:v>
                </c:pt>
                <c:pt idx="13">
                  <c:v>лицей № 51 </c:v>
                </c:pt>
                <c:pt idx="14">
                  <c:v>СОШ № 41 </c:v>
                </c:pt>
                <c:pt idx="15">
                  <c:v>СОШ № 43 </c:v>
                </c:pt>
                <c:pt idx="16">
                  <c:v>СОШ № 14 им. А.Ф. Лебедева  </c:v>
                </c:pt>
                <c:pt idx="17">
                  <c:v>СОШ № 12  </c:v>
                </c:pt>
                <c:pt idx="18">
                  <c:v>СОШ № 47  </c:v>
                </c:pt>
                <c:pt idx="19">
                  <c:v>СОШ № 50  </c:v>
                </c:pt>
              </c:strCache>
            </c:strRef>
          </c:cat>
          <c:val>
            <c:numRef>
              <c:f>[диаг_ФГ.xlsx]Лист1!$E$3:$E$22</c:f>
              <c:numCache>
                <c:formatCode>General</c:formatCode>
                <c:ptCount val="20"/>
                <c:pt idx="0">
                  <c:v>371</c:v>
                </c:pt>
                <c:pt idx="1">
                  <c:v>269</c:v>
                </c:pt>
                <c:pt idx="2">
                  <c:v>58</c:v>
                </c:pt>
                <c:pt idx="3">
                  <c:v>291</c:v>
                </c:pt>
                <c:pt idx="4">
                  <c:v>28</c:v>
                </c:pt>
                <c:pt idx="5">
                  <c:v>132</c:v>
                </c:pt>
                <c:pt idx="6">
                  <c:v>201</c:v>
                </c:pt>
                <c:pt idx="7">
                  <c:v>129</c:v>
                </c:pt>
                <c:pt idx="8">
                  <c:v>47</c:v>
                </c:pt>
                <c:pt idx="9">
                  <c:v>114</c:v>
                </c:pt>
                <c:pt idx="10">
                  <c:v>69</c:v>
                </c:pt>
                <c:pt idx="11">
                  <c:v>298</c:v>
                </c:pt>
                <c:pt idx="12">
                  <c:v>32</c:v>
                </c:pt>
                <c:pt idx="13">
                  <c:v>67</c:v>
                </c:pt>
                <c:pt idx="14">
                  <c:v>62</c:v>
                </c:pt>
                <c:pt idx="15">
                  <c:v>37</c:v>
                </c:pt>
                <c:pt idx="16">
                  <c:v>41</c:v>
                </c:pt>
                <c:pt idx="17">
                  <c:v>12</c:v>
                </c:pt>
                <c:pt idx="18">
                  <c:v>26</c:v>
                </c:pt>
                <c:pt idx="19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2D-4D44-A65B-099641384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229336"/>
        <c:axId val="224228024"/>
      </c:barChart>
      <c:catAx>
        <c:axId val="224229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808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28024"/>
        <c:crosses val="autoZero"/>
        <c:auto val="1"/>
        <c:lblAlgn val="ctr"/>
        <c:lblOffset val="100"/>
        <c:noMultiLvlLbl val="0"/>
      </c:catAx>
      <c:valAx>
        <c:axId val="224228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22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228172334297057"/>
          <c:y val="0.12378076980863481"/>
          <c:w val="0.21787200405179288"/>
          <c:h val="0.30065293645137975"/>
        </c:manualLayout>
      </c:layout>
      <c:overlay val="0"/>
      <c:spPr>
        <a:noFill/>
        <a:ln>
          <a:solidFill>
            <a:srgbClr val="00808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0.72924</cdr:x>
      <cdr:y>0.87766</cdr:y>
    </cdr:from>
    <cdr:to>
      <cdr:x>0.90757</cdr:x>
      <cdr:y>0.98319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84892" y="5228192"/>
          <a:ext cx="1952639" cy="6286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28575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УБРАТЬ (ТЕХНИЧЕСКИ)</a:t>
          </a:r>
        </a:p>
        <a:p xmlns:a="http://schemas.openxmlformats.org/drawingml/2006/main">
          <a:r>
            <a:rPr lang="ru-RU" sz="1200" b="1" dirty="0" smtClean="0"/>
            <a:t>НЕПРОВЕРЕННЫЕ РАБОТЫ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0.70597</cdr:x>
      <cdr:y>0.73789</cdr:y>
    </cdr:from>
    <cdr:to>
      <cdr:x>0.91237</cdr:x>
      <cdr:y>0.85216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30108" y="4395558"/>
          <a:ext cx="2260003" cy="6806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28575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МБОУ ООШ № 39, 45, ООШИ № 22, </a:t>
          </a:r>
        </a:p>
        <a:p xmlns:a="http://schemas.openxmlformats.org/drawingml/2006/main">
          <a:r>
            <a:rPr lang="ru-RU" sz="1100" b="1" dirty="0" smtClean="0"/>
            <a:t>прогимназия «Кристина», </a:t>
          </a:r>
        </a:p>
        <a:p xmlns:a="http://schemas.openxmlformats.org/drawingml/2006/main">
          <a:r>
            <a:rPr lang="ru-RU" sz="1100" b="1" dirty="0" smtClean="0"/>
            <a:t>МБОУ СОШ № 68,70, лицей при ТПУ</a:t>
          </a:r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1D0F-C9D7-46CE-8C9E-E105B1F35FD7}" type="datetimeFigureOut">
              <a:rPr lang="ru-RU" smtClean="0"/>
              <a:t>20.01.2023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50BEA-C49F-42F2-80D2-254DF9A456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29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36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65AA5-D510-4DB4-879D-8266F6C2B4F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18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47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8289B-0B8E-46BF-BF1C-4EF2FB73C3BE}" type="datetimeFigureOut">
              <a:rPr lang="ru-RU" smtClean="0"/>
              <a:pPr/>
              <a:t>20.01.2023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pPr/>
              <a:t>20.01.2023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hyperlink" Target="https://clck.ru/334iBs" TargetMode="External"/><Relationship Id="rId7" Type="http://schemas.microsoft.com/office/2007/relationships/hdphoto" Target="../media/hdphoto2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hyperlink" Target="https://clck.ru/asHfZ" TargetMode="External"/><Relationship Id="rId9" Type="http://schemas.microsoft.com/office/2007/relationships/hdphoto" Target="../media/hdphoto3.wdp"/><Relationship Id="rId14" Type="http://schemas.openxmlformats.org/officeDocument/2006/relationships/hyperlink" Target="https://edsoo.ru/Nauchno_metodicheskie_izda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pages/pisa.htm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WcTNK" TargetMode="External"/><Relationship Id="rId2" Type="http://schemas.openxmlformats.org/officeDocument/2006/relationships/hyperlink" Target="https://rikc.by/ru/PISA/2-ex__pisa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cloud.prosv.ru/s/fs5JaRdrQmp5bx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Metodicheskie_seminari_0.htm" TargetMode="External"/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lck.ru/33FbF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openxmlformats.org/officeDocument/2006/relationships/image" Target="../media/image78.png"/><Relationship Id="rId3" Type="http://schemas.openxmlformats.org/officeDocument/2006/relationships/image" Target="../media/image67.png"/><Relationship Id="rId21" Type="http://schemas.openxmlformats.org/officeDocument/2006/relationships/hyperlink" Target="https://clck.ru/WnsB8" TargetMode="External"/><Relationship Id="rId7" Type="http://schemas.openxmlformats.org/officeDocument/2006/relationships/image" Target="../media/image71.png"/><Relationship Id="rId12" Type="http://schemas.openxmlformats.org/officeDocument/2006/relationships/hyperlink" Target="http://skiv.instrao.ru/" TargetMode="External"/><Relationship Id="rId17" Type="http://schemas.openxmlformats.org/officeDocument/2006/relationships/hyperlink" Target="https://clck.ru/Wns2K" TargetMode="External"/><Relationship Id="rId2" Type="http://schemas.openxmlformats.org/officeDocument/2006/relationships/image" Target="../media/image66.emf"/><Relationship Id="rId16" Type="http://schemas.openxmlformats.org/officeDocument/2006/relationships/hyperlink" Target="https://media.prosv.ru/fg/" TargetMode="Externa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10" Type="http://schemas.openxmlformats.org/officeDocument/2006/relationships/image" Target="../media/image74.png"/><Relationship Id="rId19" Type="http://schemas.openxmlformats.org/officeDocument/2006/relationships/hyperlink" Target="https://clck.ru/Wns5W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hyperlink" Target="https://fg.resh.edu.ru/" TargetMode="External"/><Relationship Id="rId2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76.png"/><Relationship Id="rId3" Type="http://schemas.openxmlformats.org/officeDocument/2006/relationships/image" Target="../media/image82.png"/><Relationship Id="rId21" Type="http://schemas.openxmlformats.org/officeDocument/2006/relationships/hyperlink" Target="https://media.prosv.ru/fg/" TargetMode="External"/><Relationship Id="rId7" Type="http://schemas.openxmlformats.org/officeDocument/2006/relationships/image" Target="../media/image86.png"/><Relationship Id="rId12" Type="http://schemas.openxmlformats.org/officeDocument/2006/relationships/hyperlink" Target="https://clck.ru/WnsUT" TargetMode="External"/><Relationship Id="rId17" Type="http://schemas.openxmlformats.org/officeDocument/2006/relationships/hyperlink" Target="http://skiv.instrao.ru/" TargetMode="External"/><Relationship Id="rId2" Type="http://schemas.openxmlformats.org/officeDocument/2006/relationships/image" Target="../media/image66.emf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24" Type="http://schemas.openxmlformats.org/officeDocument/2006/relationships/image" Target="../media/image81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23" Type="http://schemas.openxmlformats.org/officeDocument/2006/relationships/image" Target="../media/image92.png"/><Relationship Id="rId10" Type="http://schemas.openxmlformats.org/officeDocument/2006/relationships/hyperlink" Target="https://clck.ru/WnsQs" TargetMode="External"/><Relationship Id="rId19" Type="http://schemas.openxmlformats.org/officeDocument/2006/relationships/hyperlink" Target="https://fg.resh.edu.ru/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hyperlink" Target="https://clck.ru/WnsZp" TargetMode="External"/><Relationship Id="rId22" Type="http://schemas.openxmlformats.org/officeDocument/2006/relationships/hyperlink" Target="https://clck.ru/UXtr3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0.png"/><Relationship Id="rId18" Type="http://schemas.openxmlformats.org/officeDocument/2006/relationships/image" Target="../media/image76.png"/><Relationship Id="rId3" Type="http://schemas.openxmlformats.org/officeDocument/2006/relationships/image" Target="../media/image93.png"/><Relationship Id="rId21" Type="http://schemas.openxmlformats.org/officeDocument/2006/relationships/hyperlink" Target="https://media.prosv.ru/fg/" TargetMode="External"/><Relationship Id="rId7" Type="http://schemas.openxmlformats.org/officeDocument/2006/relationships/image" Target="../media/image97.jpeg"/><Relationship Id="rId12" Type="http://schemas.openxmlformats.org/officeDocument/2006/relationships/hyperlink" Target="https://clck.ru/Wnt7u" TargetMode="External"/><Relationship Id="rId17" Type="http://schemas.openxmlformats.org/officeDocument/2006/relationships/hyperlink" Target="http://skiv.instrao.ru/" TargetMode="External"/><Relationship Id="rId2" Type="http://schemas.openxmlformats.org/officeDocument/2006/relationships/image" Target="../media/image66.emf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hyperlink" Target="https://clck.ru/Wnsvf" TargetMode="External"/><Relationship Id="rId19" Type="http://schemas.openxmlformats.org/officeDocument/2006/relationships/hyperlink" Target="https://fg.resh.edu.ru/" TargetMode="External"/><Relationship Id="rId4" Type="http://schemas.openxmlformats.org/officeDocument/2006/relationships/image" Target="../media/image94.png"/><Relationship Id="rId9" Type="http://schemas.openxmlformats.org/officeDocument/2006/relationships/hyperlink" Target="https://clck.ru/Wnsrf" TargetMode="External"/><Relationship Id="rId14" Type="http://schemas.openxmlformats.org/officeDocument/2006/relationships/image" Target="../media/image101.png"/><Relationship Id="rId2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77.png"/><Relationship Id="rId18" Type="http://schemas.openxmlformats.org/officeDocument/2006/relationships/image" Target="../media/image110.png"/><Relationship Id="rId26" Type="http://schemas.openxmlformats.org/officeDocument/2006/relationships/image" Target="../media/image81.png"/><Relationship Id="rId3" Type="http://schemas.openxmlformats.org/officeDocument/2006/relationships/image" Target="../media/image103.png"/><Relationship Id="rId21" Type="http://schemas.openxmlformats.org/officeDocument/2006/relationships/hyperlink" Target="https://clck.ru/Wnvym" TargetMode="External"/><Relationship Id="rId7" Type="http://schemas.openxmlformats.org/officeDocument/2006/relationships/image" Target="../media/image107.png"/><Relationship Id="rId12" Type="http://schemas.openxmlformats.org/officeDocument/2006/relationships/hyperlink" Target="https://fg.resh.edu.ru/" TargetMode="External"/><Relationship Id="rId17" Type="http://schemas.openxmlformats.org/officeDocument/2006/relationships/hyperlink" Target="https://clck.ru/Wnvep" TargetMode="External"/><Relationship Id="rId25" Type="http://schemas.openxmlformats.org/officeDocument/2006/relationships/image" Target="../media/image102.png"/><Relationship Id="rId2" Type="http://schemas.openxmlformats.org/officeDocument/2006/relationships/image" Target="../media/image66.emf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76.png"/><Relationship Id="rId24" Type="http://schemas.openxmlformats.org/officeDocument/2006/relationships/image" Target="../media/image113.png"/><Relationship Id="rId5" Type="http://schemas.openxmlformats.org/officeDocument/2006/relationships/image" Target="../media/image105.png"/><Relationship Id="rId15" Type="http://schemas.openxmlformats.org/officeDocument/2006/relationships/hyperlink" Target="https://clck.ru/WnvXF" TargetMode="External"/><Relationship Id="rId23" Type="http://schemas.openxmlformats.org/officeDocument/2006/relationships/hyperlink" Target="https://clck.ru/WnwGK" TargetMode="External"/><Relationship Id="rId10" Type="http://schemas.openxmlformats.org/officeDocument/2006/relationships/hyperlink" Target="http://skiv.instrao.ru/" TargetMode="External"/><Relationship Id="rId19" Type="http://schemas.openxmlformats.org/officeDocument/2006/relationships/hyperlink" Target="https://clck.ru/Wnvp2" TargetMode="External"/><Relationship Id="rId4" Type="http://schemas.openxmlformats.org/officeDocument/2006/relationships/image" Target="../media/image104.png"/><Relationship Id="rId9" Type="http://schemas.openxmlformats.org/officeDocument/2006/relationships/image" Target="../media/image75.png"/><Relationship Id="rId14" Type="http://schemas.openxmlformats.org/officeDocument/2006/relationships/hyperlink" Target="https://media.prosv.ru/fg/" TargetMode="External"/><Relationship Id="rId22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hyperlink" Target="https://clck.ru/Wnwpu" TargetMode="External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81.png"/><Relationship Id="rId5" Type="http://schemas.openxmlformats.org/officeDocument/2006/relationships/image" Target="../media/image116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hyperlink" Target="https://clck.ru/Wnwu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3.png"/><Relationship Id="rId4" Type="http://schemas.openxmlformats.org/officeDocument/2006/relationships/hyperlink" Target="https://clck.ru/334iB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g.resh.edu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imc.tomsk.ru/wp-content/uploads/2022/12/%D0%A0%D0%B0%D1%81%D0%BF.%D0%94%D0%9E_1280%D1%80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c.tomsk.ru/wp-content/uploads/2022/12/%D0%9E%D1%86%D0%B5%D0%BD%D0%BA%D0%B0-%D1%84%D1%83%D0%BD%D0%BA.%D0%B3%D1%80%D0%B0%D0%BC%D0%BE%D1%82%D0%BD%D0%BE%D1%81%D1%82%D0%B8-1.pdf" TargetMode="External"/><Relationship Id="rId5" Type="http://schemas.openxmlformats.org/officeDocument/2006/relationships/hyperlink" Target="http://imc.tomsk.ru/wp-content/uploads/2022/01/%D0%A0%D0%B0%D1%81%D0%BF._%D0%94%D0%9E%E2%84%969-%D0%BE%D1%82-17.01.22-%D0%9F%D0%BB%D0%B0%D0%BD-%D1%84%D1%83%D0%BD%D0%BA%D1%86%D0%B8%D0%BE%D0%BD%D0%B0%D0%BB%D1%8C%D0%BD%D0%B0%D1%8F-%D0%B3%D1%80%D0%B0%D0%BC%D0%BE%D1%82%D0%BD%D0%BE%D1%81%D1%82%D1%8C.pdf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ozp.instrao.ru/images/2021/%D0%B6%D1%83%D1%80%D0%BD%D0%B0%D0%BB/OZP_5_79_%D0%A22_2021_compressed.pdf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elibrary.ru/contents.asp?id=47228458" TargetMode="External"/><Relationship Id="rId12" Type="http://schemas.openxmlformats.org/officeDocument/2006/relationships/hyperlink" Target="https://resh.edu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iv.instrao.ru/" TargetMode="External"/><Relationship Id="rId11" Type="http://schemas.openxmlformats.org/officeDocument/2006/relationships/hyperlink" Target="https://edsoo.ru/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2445" y="594559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3360" y="4343485"/>
            <a:ext cx="4160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>
                <a:solidFill>
                  <a:srgbClr val="16625C"/>
                </a:solidFill>
                <a:latin typeface="Century Gothic" panose="020B0502020202020204" pitchFamily="34" charset="0"/>
              </a:rPr>
              <a:t>Бараболя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Светлана Анатольевна, </a:t>
            </a:r>
          </a:p>
          <a:p>
            <a:pPr algn="r"/>
            <a:r>
              <a:rPr lang="ru-RU" dirty="0">
                <a:latin typeface="Century Gothic" panose="020B0502020202020204" pitchFamily="34" charset="0"/>
              </a:rPr>
              <a:t>м</a:t>
            </a:r>
            <a:r>
              <a:rPr lang="ru-RU" dirty="0" smtClean="0">
                <a:latin typeface="Century Gothic" panose="020B0502020202020204" pitchFamily="34" charset="0"/>
              </a:rPr>
              <a:t>етодист МАУ ИМЦ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4960" y="1234440"/>
            <a:ext cx="67056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3600" b="1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3200" b="1" dirty="0"/>
              <a:t>Семинар-практикум "Приемы и методы формирования функциональной грамотности на уроках математики"</a:t>
            </a:r>
            <a:endParaRPr lang="ru-RU" sz="32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21014"/>
            <a:ext cx="10367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ДЕПАРТАМЕНТ ОБРАЗОВАНИЯ АДМИНИСТРАЦИИ ГОРОДА ТОМСКА</a:t>
            </a:r>
          </a:p>
          <a:p>
            <a:pPr algn="r"/>
            <a:r>
              <a:rPr lang="ru-RU" sz="1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МУНИЦИПАЛЬНОЕ АВТОНОМНОЕ УЧРЕЖДЕНИЕ ИНФОРМАЦИОННО-МЕТОДИЧЕСКИЙ ЦЕНТР ГОРОДА ТОМСКА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6597" t="18071" r="36579" b="14717"/>
          <a:stretch/>
        </p:blipFill>
        <p:spPr>
          <a:xfrm>
            <a:off x="8686655" y="2919483"/>
            <a:ext cx="3127313" cy="32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rot="20889545">
            <a:off x="238346" y="3260783"/>
            <a:ext cx="2750089" cy="3414024"/>
          </a:xfrm>
          <a:prstGeom prst="rect">
            <a:avLst/>
          </a:prstGeom>
          <a:solidFill>
            <a:srgbClr val="328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33768" y="6137201"/>
            <a:ext cx="332873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3"/>
              </a:rPr>
              <a:t>https://</a:t>
            </a:r>
            <a:r>
              <a:rPr lang="en-US" sz="2000" b="1" dirty="0" smtClean="0">
                <a:hlinkClick r:id="rId3"/>
              </a:rPr>
              <a:t>clck.ru/334iBs</a:t>
            </a:r>
            <a:endParaRPr lang="ru-RU" sz="2000" b="1" dirty="0" smtClean="0"/>
          </a:p>
          <a:p>
            <a:endParaRPr lang="ru-RU" sz="2000" b="1" dirty="0"/>
          </a:p>
        </p:txBody>
      </p:sp>
      <p:sp>
        <p:nvSpPr>
          <p:cNvPr id="2" name="Стрелка вправо с вырезом 1"/>
          <p:cNvSpPr/>
          <p:nvPr/>
        </p:nvSpPr>
        <p:spPr>
          <a:xfrm>
            <a:off x="3779520" y="566520"/>
            <a:ext cx="4118031" cy="1406188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4"/>
              </a:rPr>
              <a:t>https://</a:t>
            </a:r>
            <a:r>
              <a:rPr lang="en-US" sz="2000" b="1" dirty="0" smtClean="0">
                <a:hlinkClick r:id="rId4"/>
              </a:rPr>
              <a:t>clck.ru/asHfZ</a:t>
            </a:r>
            <a:endParaRPr lang="ru-RU" sz="2000" b="1" dirty="0" smtClean="0"/>
          </a:p>
          <a:p>
            <a:endParaRPr lang="ru-RU" sz="20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47611" y="3328517"/>
            <a:ext cx="5160103" cy="3414024"/>
          </a:xfrm>
          <a:prstGeom prst="rect">
            <a:avLst/>
          </a:prstGeom>
          <a:solidFill>
            <a:srgbClr val="328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05651" y="1002575"/>
            <a:ext cx="4914899" cy="2864276"/>
          </a:xfrm>
          <a:prstGeom prst="rect">
            <a:avLst/>
          </a:prstGeom>
          <a:solidFill>
            <a:srgbClr val="328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2" descr="Галочка картинки, стоковые фото Галочка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4" descr="Галочка картинки, стоковые фото Галочка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81" y="630462"/>
            <a:ext cx="1280160" cy="116878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394" r="47088" b="40352"/>
          <a:stretch/>
        </p:blipFill>
        <p:spPr>
          <a:xfrm>
            <a:off x="7086601" y="815490"/>
            <a:ext cx="4824953" cy="2915986"/>
          </a:xfrm>
          <a:prstGeom prst="rect">
            <a:avLst/>
          </a:prstGeom>
          <a:ln>
            <a:solidFill>
              <a:srgbClr val="328092"/>
            </a:solidFill>
          </a:ln>
        </p:spPr>
      </p:pic>
      <p:sp>
        <p:nvSpPr>
          <p:cNvPr id="10" name="object 6"/>
          <p:cNvSpPr/>
          <p:nvPr/>
        </p:nvSpPr>
        <p:spPr>
          <a:xfrm>
            <a:off x="22059" y="31780"/>
            <a:ext cx="11615176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ПИСЬМО  МИНПРОСВЕЩЕНИЯ РОССИИ ОТ 21.12.2021 № 03-2195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«О НАПРАВЛЕНИИ МАТЕРИАЛОВ»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8409" y="5689214"/>
            <a:ext cx="704088" cy="11687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00" t="11481" r="25250" b="18892"/>
          <a:stretch/>
        </p:blipFill>
        <p:spPr>
          <a:xfrm>
            <a:off x="3551844" y="3274588"/>
            <a:ext cx="5074920" cy="3351931"/>
          </a:xfrm>
          <a:prstGeom prst="rect">
            <a:avLst/>
          </a:prstGeom>
          <a:ln>
            <a:solidFill>
              <a:srgbClr val="328092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608" t="63611" r="24271" b="12963"/>
          <a:stretch/>
        </p:blipFill>
        <p:spPr>
          <a:xfrm>
            <a:off x="8689218" y="4393185"/>
            <a:ext cx="3473279" cy="1571625"/>
          </a:xfrm>
          <a:prstGeom prst="rect">
            <a:avLst/>
          </a:prstGeom>
          <a:ln>
            <a:solidFill>
              <a:srgbClr val="00808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34254" r="3170" b="1080"/>
          <a:stretch/>
        </p:blipFill>
        <p:spPr>
          <a:xfrm>
            <a:off x="349968" y="703958"/>
            <a:ext cx="1821811" cy="239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59" y="2997876"/>
            <a:ext cx="3402464" cy="37443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0748" y="1633077"/>
            <a:ext cx="4696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Roboto"/>
                <a:hlinkClick r:id="rId14"/>
              </a:rPr>
              <a:t>https://edsoo.ru/Nauchno_metodicheskie_izda.htm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Сборник. Внедрение функциональной грамотности. Региональный опыт. Сборник научных трудов. Под ред. Ковалевой Г.С.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9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25109" y="1587189"/>
            <a:ext cx="3113416" cy="4539325"/>
          </a:xfrm>
          <a:prstGeom prst="roundRect">
            <a:avLst/>
          </a:prstGeom>
          <a:ln>
            <a:solidFill>
              <a:srgbClr val="328092"/>
            </a:solidFill>
          </a:ln>
        </p:spPr>
        <p:txBody>
          <a:bodyPr vert="horz" wrap="square" lIns="0" tIns="12149" rIns="0" bIns="0" rtlCol="0">
            <a:spAutoFit/>
          </a:bodyPr>
          <a:lstStyle/>
          <a:p>
            <a:pPr marL="12149" marR="4860" lvl="0" indent="0" algn="l" defTabSz="914400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61" b="1" i="0" u="none" strike="noStrike" kern="1200" cap="none" spc="-1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Измерительные</a:t>
            </a:r>
            <a:r>
              <a:rPr kumimoji="0" sz="3061" b="1" i="0" u="none" strike="noStrike" kern="1200" cap="none" spc="5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061" b="1" i="0" u="none" strike="noStrike" kern="1200" cap="none" spc="-5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материалы для</a:t>
            </a:r>
            <a:r>
              <a:rPr kumimoji="0" sz="3061" b="1" i="0" u="none" strike="noStrike" kern="1200" cap="none" spc="19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061" b="1" i="0" u="none" strike="noStrike" kern="1200" cap="none" spc="-1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компьютерного </a:t>
            </a:r>
            <a:r>
              <a:rPr kumimoji="0" sz="3061" b="1" i="0" u="none" strike="noStrike" kern="1200" cap="none" spc="-5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тестирования </a:t>
            </a:r>
            <a:r>
              <a:rPr kumimoji="0" sz="3061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 финансовой </a:t>
            </a:r>
            <a:r>
              <a:rPr kumimoji="0" sz="3061" b="1" i="0" u="none" strike="noStrike" kern="1200" cap="none" spc="-5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грамотности размещены </a:t>
            </a:r>
            <a:r>
              <a:rPr kumimoji="0" sz="3061" b="1" i="0" u="none" strike="noStrike" kern="1200" cap="none" spc="-679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061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</a:t>
            </a:r>
            <a:r>
              <a:rPr kumimoji="0" sz="3061" b="1" i="0" u="none" strike="noStrike" kern="1200" cap="none" spc="-19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061" b="1" i="0" u="none" strike="noStrike" kern="1200" cap="none" spc="-5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сайте</a:t>
            </a:r>
            <a:r>
              <a:rPr kumimoji="0" sz="3061" b="1" i="0" u="none" strike="noStrike" kern="1200" cap="none" spc="-14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ru-RU" sz="3061" b="1" i="0" u="none" strike="noStrike" kern="1200" cap="none" spc="-14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149" marR="4860" lvl="0" indent="0" algn="l" defTabSz="914400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61" b="1" i="0" u="none" strike="noStrike" kern="1200" cap="none" spc="-14" normalizeH="0" baseline="0" noProof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3061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ИСРО </a:t>
            </a:r>
            <a:r>
              <a:rPr kumimoji="0" sz="3061" b="1" i="0" u="none" strike="noStrike" kern="1200" cap="none" spc="-86" normalizeH="0" baseline="0" noProof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РАО</a:t>
            </a:r>
            <a:r>
              <a:rPr kumimoji="0" lang="ru-RU" sz="3061" b="1" i="0" u="none" strike="noStrike" kern="1200" cap="none" spc="-86" normalizeH="0" baseline="0" noProof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endParaRPr kumimoji="0" sz="3061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00" t="7255" r="8416" b="6592"/>
          <a:stretch/>
        </p:blipFill>
        <p:spPr>
          <a:xfrm>
            <a:off x="3525391" y="1400174"/>
            <a:ext cx="8619239" cy="4909185"/>
          </a:xfrm>
          <a:prstGeom prst="rect">
            <a:avLst/>
          </a:prstGeom>
          <a:ln>
            <a:solidFill>
              <a:srgbClr val="008080"/>
            </a:solidFill>
          </a:ln>
        </p:spPr>
      </p:pic>
      <p:sp>
        <p:nvSpPr>
          <p:cNvPr id="9" name="object 6"/>
          <p:cNvSpPr/>
          <p:nvPr/>
        </p:nvSpPr>
        <p:spPr>
          <a:xfrm>
            <a:off x="0" y="45085"/>
            <a:ext cx="11615176" cy="430354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sym typeface="Arial"/>
              </a:rPr>
              <a:t>HTTP://FINANCE.INSTRAO.RU/FIN/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0643004" y="3623675"/>
            <a:ext cx="1291821" cy="719846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0928754" y="4648200"/>
            <a:ext cx="1105522" cy="65442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38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6387" y="199390"/>
            <a:ext cx="11611293" cy="64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87" y="167640"/>
            <a:ext cx="11489373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7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1627" y="191452"/>
            <a:ext cx="11550333" cy="6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3547" y="254159"/>
            <a:ext cx="11535093" cy="62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8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5575" y="243522"/>
            <a:ext cx="11853545" cy="63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173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6" y="280103"/>
            <a:ext cx="1147632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36" y="3252787"/>
            <a:ext cx="8296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22098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37" y="4343331"/>
            <a:ext cx="20574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3908707"/>
            <a:ext cx="40005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37" y="4108731"/>
            <a:ext cx="38004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7056" y="6192971"/>
            <a:ext cx="4901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linkClick r:id="rId8"/>
              </a:rPr>
              <a:t>https://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hlinkClick r:id="rId8"/>
              </a:rPr>
              <a:t>prosv.ru/pages/pisa.htm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91147" y="113030"/>
            <a:ext cx="11626533" cy="66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3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0561320" cy="1325563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Методические дни Просвещения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66360" y="149224"/>
            <a:ext cx="6766560" cy="6586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1825625"/>
            <a:ext cx="4658696" cy="4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object 3"/>
          <p:cNvSpPr/>
          <p:nvPr/>
        </p:nvSpPr>
        <p:spPr>
          <a:xfrm>
            <a:off x="0" y="0"/>
            <a:ext cx="12162897" cy="6866274"/>
          </a:xfrm>
          <a:custGeom>
            <a:avLst/>
            <a:gdLst/>
            <a:ahLst/>
            <a:cxnLst/>
            <a:rect l="l" t="t" r="r" b="b"/>
            <a:pathLst>
              <a:path w="1714500" h="6075045">
                <a:moveTo>
                  <a:pt x="0" y="6074996"/>
                </a:moveTo>
                <a:lnTo>
                  <a:pt x="1714480" y="6074996"/>
                </a:lnTo>
                <a:lnTo>
                  <a:pt x="1714480" y="0"/>
                </a:lnTo>
                <a:lnTo>
                  <a:pt x="0" y="0"/>
                </a:lnTo>
                <a:lnTo>
                  <a:pt x="0" y="6074996"/>
                </a:lnTo>
                <a:close/>
              </a:path>
            </a:pathLst>
          </a:custGeom>
          <a:solidFill>
            <a:srgbClr val="F0F3FA"/>
          </a:solidFill>
        </p:spPr>
        <p:txBody>
          <a:bodyPr wrap="square" lIns="0" tIns="0" rIns="0" bIns="0" rtlCol="0"/>
          <a:lstStyle/>
          <a:p>
            <a:pPr marL="0" marR="0" lvl="0" indent="0" algn="l" defTabSz="829178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2764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object 6"/>
          <p:cNvSpPr/>
          <p:nvPr/>
        </p:nvSpPr>
        <p:spPr>
          <a:xfrm>
            <a:off x="0" y="111238"/>
            <a:ext cx="11615176" cy="536272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27644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06" name="object 806"/>
          <p:cNvSpPr txBox="1"/>
          <p:nvPr/>
        </p:nvSpPr>
        <p:spPr>
          <a:xfrm>
            <a:off x="6657933" y="3968491"/>
            <a:ext cx="4957243" cy="1091550"/>
          </a:xfrm>
          <a:prstGeom prst="rect">
            <a:avLst/>
          </a:prstGeom>
        </p:spPr>
        <p:txBody>
          <a:bodyPr vert="horz" wrap="square" lIns="0" tIns="14193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2" name="object 184"/>
          <p:cNvSpPr/>
          <p:nvPr/>
        </p:nvSpPr>
        <p:spPr>
          <a:xfrm>
            <a:off x="11468545" y="-5481"/>
            <a:ext cx="723455" cy="6857999"/>
          </a:xfrm>
          <a:custGeom>
            <a:avLst/>
            <a:gdLst/>
            <a:ahLst/>
            <a:cxnLst/>
            <a:rect l="l" t="t" r="r" b="b"/>
            <a:pathLst>
              <a:path w="1161415" h="1869439">
                <a:moveTo>
                  <a:pt x="0" y="1869291"/>
                </a:moveTo>
                <a:lnTo>
                  <a:pt x="1160932" y="1869291"/>
                </a:lnTo>
                <a:lnTo>
                  <a:pt x="1160932" y="0"/>
                </a:lnTo>
                <a:lnTo>
                  <a:pt x="0" y="0"/>
                </a:lnTo>
                <a:lnTo>
                  <a:pt x="0" y="1869291"/>
                </a:lnTo>
                <a:close/>
              </a:path>
            </a:pathLst>
          </a:custGeom>
          <a:solidFill>
            <a:srgbClr val="83CBCF">
              <a:alpha val="10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23" name="object 184"/>
          <p:cNvSpPr/>
          <p:nvPr/>
        </p:nvSpPr>
        <p:spPr>
          <a:xfrm>
            <a:off x="10839886" y="2"/>
            <a:ext cx="1166893" cy="6863481"/>
          </a:xfrm>
          <a:custGeom>
            <a:avLst/>
            <a:gdLst/>
            <a:ahLst/>
            <a:cxnLst/>
            <a:rect l="l" t="t" r="r" b="b"/>
            <a:pathLst>
              <a:path w="1161415" h="1869439">
                <a:moveTo>
                  <a:pt x="0" y="1869291"/>
                </a:moveTo>
                <a:lnTo>
                  <a:pt x="1160932" y="1869291"/>
                </a:lnTo>
                <a:lnTo>
                  <a:pt x="1160932" y="0"/>
                </a:lnTo>
                <a:lnTo>
                  <a:pt x="0" y="0"/>
                </a:lnTo>
                <a:lnTo>
                  <a:pt x="0" y="1869291"/>
                </a:lnTo>
                <a:close/>
              </a:path>
            </a:pathLst>
          </a:custGeom>
          <a:solidFill>
            <a:srgbClr val="83CBCF">
              <a:alpha val="10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object 7"/>
          <p:cNvSpPr txBox="1">
            <a:spLocks/>
          </p:cNvSpPr>
          <p:nvPr/>
        </p:nvSpPr>
        <p:spPr>
          <a:xfrm>
            <a:off x="1431357" y="259748"/>
            <a:ext cx="5246284" cy="3014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1516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516" marR="0" lvl="0" indent="0" algn="ctr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ОБНОВЛЕННЫЕ ФГОС</a:t>
            </a:r>
          </a:p>
        </p:txBody>
      </p:sp>
      <p:grpSp>
        <p:nvGrpSpPr>
          <p:cNvPr id="50" name="Google Shape;1325;p22"/>
          <p:cNvGrpSpPr/>
          <p:nvPr/>
        </p:nvGrpSpPr>
        <p:grpSpPr>
          <a:xfrm>
            <a:off x="848216" y="1921069"/>
            <a:ext cx="10171146" cy="989578"/>
            <a:chOff x="4912184" y="1274360"/>
            <a:chExt cx="3611485" cy="696900"/>
          </a:xfrm>
          <a:solidFill>
            <a:srgbClr val="E6E3E9"/>
          </a:solidFill>
        </p:grpSpPr>
        <p:sp>
          <p:nvSpPr>
            <p:cNvPr id="51" name="Google Shape;1326;p22"/>
            <p:cNvSpPr/>
            <p:nvPr/>
          </p:nvSpPr>
          <p:spPr>
            <a:xfrm>
              <a:off x="4912184" y="1290167"/>
              <a:ext cx="3611485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30;p22"/>
            <p:cNvSpPr txBox="1"/>
            <p:nvPr/>
          </p:nvSpPr>
          <p:spPr>
            <a:xfrm>
              <a:off x="5132766" y="1274360"/>
              <a:ext cx="342185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3" name="Google Shape;1331;p22"/>
          <p:cNvGrpSpPr/>
          <p:nvPr/>
        </p:nvGrpSpPr>
        <p:grpSpPr>
          <a:xfrm>
            <a:off x="810125" y="3012217"/>
            <a:ext cx="10171146" cy="986226"/>
            <a:chOff x="4917889" y="2039892"/>
            <a:chExt cx="3611485" cy="6969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4" name="Google Shape;1332;p22"/>
            <p:cNvSpPr/>
            <p:nvPr/>
          </p:nvSpPr>
          <p:spPr>
            <a:xfrm>
              <a:off x="4917889" y="2069205"/>
              <a:ext cx="3611485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36;p22"/>
            <p:cNvSpPr txBox="1"/>
            <p:nvPr/>
          </p:nvSpPr>
          <p:spPr>
            <a:xfrm>
              <a:off x="5138471" y="2039892"/>
              <a:ext cx="336479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6" name="Google Shape;1337;p22"/>
          <p:cNvGrpSpPr/>
          <p:nvPr/>
        </p:nvGrpSpPr>
        <p:grpSpPr>
          <a:xfrm>
            <a:off x="783771" y="4070988"/>
            <a:ext cx="10274906" cy="1515783"/>
            <a:chOff x="4917889" y="2039892"/>
            <a:chExt cx="3611486" cy="6969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7" name="Google Shape;1338;p22"/>
            <p:cNvSpPr/>
            <p:nvPr/>
          </p:nvSpPr>
          <p:spPr>
            <a:xfrm>
              <a:off x="4917889" y="2069205"/>
              <a:ext cx="3611486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42;p22"/>
            <p:cNvSpPr txBox="1"/>
            <p:nvPr/>
          </p:nvSpPr>
          <p:spPr>
            <a:xfrm>
              <a:off x="5138471" y="2039892"/>
              <a:ext cx="336479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9" name="Google Shape;1343;p22"/>
          <p:cNvGrpSpPr/>
          <p:nvPr/>
        </p:nvGrpSpPr>
        <p:grpSpPr>
          <a:xfrm>
            <a:off x="876690" y="5658619"/>
            <a:ext cx="10200251" cy="993390"/>
            <a:chOff x="4917313" y="2069204"/>
            <a:chExt cx="3612062" cy="667587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0" name="Google Shape;1344;p22"/>
            <p:cNvSpPr/>
            <p:nvPr/>
          </p:nvSpPr>
          <p:spPr>
            <a:xfrm>
              <a:off x="4917313" y="2069205"/>
              <a:ext cx="3612062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48;p22"/>
            <p:cNvSpPr txBox="1"/>
            <p:nvPr/>
          </p:nvSpPr>
          <p:spPr>
            <a:xfrm>
              <a:off x="5137300" y="2069204"/>
              <a:ext cx="337650" cy="667587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14915" y="1033984"/>
            <a:ext cx="972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23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НАЧАЛЬНОГО</a:t>
            </a:r>
            <a:r>
              <a:rPr kumimoji="0" lang="ru-RU" sz="2400" b="1" i="0" u="none" strike="noStrike" kern="1200" cap="none" spc="68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ОБЩЕГО, ОСНОВНОГО</a:t>
            </a:r>
            <a:r>
              <a:rPr kumimoji="0" lang="ru-RU" sz="2400" b="1" i="0" u="none" strike="noStrike" kern="1200" cap="none" spc="27" normalizeH="0" baseline="0" noProof="0" dirty="0" smtClean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2400" b="1" i="0" u="none" strike="noStrike" kern="1200" cap="none" spc="-9" normalizeH="0" baseline="0" noProof="0" dirty="0" smtClean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ОБЩЕГО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2400" b="1" i="0" u="none" strike="noStrike" kern="1200" cap="none" spc="-9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СРЕДНЕГО</a:t>
            </a:r>
            <a:r>
              <a:rPr kumimoji="0" lang="ru-RU" sz="2400" b="1" i="0" u="none" strike="noStrike" kern="1200" cap="none" spc="14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2400" b="1" i="0" u="none" strike="noStrike" kern="1200" cap="none" spc="-9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ОБЩЕГО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2400" b="1" i="0" u="none" strike="noStrike" kern="1200" cap="none" spc="-32" normalizeH="0" baseline="0" noProof="0" dirty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ОБРАЗОВАНИЯ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2196" y="3082390"/>
            <a:ext cx="845085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9502" marR="0" lvl="0" indent="0" algn="just" defTabSz="829178" rtl="0" eaLnBrk="1" fontAlgn="auto" latinLnBrk="0" hangingPunct="1">
              <a:lnSpc>
                <a:spcPts val="2068"/>
              </a:lnSpc>
              <a:spcBef>
                <a:spcPts val="143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Приказ Министерства просвещения Российской Федерации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от 31.05.2021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№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287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     «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 утверждении федерального государственного  образовательного стандарта </a:t>
            </a: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основного общего образования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»  (Зарегистрирован 05.07.2021 № 64101)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20278" y="4083416"/>
            <a:ext cx="8449453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9502" marR="0" lvl="0" indent="0" algn="just" defTabSz="829178" rtl="0" eaLnBrk="1" fontAlgn="auto" latinLnBrk="0" hangingPunct="1">
              <a:lnSpc>
                <a:spcPts val="2068"/>
              </a:lnSpc>
              <a:spcBef>
                <a:spcPts val="143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Приказ Министерства просвещения Российской Федерации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от 12.08.2022 №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732              </a:t>
            </a:r>
            <a:r>
              <a:rPr kumimoji="0" lang="ru-RU" sz="14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«О 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внесении изменений в федеральный государственный образовательный стандарт </a:t>
            </a: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среднего общего образования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утвержденный приказом  Министерства образования и науки Российской Федерации от 17 мая 2012 г. № 413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»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(Зарегистрирован 12.09.2022 № 70034). Реализация изменений в 10 классах с 1 сентября 2023 года, в 11 классах с 1 сентября 2024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года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1631" y="2191060"/>
            <a:ext cx="81586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Приказ Министерства просвещения Российской Федерации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 от    31.05.2021        № 286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«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Об утверждении федерального государственного  образовательного стандарта </a:t>
            </a: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начального общего образования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»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(Зарегистрирован 05.07.2021 № 64100)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43488" y="5833470"/>
            <a:ext cx="8204794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5510" marR="0" lvl="0" indent="0" algn="just" defTabSz="829178" rtl="0" eaLnBrk="1" fontAlgn="auto" latinLnBrk="0" hangingPunct="1">
              <a:lnSpc>
                <a:spcPts val="248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Письмо Министерства просвещения Российской Федерации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от 15.02.2022 № АЗ-113/03 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«О направлении методических рекомендаций»</a:t>
            </a:r>
          </a:p>
        </p:txBody>
      </p:sp>
    </p:spTree>
    <p:extLst>
      <p:ext uri="{BB962C8B-B14F-4D97-AF65-F5344CB8AC3E}">
        <p14:creationId xmlns:p14="http://schemas.microsoft.com/office/powerpoint/2010/main" val="43406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1404" y="1933074"/>
            <a:ext cx="5173249" cy="38643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569917"/>
            <a:ext cx="8719159" cy="26070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" y="718942"/>
            <a:ext cx="10930786" cy="307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36" y="134263"/>
            <a:ext cx="597132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66" y="3795386"/>
            <a:ext cx="11028056" cy="306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Особенности составления заданий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310" y="3952743"/>
            <a:ext cx="901874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73" y="1343090"/>
            <a:ext cx="10271342" cy="551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192"/>
            <a:ext cx="7704551" cy="876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316244" cy="18695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16065" y="3832964"/>
            <a:ext cx="8217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https://rikc.by/ru/PISA/2-ex__</a:t>
            </a:r>
            <a:r>
              <a:rPr lang="en-US" dirty="0" smtClean="0">
                <a:hlinkClick r:id="rId2"/>
              </a:rPr>
              <a:t>pisa.pdf</a:t>
            </a:r>
            <a:endParaRPr lang="ru-RU" dirty="0" smtClean="0"/>
          </a:p>
          <a:p>
            <a:r>
              <a:rPr lang="en-US" u="sng" dirty="0">
                <a:hlinkClick r:id="rId3" tooltip="https://clck.ru/WcTNK"/>
              </a:rPr>
              <a:t>https://</a:t>
            </a:r>
            <a:r>
              <a:rPr lang="en-US" u="sng" dirty="0" smtClean="0">
                <a:hlinkClick r:id="rId3" tooltip="https://clck.ru/WcTNK"/>
              </a:rPr>
              <a:t>clck.ru/WcTNK</a:t>
            </a:r>
            <a:endParaRPr lang="ru-RU" dirty="0"/>
          </a:p>
          <a:p>
            <a:endParaRPr lang="ru-RU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cloud.prosv.ru/s/fs5JaRdrQmp5bx3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2" y="408384"/>
            <a:ext cx="9340697" cy="401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5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99160"/>
            <a:ext cx="5090160" cy="5277803"/>
          </a:xfrm>
        </p:spPr>
        <p:txBody>
          <a:bodyPr>
            <a:normAutofit/>
          </a:bodyPr>
          <a:lstStyle/>
          <a:p>
            <a:r>
              <a:rPr lang="ru-RU" dirty="0"/>
              <a:t>В разделе «Методические семинары» портала «Единое содержание общего образования» </a:t>
            </a:r>
            <a:r>
              <a:rPr lang="ru-RU" u="sng" dirty="0">
                <a:hlinkClick r:id="rId2"/>
              </a:rPr>
              <a:t>https://edsoo.ru/</a:t>
            </a:r>
            <a:r>
              <a:rPr lang="ru-RU" dirty="0"/>
              <a:t> опубликован общий календарь запланированных мероприятий (</a:t>
            </a:r>
            <a:r>
              <a:rPr lang="ru-RU" u="sng" dirty="0">
                <a:hlinkClick r:id="rId3"/>
              </a:rPr>
              <a:t>https://edsoo.ru/Metodicheskie_seminari_0.htm</a:t>
            </a:r>
            <a:r>
              <a:rPr lang="ru-RU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417" y="157058"/>
            <a:ext cx="6169343" cy="67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Кейсы по формированию функциональной грамотности </a:t>
            </a:r>
            <a:r>
              <a:rPr lang="ru-RU" sz="3200" u="sng" dirty="0">
                <a:hlinkClick r:id="rId2"/>
              </a:rPr>
              <a:t>https://clck.ru/33FbFU</a:t>
            </a:r>
            <a:r>
              <a:rPr lang="ru-RU" sz="3200" u="sng" dirty="0"/>
              <a:t/>
            </a:r>
            <a:br>
              <a:rPr lang="ru-RU" sz="3200" u="sng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1547178"/>
            <a:ext cx="10378440" cy="4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314162" cy="18319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78" y="1734104"/>
            <a:ext cx="221325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8" y="133471"/>
            <a:ext cx="11390529" cy="672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94" y="6055918"/>
            <a:ext cx="2987824" cy="57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456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91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Институт стратегии развития образования РАО.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2280" y="1825625"/>
            <a:ext cx="10132838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" y="989556"/>
            <a:ext cx="10885118" cy="539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0"/>
            <a:ext cx="1030605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 algn="just" fontAlgn="base"/>
            <a:r>
              <a:rPr lang="ru-RU" sz="2000" b="1" dirty="0" smtClean="0">
                <a:solidFill>
                  <a:schemeClr val="bg1"/>
                </a:solidFill>
                <a:cs typeface="Arial"/>
                <a:sym typeface="Arial"/>
              </a:rPr>
              <a:t>       </a:t>
            </a:r>
            <a:endParaRPr lang="ru-RU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566" y="124112"/>
            <a:ext cx="8562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МЕРОПРИЯТИЯ ПО  ФОРМИРОВАНИЮ ФУНКЦИОНАЛЬНОЙ ГРАМОТНОСТИ 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444567" y="772447"/>
          <a:ext cx="11619438" cy="576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6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76200" y="54580"/>
            <a:ext cx="1028700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r>
              <a:rPr lang="ru-RU" b="1" dirty="0">
                <a:solidFill>
                  <a:schemeClr val="bg1"/>
                </a:solidFill>
                <a:sym typeface="Arial"/>
              </a:rPr>
              <a:t>ВЫГРУЗКА НА 01.12.22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sym typeface="Arial"/>
              </a:rPr>
              <a:t>ОЦЕНКА И ФОРМИРОВАНИЕ ФУНКЦИОНАЛЬНОЙ ГРАМОТНОСТИ ОБУЧАЮЩИХСЯ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460" y="5542910"/>
            <a:ext cx="704088" cy="1168786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011949"/>
              </p:ext>
            </p:extLst>
          </p:nvPr>
        </p:nvGraphicFramePr>
        <p:xfrm>
          <a:off x="1114425" y="702915"/>
          <a:ext cx="10949579" cy="595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Внимание- это более чем важно! » Сайт администрации Мариинского  муниципального окру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1" y="4012590"/>
            <a:ext cx="2279562" cy="83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203" t="22805" r="30091" b="29589"/>
          <a:stretch/>
        </p:blipFill>
        <p:spPr bwMode="auto">
          <a:xfrm>
            <a:off x="346364" y="234950"/>
            <a:ext cx="11443854" cy="6387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6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5575" y="131445"/>
            <a:ext cx="5940425" cy="649795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40335"/>
            <a:ext cx="5940425" cy="64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9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0"/>
            <a:ext cx="1030605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/>
            <a:r>
              <a:rPr lang="ru-RU" b="1" dirty="0" smtClean="0">
                <a:solidFill>
                  <a:prstClr val="white"/>
                </a:solidFill>
              </a:rPr>
              <a:t>                                     РЕГИСТРАЦИЯ </a:t>
            </a:r>
            <a:r>
              <a:rPr lang="ru-RU" b="1" dirty="0">
                <a:solidFill>
                  <a:prstClr val="white"/>
                </a:solidFill>
              </a:rPr>
              <a:t>НА </a:t>
            </a:r>
            <a:r>
              <a:rPr lang="en-US" b="1" dirty="0">
                <a:solidFill>
                  <a:prstClr val="white"/>
                </a:solidFill>
              </a:rPr>
              <a:t>https://fg.resh.edu.ru</a:t>
            </a:r>
            <a:r>
              <a:rPr lang="en-US" b="1" dirty="0" smtClean="0">
                <a:solidFill>
                  <a:prstClr val="white"/>
                </a:solidFill>
              </a:rPr>
              <a:t>/</a:t>
            </a:r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1250" t="12964" r="32917" b="19481"/>
          <a:stretch/>
        </p:blipFill>
        <p:spPr>
          <a:xfrm>
            <a:off x="0" y="671233"/>
            <a:ext cx="4297680" cy="4557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6750" t="15334" r="28167" b="35184"/>
          <a:stretch/>
        </p:blipFill>
        <p:spPr>
          <a:xfrm>
            <a:off x="4589407" y="751405"/>
            <a:ext cx="7252260" cy="4477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327" y="5779154"/>
            <a:ext cx="8625118" cy="369332"/>
          </a:xfrm>
          <a:prstGeom prst="rect">
            <a:avLst/>
          </a:prstGeom>
          <a:solidFill>
            <a:srgbClr val="0070C0"/>
          </a:solidFill>
          <a:ln>
            <a:solidFill>
              <a:srgbClr val="328092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Если учитель использует другие ресурсы РЭШ и уже зарегистрирован на платформе</a:t>
            </a:r>
          </a:p>
        </p:txBody>
      </p:sp>
    </p:spTree>
    <p:extLst>
      <p:ext uri="{BB962C8B-B14F-4D97-AF65-F5344CB8AC3E}">
        <p14:creationId xmlns:p14="http://schemas.microsoft.com/office/powerpoint/2010/main" val="3074455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0"/>
            <a:ext cx="1030605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 algn="just" fontAlgn="base"/>
            <a:r>
              <a:rPr lang="ru-RU" sz="2000" b="1" dirty="0" smtClean="0">
                <a:solidFill>
                  <a:schemeClr val="bg1"/>
                </a:solidFill>
                <a:cs typeface="Arial"/>
                <a:sym typeface="Arial"/>
              </a:rPr>
              <a:t>       </a:t>
            </a:r>
            <a:endParaRPr lang="ru-RU" sz="20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01" t="21555" r="56666" b="29704"/>
          <a:stretch/>
        </p:blipFill>
        <p:spPr>
          <a:xfrm>
            <a:off x="594480" y="765194"/>
            <a:ext cx="3200279" cy="4538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6992" y="5420379"/>
            <a:ext cx="2377767" cy="369332"/>
          </a:xfrm>
          <a:prstGeom prst="rect">
            <a:avLst/>
          </a:prstGeom>
          <a:solidFill>
            <a:srgbClr val="0070C0"/>
          </a:solidFill>
          <a:ln>
            <a:solidFill>
              <a:srgbClr val="328092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ПОСТУПИТЬ В ШКОЛУ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17" t="22592" r="50750" b="31185"/>
          <a:stretch/>
        </p:blipFill>
        <p:spPr>
          <a:xfrm>
            <a:off x="4053840" y="765194"/>
            <a:ext cx="5090160" cy="4754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834" t="22445" r="50500" b="54593"/>
          <a:stretch/>
        </p:blipFill>
        <p:spPr>
          <a:xfrm>
            <a:off x="9265625" y="2121554"/>
            <a:ext cx="2798379" cy="1306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5875" y="124112"/>
            <a:ext cx="457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РЕГИСТРАЦИЯ НА </a:t>
            </a:r>
            <a:r>
              <a:rPr lang="en-US" b="1" dirty="0" smtClean="0">
                <a:solidFill>
                  <a:schemeClr val="bg1"/>
                </a:solidFill>
              </a:rPr>
              <a:t>https</a:t>
            </a:r>
            <a:r>
              <a:rPr lang="en-US" b="1" dirty="0">
                <a:solidFill>
                  <a:schemeClr val="bg1"/>
                </a:solidFill>
              </a:rPr>
              <a:t>://fg.resh.edu.ru/FG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66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0"/>
            <a:ext cx="1030605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 algn="just" fontAlgn="base"/>
            <a:r>
              <a:rPr lang="ru-RU" sz="2000" b="1" dirty="0" smtClean="0">
                <a:solidFill>
                  <a:schemeClr val="bg1"/>
                </a:solidFill>
                <a:cs typeface="Arial"/>
                <a:sym typeface="Arial"/>
              </a:rPr>
              <a:t>       </a:t>
            </a:r>
            <a:endParaRPr lang="ru-RU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875" y="124112"/>
            <a:ext cx="417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РЕГИСТРАЦИЯ НА </a:t>
            </a:r>
            <a:r>
              <a:rPr lang="en-US" b="1" dirty="0">
                <a:solidFill>
                  <a:schemeClr val="bg1"/>
                </a:solidFill>
              </a:rPr>
              <a:t>https://fg.resh.edu.ru/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50" t="20074" r="36417" b="23481"/>
          <a:stretch/>
        </p:blipFill>
        <p:spPr>
          <a:xfrm>
            <a:off x="0" y="1303511"/>
            <a:ext cx="5227393" cy="2999453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205258" y="1834575"/>
            <a:ext cx="1419225" cy="968662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1250" t="12964" r="32917" b="19481"/>
          <a:stretch/>
        </p:blipFill>
        <p:spPr>
          <a:xfrm>
            <a:off x="6291259" y="677864"/>
            <a:ext cx="2446140" cy="25940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26750" t="15334" r="28167" b="35184"/>
          <a:stretch/>
        </p:blipFill>
        <p:spPr>
          <a:xfrm>
            <a:off x="5264142" y="3471146"/>
            <a:ext cx="5403858" cy="2843930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4720116" y="1672813"/>
            <a:ext cx="1571143" cy="15240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296150" y="3181350"/>
            <a:ext cx="19050" cy="220027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43612" y="6418564"/>
            <a:ext cx="2543175" cy="369332"/>
          </a:xfrm>
          <a:prstGeom prst="rect">
            <a:avLst/>
          </a:prstGeom>
          <a:solidFill>
            <a:srgbClr val="0070C0"/>
          </a:solidFill>
          <a:ln>
            <a:solidFill>
              <a:srgbClr val="328092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Создать мероприятие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7190479" y="5688668"/>
            <a:ext cx="29471" cy="82564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28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693" y="2830175"/>
            <a:ext cx="66976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tx1">
                    <a:lumMod val="50000"/>
                  </a:schemeClr>
                </a:solidFill>
                <a:effectLst/>
              </a:rPr>
              <a:t>Руководство 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tx1">
                    <a:lumMod val="50000"/>
                  </a:schemeClr>
                </a:solidFill>
                <a:effectLst/>
              </a:rPr>
              <a:t>пользователя РЭШ</a:t>
            </a:r>
            <a:endParaRPr lang="ru-RU" sz="5400" b="1" cap="none" spc="0" dirty="0">
              <a:ln/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5065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1666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932" y="1273753"/>
            <a:ext cx="7779707" cy="16949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5" y="313152"/>
            <a:ext cx="8685431" cy="31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5" y="3685001"/>
            <a:ext cx="69246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24" y="4168036"/>
            <a:ext cx="11334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99" y="4305300"/>
            <a:ext cx="1152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72" y="4168036"/>
            <a:ext cx="13239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47" y="4305300"/>
            <a:ext cx="11620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7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21090" y="128119"/>
            <a:ext cx="9310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Ресурсы и материалы по читательской грамотности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57" y="748019"/>
            <a:ext cx="1342474" cy="2179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18" y="875722"/>
            <a:ext cx="1343554" cy="21807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4" y="957730"/>
            <a:ext cx="1342919" cy="2179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99" y="1043355"/>
            <a:ext cx="1342919" cy="2179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2" y="748019"/>
            <a:ext cx="1610813" cy="21797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4" y="1043355"/>
            <a:ext cx="1516752" cy="21797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2" y="748019"/>
            <a:ext cx="1632611" cy="21797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50" y="1043355"/>
            <a:ext cx="1575089" cy="21797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240" y="4938242"/>
            <a:ext cx="3039978" cy="81319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04804" y="5758104"/>
            <a:ext cx="225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2"/>
              </a:rPr>
              <a:t>http://skiv.instrao.ru</a:t>
            </a:r>
            <a:r>
              <a:rPr lang="en-US" dirty="0" smtClean="0">
                <a:hlinkClick r:id="rId12"/>
              </a:rPr>
              <a:t>/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1931" y="4938242"/>
            <a:ext cx="3092284" cy="83049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4119031" y="5758104"/>
            <a:ext cx="236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4"/>
              </a:rPr>
              <a:t>https://fg.resh.edu.ru</a:t>
            </a:r>
            <a:r>
              <a:rPr lang="en-US" dirty="0" smtClean="0">
                <a:hlinkClick r:id="rId14"/>
              </a:rPr>
              <a:t>/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843" y="4938242"/>
            <a:ext cx="2870733" cy="824352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417435" y="5758104"/>
            <a:ext cx="2706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media.prosv.ru/fg/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7523871" y="3247035"/>
            <a:ext cx="179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clck.ru/Wns2K</a:t>
            </a:r>
            <a:endParaRPr lang="ru-RU" sz="1400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31231" y="3659068"/>
            <a:ext cx="778528" cy="819814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517194" y="3248105"/>
            <a:ext cx="1900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9"/>
              </a:rPr>
              <a:t>https://</a:t>
            </a:r>
            <a:r>
              <a:rPr lang="en-US" sz="1400" dirty="0" smtClean="0">
                <a:hlinkClick r:id="rId19"/>
              </a:rPr>
              <a:t>clck.ru/Wns5W</a:t>
            </a:r>
            <a:endParaRPr lang="ru-RU" sz="14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8907" y="3659068"/>
            <a:ext cx="801322" cy="819814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3946386" y="3246032"/>
            <a:ext cx="1838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</a:t>
            </a:r>
            <a:r>
              <a:rPr lang="en-US" sz="1400" dirty="0" smtClean="0">
                <a:hlinkClick r:id="rId21"/>
              </a:rPr>
              <a:t>clck.ru/WnsB8</a:t>
            </a:r>
            <a:endParaRPr lang="ru-RU" sz="1400" dirty="0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72452" y="3666322"/>
            <a:ext cx="786000" cy="815772"/>
          </a:xfrm>
          <a:prstGeom prst="rect">
            <a:avLst/>
          </a:prstGeom>
        </p:spPr>
      </p:pic>
      <p:pic>
        <p:nvPicPr>
          <p:cNvPr id="66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395" y="3442408"/>
            <a:ext cx="316114" cy="3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291" y="3436232"/>
            <a:ext cx="364189" cy="3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2464" y="3419776"/>
            <a:ext cx="364189" cy="3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21090" y="128119"/>
            <a:ext cx="9310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Ресурсы и материалы по естественно-научной грамотности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53" y="1266188"/>
            <a:ext cx="1721914" cy="2320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35" y="1266984"/>
            <a:ext cx="1743922" cy="23190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3" y="782536"/>
            <a:ext cx="1737119" cy="23348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0" y="1245707"/>
            <a:ext cx="1712663" cy="23301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96" y="788131"/>
            <a:ext cx="1712631" cy="2320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37" y="882752"/>
            <a:ext cx="1668883" cy="23301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63" y="1235538"/>
            <a:ext cx="1691142" cy="23403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550788" y="3586408"/>
            <a:ext cx="1839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clck.ru/WnsQs</a:t>
            </a:r>
            <a:endParaRPr lang="ru-RU" sz="1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6568" y="3896028"/>
            <a:ext cx="568173" cy="57251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830407" y="3586408"/>
            <a:ext cx="1852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clck.ru/WnsUT</a:t>
            </a:r>
            <a:endParaRPr lang="ru-RU" sz="14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5676" y="3871086"/>
            <a:ext cx="575647" cy="597452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8457141" y="3585471"/>
            <a:ext cx="1826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4"/>
              </a:rPr>
              <a:t>https://</a:t>
            </a:r>
            <a:r>
              <a:rPr lang="en-US" sz="1400" dirty="0" smtClean="0">
                <a:hlinkClick r:id="rId14"/>
              </a:rPr>
              <a:t>clck.ru/WnsZp</a:t>
            </a:r>
            <a:endParaRPr lang="ru-RU" sz="1400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7577" y="3893248"/>
            <a:ext cx="546038" cy="57529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697" y="4747019"/>
            <a:ext cx="3039978" cy="813194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923726" y="5566881"/>
            <a:ext cx="1756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7"/>
              </a:rPr>
              <a:t>http://skiv.instrao.ru</a:t>
            </a:r>
            <a:r>
              <a:rPr lang="en-US" sz="1400" dirty="0" smtClean="0">
                <a:hlinkClick r:id="rId17"/>
              </a:rPr>
              <a:t>/</a:t>
            </a:r>
            <a:endParaRPr lang="ru-RU" sz="1400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6470" y="4747019"/>
            <a:ext cx="3092284" cy="830499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926302" y="5566881"/>
            <a:ext cx="1835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9"/>
              </a:rPr>
              <a:t>https://fg.resh.edu.ru</a:t>
            </a:r>
            <a:r>
              <a:rPr lang="en-US" sz="1400" dirty="0" smtClean="0">
                <a:hlinkClick r:id="rId19"/>
              </a:rPr>
              <a:t>/</a:t>
            </a:r>
            <a:endParaRPr lang="ru-RU" sz="1400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2089" y="4747019"/>
            <a:ext cx="2870733" cy="824352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6870518" y="5566881"/>
            <a:ext cx="2111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</a:t>
            </a:r>
            <a:r>
              <a:rPr lang="en-US" sz="1400" dirty="0" smtClean="0">
                <a:hlinkClick r:id="rId21"/>
              </a:rPr>
              <a:t>media.prosv.ru/fg/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496157" y="5577518"/>
            <a:ext cx="1749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22"/>
              </a:rPr>
              <a:t>https://</a:t>
            </a:r>
            <a:r>
              <a:rPr lang="en-US" sz="1400" dirty="0" smtClean="0">
                <a:hlinkClick r:id="rId22"/>
              </a:rPr>
              <a:t>clck.ru/UXtr3</a:t>
            </a:r>
            <a:endParaRPr lang="ru-RU" sz="14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17561" y="4745066"/>
            <a:ext cx="569621" cy="815147"/>
          </a:xfrm>
          <a:prstGeom prst="rect">
            <a:avLst/>
          </a:prstGeom>
        </p:spPr>
      </p:pic>
      <p:pic>
        <p:nvPicPr>
          <p:cNvPr id="6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117" y="3736920"/>
            <a:ext cx="384054" cy="3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9205" y="3755033"/>
            <a:ext cx="371858" cy="3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4178" y="3755033"/>
            <a:ext cx="384053" cy="3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21090" y="128119"/>
            <a:ext cx="9310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Ресурсы и материалы по математической грамотности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54" y="871631"/>
            <a:ext cx="1730663" cy="23514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7" y="875539"/>
            <a:ext cx="1758305" cy="23475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5" y="1243675"/>
            <a:ext cx="1725439" cy="23475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0" y="871631"/>
            <a:ext cx="1770638" cy="23514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18" y="866748"/>
            <a:ext cx="1801598" cy="23563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30" y="1239290"/>
            <a:ext cx="1767054" cy="23475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8215978" y="3595617"/>
            <a:ext cx="1765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clck.ru/Wnsrf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36982" y="3581311"/>
            <a:ext cx="1783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clck.ru/Wnsvf</a:t>
            </a:r>
            <a:endParaRPr lang="ru-RU" sz="1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974" y="3889088"/>
            <a:ext cx="561518" cy="591754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589064" y="3577870"/>
            <a:ext cx="18236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2"/>
              </a:rPr>
              <a:t>https://</a:t>
            </a:r>
            <a:r>
              <a:rPr lang="en-US" sz="1400" dirty="0" smtClean="0">
                <a:hlinkClick r:id="rId12"/>
              </a:rPr>
              <a:t>clck.ru/Wnt7u</a:t>
            </a:r>
            <a:endParaRPr lang="ru-RU" sz="14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4639" y="3883897"/>
            <a:ext cx="592490" cy="5969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1554" y="3889377"/>
            <a:ext cx="587786" cy="59857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032">
            <a:off x="5484983" y="799537"/>
            <a:ext cx="1039892" cy="62644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830699" y="3564839"/>
            <a:ext cx="190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Скоро в продаже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240" y="4938242"/>
            <a:ext cx="3039978" cy="81319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04804" y="5758104"/>
            <a:ext cx="225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7"/>
              </a:rPr>
              <a:t>http://skiv.instrao.ru</a:t>
            </a:r>
            <a:r>
              <a:rPr lang="en-US" dirty="0" smtClean="0">
                <a:hlinkClick r:id="rId17"/>
              </a:rPr>
              <a:t>/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21931" y="4938242"/>
            <a:ext cx="3092284" cy="83049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4119031" y="5758104"/>
            <a:ext cx="236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9"/>
              </a:rPr>
              <a:t>https://fg.resh.edu.ru</a:t>
            </a:r>
            <a:r>
              <a:rPr lang="en-US" dirty="0" smtClean="0">
                <a:hlinkClick r:id="rId19"/>
              </a:rPr>
              <a:t>/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86843" y="4938242"/>
            <a:ext cx="2870733" cy="824352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417435" y="5758104"/>
            <a:ext cx="2706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1"/>
              </a:rPr>
              <a:t>https://</a:t>
            </a:r>
            <a:r>
              <a:rPr lang="en-US" dirty="0" smtClean="0">
                <a:hlinkClick r:id="rId21"/>
              </a:rPr>
              <a:t>media.prosv.ru/fg/</a:t>
            </a:r>
            <a:endParaRPr lang="ru-RU" dirty="0"/>
          </a:p>
        </p:txBody>
      </p:sp>
      <p:pic>
        <p:nvPicPr>
          <p:cNvPr id="60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731" y="3731758"/>
            <a:ext cx="385877" cy="3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5409" y="3735829"/>
            <a:ext cx="397794" cy="4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1584" y="3754904"/>
            <a:ext cx="323264" cy="3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21090" y="128119"/>
            <a:ext cx="9310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Ресурсы и материалы по финансовой грамотности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254" y="787586"/>
            <a:ext cx="1545000" cy="20710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43" y="787586"/>
            <a:ext cx="1526361" cy="20710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50" y="787586"/>
            <a:ext cx="1567782" cy="20710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10" y="1076238"/>
            <a:ext cx="1585607" cy="21029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12" y="787586"/>
            <a:ext cx="1560387" cy="20749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6" y="787586"/>
            <a:ext cx="1540928" cy="20711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240" y="4938242"/>
            <a:ext cx="3039978" cy="81319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804804" y="5758104"/>
            <a:ext cx="225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0"/>
              </a:rPr>
              <a:t>http://skiv.instrao.ru</a:t>
            </a:r>
            <a:r>
              <a:rPr lang="en-US" dirty="0" smtClean="0">
                <a:hlinkClick r:id="rId10"/>
              </a:rPr>
              <a:t>/</a:t>
            </a:r>
            <a:endParaRPr lang="ru-RU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1931" y="4938242"/>
            <a:ext cx="3092284" cy="83049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4119031" y="5758104"/>
            <a:ext cx="236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2"/>
              </a:rPr>
              <a:t>https://fg.resh.edu.ru</a:t>
            </a:r>
            <a:r>
              <a:rPr lang="en-US" dirty="0" smtClean="0">
                <a:hlinkClick r:id="rId12"/>
              </a:rPr>
              <a:t>/</a:t>
            </a:r>
            <a:endParaRPr lang="ru-RU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843" y="4938242"/>
            <a:ext cx="2870733" cy="824352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7417435" y="5758104"/>
            <a:ext cx="2706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14"/>
              </a:rPr>
              <a:t>https://</a:t>
            </a:r>
            <a:r>
              <a:rPr lang="en-US" dirty="0" smtClean="0">
                <a:hlinkClick r:id="rId14"/>
              </a:rPr>
              <a:t>media.prosv.ru/fg/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28962" y="3342153"/>
            <a:ext cx="1831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5"/>
              </a:rPr>
              <a:t>https://</a:t>
            </a:r>
            <a:r>
              <a:rPr lang="en-US" sz="1400" dirty="0" smtClean="0">
                <a:hlinkClick r:id="rId15"/>
              </a:rPr>
              <a:t>clck.ru/WnvXF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4138" y="3745259"/>
            <a:ext cx="716652" cy="743594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549853" y="3343770"/>
            <a:ext cx="1839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clck.ru/Wnvep</a:t>
            </a:r>
            <a:endParaRPr lang="ru-RU" sz="14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8922" y="3737828"/>
            <a:ext cx="741724" cy="75845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924142" y="3342153"/>
            <a:ext cx="1843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9"/>
              </a:rPr>
              <a:t>https://</a:t>
            </a:r>
            <a:r>
              <a:rPr lang="en-US" sz="1400" dirty="0" smtClean="0">
                <a:hlinkClick r:id="rId19"/>
              </a:rPr>
              <a:t>clck.ru/Wnvp2</a:t>
            </a:r>
            <a:endParaRPr lang="ru-RU" sz="1400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63881" y="3730775"/>
            <a:ext cx="736155" cy="747394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7181375" y="3342153"/>
            <a:ext cx="1882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</a:t>
            </a:r>
            <a:r>
              <a:rPr lang="en-US" sz="1400" dirty="0" smtClean="0">
                <a:hlinkClick r:id="rId21"/>
              </a:rPr>
              <a:t>clck.ru/Wnvym</a:t>
            </a:r>
            <a:endParaRPr lang="ru-RU" sz="1400" dirty="0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16868" y="3727636"/>
            <a:ext cx="733024" cy="761217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9273253" y="3342153"/>
            <a:ext cx="19122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23"/>
              </a:rPr>
              <a:t>https://</a:t>
            </a:r>
            <a:r>
              <a:rPr lang="en-US" sz="1400" dirty="0" smtClean="0">
                <a:hlinkClick r:id="rId23"/>
              </a:rPr>
              <a:t>clck.ru/WnwGK</a:t>
            </a:r>
            <a:endParaRPr lang="ru-RU" sz="1400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895849" y="3727636"/>
            <a:ext cx="723454" cy="75085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5032">
            <a:off x="9147593" y="725953"/>
            <a:ext cx="1039892" cy="626441"/>
          </a:xfrm>
          <a:prstGeom prst="rect">
            <a:avLst/>
          </a:prstGeom>
        </p:spPr>
      </p:pic>
      <p:pic>
        <p:nvPicPr>
          <p:cNvPr id="63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698" y="3482761"/>
            <a:ext cx="358150" cy="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9756" y="3482761"/>
            <a:ext cx="358150" cy="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982" y="3482761"/>
            <a:ext cx="358150" cy="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8693" y="3464230"/>
            <a:ext cx="358150" cy="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9104" y="3482760"/>
            <a:ext cx="358150" cy="3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17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1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grpSp>
          <p:nvGrpSpPr>
            <p:cNvPr id="22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  <p:sp>
            <p:nvSpPr>
              <p:cNvPr id="29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 dirty="0"/>
              </a:p>
            </p:txBody>
          </p:sp>
        </p:grpSp>
        <p:sp>
          <p:nvSpPr>
            <p:cNvPr id="23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6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27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21090" y="128119"/>
            <a:ext cx="9310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Ресурсы и материалы по креативному мышлению и глобальным компетенциям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2" y="1067308"/>
            <a:ext cx="1965790" cy="26351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50" y="1649468"/>
            <a:ext cx="1865030" cy="26351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7" y="1069950"/>
            <a:ext cx="1955250" cy="26351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86" y="1600309"/>
            <a:ext cx="1878612" cy="26351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31527" y="4373722"/>
            <a:ext cx="1854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clck.ru/Wnwpu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496" y="4723714"/>
            <a:ext cx="773468" cy="803217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023159" y="4368183"/>
            <a:ext cx="1835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clck.ru/WnwuL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4241" y="4676143"/>
            <a:ext cx="913146" cy="954341"/>
          </a:xfrm>
          <a:prstGeom prst="rect">
            <a:avLst/>
          </a:prstGeom>
        </p:spPr>
      </p:pic>
      <p:pic>
        <p:nvPicPr>
          <p:cNvPr id="5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5341" y="4577686"/>
            <a:ext cx="284145" cy="2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6846" y="4515578"/>
            <a:ext cx="337868" cy="3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4467" y="267652"/>
            <a:ext cx="11824653" cy="6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54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982"/>
            <a:ext cx="11963400" cy="61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192001" cy="68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00" t="20963" r="35750" b="23629"/>
          <a:stretch/>
        </p:blipFill>
        <p:spPr>
          <a:xfrm>
            <a:off x="1194262" y="1475340"/>
            <a:ext cx="9461962" cy="4185692"/>
          </a:xfrm>
          <a:prstGeom prst="rect">
            <a:avLst/>
          </a:prstGeom>
        </p:spPr>
      </p:pic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6"/>
          <p:cNvSpPr/>
          <p:nvPr/>
        </p:nvSpPr>
        <p:spPr>
          <a:xfrm>
            <a:off x="0" y="0"/>
            <a:ext cx="10306050" cy="648335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 algn="just" fontAlgn="base"/>
            <a:r>
              <a:rPr lang="ru-RU" sz="2000" b="1" dirty="0" smtClean="0">
                <a:solidFill>
                  <a:schemeClr val="bg1"/>
                </a:solidFill>
                <a:cs typeface="Arial"/>
                <a:sym typeface="Arial"/>
              </a:rPr>
              <a:t>       </a:t>
            </a:r>
            <a:endParaRPr lang="ru-RU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875" y="124112"/>
            <a:ext cx="471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ОЦЕНКА ФУНКЦИОНАЛЬНОЙ ГРАМОТНОСТИ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2329" y="906071"/>
            <a:ext cx="2995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4"/>
              </a:rPr>
              <a:t>https://clck.ru/334iBs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62" y="862769"/>
            <a:ext cx="3751812" cy="573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080" y="5661032"/>
            <a:ext cx="704088" cy="1168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0168" y="5700599"/>
            <a:ext cx="7974555" cy="369332"/>
          </a:xfrm>
          <a:prstGeom prst="rect">
            <a:avLst/>
          </a:prstGeom>
          <a:solidFill>
            <a:srgbClr val="0070C0"/>
          </a:solidFill>
          <a:ln>
            <a:solidFill>
              <a:srgbClr val="328092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Февраль 2023-мониторинг сформированности функциональной грамотности</a:t>
            </a:r>
          </a:p>
        </p:txBody>
      </p:sp>
      <p:pic>
        <p:nvPicPr>
          <p:cNvPr id="1026" name="Picture 2" descr="Внимание- это более чем важно! » Сайт администрации Мариинского  муниципального округ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68" y="6109439"/>
            <a:ext cx="1857375" cy="6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46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object 3"/>
          <p:cNvSpPr/>
          <p:nvPr/>
        </p:nvSpPr>
        <p:spPr>
          <a:xfrm>
            <a:off x="0" y="-123825"/>
            <a:ext cx="12162897" cy="6866274"/>
          </a:xfrm>
          <a:custGeom>
            <a:avLst/>
            <a:gdLst/>
            <a:ahLst/>
            <a:cxnLst/>
            <a:rect l="l" t="t" r="r" b="b"/>
            <a:pathLst>
              <a:path w="1714500" h="6075045">
                <a:moveTo>
                  <a:pt x="0" y="6074996"/>
                </a:moveTo>
                <a:lnTo>
                  <a:pt x="1714480" y="6074996"/>
                </a:lnTo>
                <a:lnTo>
                  <a:pt x="1714480" y="0"/>
                </a:lnTo>
                <a:lnTo>
                  <a:pt x="0" y="0"/>
                </a:lnTo>
                <a:lnTo>
                  <a:pt x="0" y="6074996"/>
                </a:lnTo>
                <a:close/>
              </a:path>
            </a:pathLst>
          </a:custGeom>
          <a:solidFill>
            <a:srgbClr val="F0F3FA"/>
          </a:solidFill>
        </p:spPr>
        <p:txBody>
          <a:bodyPr wrap="square" lIns="0" tIns="0" rIns="0" bIns="0" rtlCol="0"/>
          <a:lstStyle/>
          <a:p>
            <a:pPr marL="0" marR="0" lvl="0" indent="0" algn="l" defTabSz="829178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2764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object 6"/>
          <p:cNvSpPr/>
          <p:nvPr/>
        </p:nvSpPr>
        <p:spPr>
          <a:xfrm>
            <a:off x="0" y="111237"/>
            <a:ext cx="11615176" cy="823333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 algn="just" fontAlgn="base"/>
            <a:r>
              <a:rPr lang="ru-RU" sz="2000" b="1" dirty="0" smtClean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       </a:t>
            </a:r>
            <a:r>
              <a:rPr lang="ru-RU" b="1" dirty="0">
                <a:solidFill>
                  <a:schemeClr val="bg1"/>
                </a:solidFill>
                <a:sym typeface="Arial"/>
              </a:rPr>
              <a:t>Распоряжение </a:t>
            </a:r>
            <a:r>
              <a:rPr lang="ru-RU" b="1" dirty="0">
                <a:solidFill>
                  <a:schemeClr val="bg1"/>
                </a:solidFill>
              </a:rPr>
              <a:t>ДО от 12.12.2022 г. №1280-р «Об использовании электронного </a:t>
            </a:r>
          </a:p>
          <a:p>
            <a:pPr lvl="0" algn="just" fontAlgn="base"/>
            <a:r>
              <a:rPr lang="ru-RU" b="1" dirty="0">
                <a:solidFill>
                  <a:schemeClr val="bg1"/>
                </a:solidFill>
              </a:rPr>
              <a:t>       банка функциональной грамотности в 2022-2023 учебном году»</a:t>
            </a:r>
          </a:p>
        </p:txBody>
      </p:sp>
      <p:sp>
        <p:nvSpPr>
          <p:cNvPr id="806" name="object 806"/>
          <p:cNvSpPr txBox="1"/>
          <p:nvPr/>
        </p:nvSpPr>
        <p:spPr>
          <a:xfrm>
            <a:off x="6657933" y="3968491"/>
            <a:ext cx="4957243" cy="1091550"/>
          </a:xfrm>
          <a:prstGeom prst="rect">
            <a:avLst/>
          </a:prstGeom>
        </p:spPr>
        <p:txBody>
          <a:bodyPr vert="horz" wrap="square" lIns="0" tIns="14193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" name="Google Shape;1325;p22"/>
          <p:cNvGrpSpPr/>
          <p:nvPr/>
        </p:nvGrpSpPr>
        <p:grpSpPr>
          <a:xfrm>
            <a:off x="800495" y="957754"/>
            <a:ext cx="10171146" cy="1641330"/>
            <a:chOff x="4912184" y="1274360"/>
            <a:chExt cx="3611485" cy="696900"/>
          </a:xfrm>
          <a:solidFill>
            <a:srgbClr val="E6E3E9"/>
          </a:solidFill>
        </p:grpSpPr>
        <p:sp>
          <p:nvSpPr>
            <p:cNvPr id="51" name="Google Shape;1326;p22"/>
            <p:cNvSpPr/>
            <p:nvPr/>
          </p:nvSpPr>
          <p:spPr>
            <a:xfrm>
              <a:off x="4912184" y="1290167"/>
              <a:ext cx="3611485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30;p22"/>
            <p:cNvSpPr txBox="1"/>
            <p:nvPr/>
          </p:nvSpPr>
          <p:spPr>
            <a:xfrm>
              <a:off x="5132766" y="1274360"/>
              <a:ext cx="342185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3" name="Google Shape;1331;p22"/>
          <p:cNvGrpSpPr/>
          <p:nvPr/>
        </p:nvGrpSpPr>
        <p:grpSpPr>
          <a:xfrm>
            <a:off x="848216" y="2683845"/>
            <a:ext cx="10171146" cy="1656548"/>
            <a:chOff x="4917889" y="2039892"/>
            <a:chExt cx="3611485" cy="6969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4" name="Google Shape;1332;p22"/>
            <p:cNvSpPr/>
            <p:nvPr/>
          </p:nvSpPr>
          <p:spPr>
            <a:xfrm>
              <a:off x="4917889" y="2069205"/>
              <a:ext cx="3611485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36;p22"/>
            <p:cNvSpPr txBox="1"/>
            <p:nvPr/>
          </p:nvSpPr>
          <p:spPr>
            <a:xfrm>
              <a:off x="5138471" y="2039892"/>
              <a:ext cx="336479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6" name="Google Shape;1337;p22"/>
          <p:cNvGrpSpPr/>
          <p:nvPr/>
        </p:nvGrpSpPr>
        <p:grpSpPr>
          <a:xfrm>
            <a:off x="744456" y="4376375"/>
            <a:ext cx="10274906" cy="2272076"/>
            <a:chOff x="4917889" y="2039892"/>
            <a:chExt cx="3611486" cy="6969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7" name="Google Shape;1338;p22"/>
            <p:cNvSpPr/>
            <p:nvPr/>
          </p:nvSpPr>
          <p:spPr>
            <a:xfrm>
              <a:off x="4917889" y="2069205"/>
              <a:ext cx="3611486" cy="6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42;p22"/>
            <p:cNvSpPr txBox="1"/>
            <p:nvPr/>
          </p:nvSpPr>
          <p:spPr>
            <a:xfrm>
              <a:off x="5138471" y="2039892"/>
              <a:ext cx="336479" cy="696900"/>
            </a:xfrm>
            <a:prstGeom prst="rect">
              <a:avLst/>
            </a:prstGeom>
            <a:solidFill>
              <a:srgbClr val="F0F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07614" y="2857107"/>
            <a:ext cx="8130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tabLst>
                <a:tab pos="540385" algn="l"/>
              </a:tabLs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Организовать внутришкольный контроль по использованию банка тренировочных заданий педагогическими работниками и проверке работ, выполненных обучающимися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8-9 классов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 первое число каждого месяца.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Срок: до 25.12.22 и далее постоянно.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9888" y="4537053"/>
            <a:ext cx="8222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540385" algn="l"/>
              </a:tabLs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Руководителям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ОО: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МАОУ гимназий № 2, 18, 24 им. М.В. Октябрьской, МАОУ Академического лицея им. Г.А. Псахье, лицея № 51, СОШ № 2, 3, 4 им. И.С. Черных, 12, 14, 16, 41, 43, 30, 32, 36, 37, 42, 43, 67, школы «Перспектива», школы «Эврика-развитие», ООШИ № 1 организовать использование банка заданий функциональной грамотности обучающимися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8-9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классов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 последующей ежемесячной проверкой выполненных работ.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Срок: до 30.12.22 и далее постоянно. 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1631" y="1043827"/>
            <a:ext cx="8158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000000"/>
              </a:buClr>
              <a:tabLst>
                <a:tab pos="540385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Активизировать работу и обеспечить условия по использованию банка тренировочных заданий (платформа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https://fg.resh.edu.ru/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в ОП: учебные занятия, занятия внеурочной деятельности, занятия по программам дополнительного образования для обучающихся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8-9 классов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Срок: до 25.12.22 и далее постоянно</a:t>
            </a:r>
            <a:endParaRPr lang="ru-RU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9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6350" y="1206728"/>
            <a:ext cx="5886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4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6350" y="2805086"/>
            <a:ext cx="6852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9747" y="2481920"/>
            <a:ext cx="63715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Бараболя  </a:t>
            </a:r>
            <a:r>
              <a:rPr lang="ru-RU" dirty="0" smtClean="0"/>
              <a:t>Светлана Анатольевна,</a:t>
            </a:r>
          </a:p>
          <a:p>
            <a:r>
              <a:rPr lang="ru-RU" dirty="0" smtClean="0"/>
              <a:t>методист</a:t>
            </a:r>
            <a:r>
              <a:rPr lang="en-US" dirty="0" smtClean="0"/>
              <a:t> </a:t>
            </a:r>
            <a:r>
              <a:rPr lang="ru-RU" dirty="0" smtClean="0"/>
              <a:t>МАУ ИМЦ </a:t>
            </a:r>
            <a:r>
              <a:rPr lang="ru-RU" dirty="0"/>
              <a:t>по </a:t>
            </a:r>
            <a:r>
              <a:rPr lang="ru-RU" dirty="0" smtClean="0"/>
              <a:t>математике,</a:t>
            </a:r>
            <a:br>
              <a:rPr lang="ru-RU" dirty="0" smtClean="0"/>
            </a:br>
            <a:r>
              <a:rPr lang="ru-RU" dirty="0" smtClean="0"/>
              <a:t>8-961-098-16-01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27" y="130810"/>
            <a:ext cx="11778933" cy="66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90680" y="1272309"/>
            <a:ext cx="12840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814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sz="181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80" y="3196004"/>
            <a:ext cx="12840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814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sz="181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80" y="5130735"/>
            <a:ext cx="128983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814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sz="181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2361" y="870610"/>
            <a:ext cx="12059370" cy="8637"/>
          </a:xfrm>
          <a:custGeom>
            <a:avLst/>
            <a:gdLst/>
            <a:ahLst/>
            <a:cxnLst/>
            <a:rect l="l" t="t" r="r" b="b"/>
            <a:pathLst>
              <a:path w="13298805" h="9525">
                <a:moveTo>
                  <a:pt x="0" y="9144"/>
                </a:moveTo>
                <a:lnTo>
                  <a:pt x="13298423" y="9144"/>
                </a:lnTo>
                <a:lnTo>
                  <a:pt x="13298423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8B8B8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01394" y="1789137"/>
            <a:ext cx="35643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1394" y="2287267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1394" y="2618938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5792" y="1262655"/>
            <a:ext cx="2036095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Занятия</a:t>
            </a:r>
            <a:r>
              <a:rPr kumimoji="0" sz="997" b="1" i="0" u="none" strike="noStrike" kern="0" cap="none" spc="-6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«Разговоры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важном» </a:t>
            </a:r>
            <a:r>
              <a:rPr kumimoji="0" sz="997" b="1" i="0" u="none" strike="noStrike" kern="0" cap="none" spc="-26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(понедельник,</a:t>
            </a:r>
            <a:r>
              <a:rPr kumimoji="0" sz="997" b="1" i="0" u="none" strike="noStrike" kern="0" cap="none" spc="-5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первый</a:t>
            </a:r>
            <a:r>
              <a:rPr kumimoji="0" sz="997" b="1" i="0" u="none" strike="noStrike" kern="0" cap="none" spc="-41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урок)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75792" y="1718934"/>
            <a:ext cx="2944737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Формирование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функциональной</a:t>
            </a:r>
            <a:r>
              <a:rPr kumimoji="0" sz="997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грамотности </a:t>
            </a:r>
            <a:r>
              <a:rPr kumimoji="0" sz="997" b="1" i="0" u="none" strike="noStrike" kern="0" cap="none" spc="-26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финансовая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грамотность)</a:t>
            </a:r>
            <a:endParaRPr kumimoji="0" sz="99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75793" y="2174982"/>
            <a:ext cx="1930720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Профориентационная работа </a:t>
            </a:r>
            <a:r>
              <a:rPr kumimoji="0" sz="997" b="1" i="0" u="none" strike="noStrike" kern="0" cap="none" spc="-26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предпринимательство)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5793" y="2631031"/>
            <a:ext cx="3075447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Образовательный</a:t>
            </a:r>
            <a:r>
              <a:rPr kumimoji="0" sz="997" b="1" i="0" u="none" strike="noStrike" kern="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курс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«Россия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моя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история»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9707" y="983957"/>
            <a:ext cx="41459" cy="5824981"/>
          </a:xfrm>
          <a:custGeom>
            <a:avLst/>
            <a:gdLst/>
            <a:ahLst/>
            <a:cxnLst/>
            <a:rect l="l" t="t" r="r" b="b"/>
            <a:pathLst>
              <a:path w="45720" h="6423659">
                <a:moveTo>
                  <a:pt x="45720" y="0"/>
                </a:moveTo>
                <a:lnTo>
                  <a:pt x="0" y="0"/>
                </a:lnTo>
                <a:lnTo>
                  <a:pt x="0" y="6423660"/>
                </a:lnTo>
                <a:lnTo>
                  <a:pt x="45720" y="6423660"/>
                </a:lnTo>
                <a:lnTo>
                  <a:pt x="45720" y="0"/>
                </a:lnTo>
                <a:close/>
              </a:path>
            </a:pathLst>
          </a:custGeom>
          <a:solidFill>
            <a:srgbClr val="49769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9605" y="871329"/>
            <a:ext cx="4732653" cy="37448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358" b="0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Часть</a:t>
            </a:r>
            <a:r>
              <a:rPr kumimoji="0" sz="2358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2358" b="0" i="0" u="none" strike="noStrike" kern="0" cap="none" spc="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для</a:t>
            </a:r>
            <a:r>
              <a:rPr kumimoji="0" sz="2358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2358" b="0" i="0" u="none" strike="noStrike" kern="0" cap="none" spc="-41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каждого</a:t>
            </a:r>
            <a:r>
              <a:rPr kumimoji="0" sz="2358" b="0" i="0" u="none" strike="noStrike" kern="0" cap="none" spc="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2358" b="0" i="0" u="none" strike="noStrike" kern="0" cap="none" spc="-18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обучающегося</a:t>
            </a:r>
            <a:endParaRPr kumimoji="0" sz="2358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43298" y="1415477"/>
            <a:ext cx="508448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5</a:t>
            </a:r>
            <a:r>
              <a:rPr kumimoji="0" sz="1088" b="0" i="0" u="none" strike="noStrike" kern="0" cap="none" spc="-5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часов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1362" y="1414671"/>
            <a:ext cx="4437258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11329" algn="l"/>
                <a:tab pos="1946265" algn="l"/>
                <a:tab pos="2903850" algn="l"/>
                <a:tab pos="3703086" algn="l"/>
              </a:tabLst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(углубленное	изучение	отдельных	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учебных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предметов,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51362" y="1566411"/>
            <a:ext cx="1825345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историческое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просвещение)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51362" y="1870950"/>
            <a:ext cx="4134954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Развитие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личности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самореализация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(занятия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хоре, школьном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театре,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школьном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спортивном</a:t>
            </a:r>
            <a:r>
              <a:rPr kumimoji="0" sz="997" b="1" i="0" u="none" strike="noStrike" kern="0" cap="none" spc="-32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клубе)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51362" y="2326998"/>
            <a:ext cx="4437258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07683" algn="l"/>
                <a:tab pos="2333215" algn="l"/>
                <a:tab pos="3231491" algn="l"/>
                <a:tab pos="3548191" algn="l"/>
              </a:tabLst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овл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тво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ние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оц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ь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ых	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нте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со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	и	по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сте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й 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51362" y="2631031"/>
            <a:ext cx="4437834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943766" algn="l"/>
                <a:tab pos="1483307" algn="l"/>
                <a:tab pos="2324577" algn="l"/>
                <a:tab pos="3027075" algn="l"/>
                <a:tab pos="3754333" algn="l"/>
                <a:tab pos="3998480" algn="l"/>
              </a:tabLst>
              <a:defRPr/>
            </a:pP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дд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жка	Р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Ю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ар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пр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та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сс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я	-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51362" y="2783047"/>
            <a:ext cx="1053748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тей»)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01394" y="3224239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01394" y="3721746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01394" y="4219252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01394" y="4551155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06694" y="3226726"/>
            <a:ext cx="2036671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Занятия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«Разговоры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важном»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(понедельник,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первый</a:t>
            </a:r>
            <a:r>
              <a:rPr kumimoji="0" sz="997" b="1" i="0" u="none" strike="noStrike" kern="0" cap="none" spc="-41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урок)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06694" y="3683282"/>
            <a:ext cx="2944737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Формирование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функциональной</a:t>
            </a:r>
            <a:r>
              <a:rPr kumimoji="0" sz="997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грамотности </a:t>
            </a:r>
            <a:r>
              <a:rPr kumimoji="0" sz="997" b="1" i="0" u="none" strike="noStrike" kern="0" cap="none" spc="-26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финансовая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грамотность)</a:t>
            </a:r>
            <a:endParaRPr kumimoji="0" sz="99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06695" y="4139330"/>
            <a:ext cx="1930720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Профориентационная работа </a:t>
            </a:r>
            <a:r>
              <a:rPr kumimoji="0" sz="997" b="1" i="0" u="none" strike="noStrike" kern="0" cap="none" spc="-26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предпринимательство)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06695" y="4595378"/>
            <a:ext cx="3075447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Образовательный</a:t>
            </a:r>
            <a:r>
              <a:rPr kumimoji="0" sz="997" b="1" i="0" u="none" strike="noStrike" kern="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курс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«Россия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моя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история»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84581" y="4963326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84581" y="5461064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84581" y="5958571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484581" y="6290243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06695" y="4963327"/>
            <a:ext cx="2975830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Занятия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«Разговоры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 важном»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(понедельник, </a:t>
            </a:r>
            <a:r>
              <a:rPr kumimoji="0" sz="997" b="1" i="0" u="none" strike="noStrike" kern="0" cap="none" spc="-26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первый</a:t>
            </a:r>
            <a:r>
              <a:rPr kumimoji="0" sz="997" b="1" i="0" u="none" strike="noStrike" kern="0" cap="none" spc="-41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урок)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06694" y="5419605"/>
            <a:ext cx="2944737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Формирование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функциональной</a:t>
            </a:r>
            <a:r>
              <a:rPr kumimoji="0" sz="997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грамотности </a:t>
            </a:r>
            <a:r>
              <a:rPr kumimoji="0" sz="997" b="1" i="0" u="none" strike="noStrike" kern="0" cap="none" spc="-26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финансовая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грамотность)</a:t>
            </a:r>
            <a:endParaRPr kumimoji="0" sz="99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06695" y="5875654"/>
            <a:ext cx="1930720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Профориентационная работа </a:t>
            </a:r>
            <a:r>
              <a:rPr kumimoji="0" sz="997" b="1" i="0" u="none" strike="noStrike" kern="0" cap="none" spc="-26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(в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т.ч.,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предпринимательство)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06695" y="6331701"/>
            <a:ext cx="3075447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Образовательный</a:t>
            </a:r>
            <a:r>
              <a:rPr kumimoji="0" sz="997" b="1" i="0" u="none" strike="noStrike" kern="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курс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«Россия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моя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история»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60917" y="2544542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75312" y="1934866"/>
            <a:ext cx="355856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14352" y="3243010"/>
            <a:ext cx="43243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3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52626" y="4341442"/>
            <a:ext cx="43243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91667" y="3788034"/>
            <a:ext cx="433591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3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71512" y="5060064"/>
            <a:ext cx="43243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2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451362" y="679145"/>
            <a:ext cx="3811919" cy="750778"/>
          </a:xfrm>
          <a:prstGeom prst="rect">
            <a:avLst/>
          </a:prstGeom>
        </p:spPr>
        <p:txBody>
          <a:bodyPr vert="horz" wrap="square" lIns="0" tIns="168715" rIns="0" bIns="0" rtlCol="0">
            <a:spAutoFit/>
          </a:bodyPr>
          <a:lstStyle/>
          <a:p>
            <a:pPr marL="1129179" marR="0" lvl="0" indent="0" algn="l" defTabSz="914400" rtl="0" eaLnBrk="1" fontAlgn="auto" latinLnBrk="0" hangingPunct="1">
              <a:lnSpc>
                <a:spcPct val="100000"/>
              </a:lnSpc>
              <a:spcBef>
                <a:spcPts val="132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358" b="0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Вариативная</a:t>
            </a:r>
            <a:r>
              <a:rPr kumimoji="0" sz="2358" b="0" i="0" u="none" strike="noStrike" kern="0" cap="none" spc="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2358" b="0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часть</a:t>
            </a:r>
            <a:endParaRPr kumimoji="0" sz="2358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Дополнительное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изучение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учебных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предметов</a:t>
            </a:r>
            <a:endParaRPr kumimoji="0" sz="99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852164" y="6207325"/>
            <a:ext cx="43243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3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866445" y="5654539"/>
            <a:ext cx="43243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2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часа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476813" y="3097328"/>
            <a:ext cx="4413074" cy="47252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Психолого-педагогическое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сопровождение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детей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с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особыми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образовательными потребностями (сопровождение обучающихся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 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ОВЗ,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историческое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просвещение)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476813" y="3705393"/>
            <a:ext cx="4134954" cy="3190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Развитие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личности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самореализация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(занятия</a:t>
            </a:r>
            <a:r>
              <a:rPr kumimoji="0" sz="997" b="1" i="0" u="none" strike="noStrike" kern="0" cap="none" spc="-32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хоре,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школьном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театре,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школьном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спортивном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клубе)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76813" y="4161787"/>
            <a:ext cx="4411922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01924" algn="l"/>
                <a:tab pos="2320547" algn="l"/>
                <a:tab pos="3213640" algn="l"/>
                <a:tab pos="3522854" algn="l"/>
              </a:tabLst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овл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тво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ние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оц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ь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ых	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нте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со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	и	по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сте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й 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76813" y="4465818"/>
            <a:ext cx="4411347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939734" algn="l"/>
                <a:tab pos="1473518" algn="l"/>
                <a:tab pos="2310758" algn="l"/>
                <a:tab pos="3007497" algn="l"/>
                <a:tab pos="3731876" algn="l"/>
                <a:tab pos="3971993" algn="l"/>
              </a:tabLst>
              <a:defRPr/>
            </a:pP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дд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жка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Ю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ар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пр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та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сси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я	-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476813" y="4617835"/>
            <a:ext cx="1053748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тей»)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497543" y="4963327"/>
            <a:ext cx="3014986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Дополнительное</a:t>
            </a:r>
            <a:r>
              <a:rPr kumimoji="0" sz="997" b="1" i="0" u="none" strike="noStrike" kern="0" cap="none" spc="-5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изучение</a:t>
            </a:r>
            <a:r>
              <a:rPr kumimoji="0" sz="997" b="1" i="0" u="none" strike="noStrike" kern="0" cap="none" spc="-23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учебных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предметов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497543" y="5115343"/>
            <a:ext cx="4391193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00388" algn="l"/>
                <a:tab pos="1923808" algn="l"/>
                <a:tab pos="2869301" algn="l"/>
                <a:tab pos="3658171" algn="l"/>
              </a:tabLst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(углубленное	изучение	отдельных	учебных	предметов,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497543" y="5267082"/>
            <a:ext cx="1824768" cy="16565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историческое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просвещение)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97542" y="5571622"/>
            <a:ext cx="4134378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Развитие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личности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самореализация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(занятия</a:t>
            </a:r>
            <a:r>
              <a:rPr kumimoji="0" sz="997" b="1" i="0" u="none" strike="noStrike" kern="0" cap="none" spc="-27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хоре, школьном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театре,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школьном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спортивном</a:t>
            </a:r>
            <a:r>
              <a:rPr kumimoji="0" sz="997" b="1" i="0" u="none" strike="noStrike" kern="0" cap="none" spc="-36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клубе)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497543" y="6027670"/>
            <a:ext cx="4391193" cy="318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296166" algn="l"/>
                <a:tab pos="2309606" algn="l"/>
                <a:tab pos="3198093" algn="l"/>
                <a:tab pos="3503853" algn="l"/>
              </a:tabLst>
              <a:defRPr/>
            </a:pP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овл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тво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ние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оц</a:t>
            </a:r>
            <a:r>
              <a:rPr kumimoji="0" sz="997" b="1" i="0" u="none" strike="noStrike" kern="0" cap="none" spc="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ь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ых	и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ов	и	по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й  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497543" y="6331701"/>
            <a:ext cx="4391769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935704" algn="l"/>
                <a:tab pos="1467760" algn="l"/>
                <a:tab pos="2301545" algn="l"/>
                <a:tab pos="2994829" algn="l"/>
                <a:tab pos="3713450" algn="l"/>
                <a:tab pos="3952991" algn="l"/>
              </a:tabLst>
              <a:defRPr/>
            </a:pP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дд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жка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997" b="1" i="0" u="none" strike="noStrike" kern="0" cap="none" spc="-18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Ш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Ю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ар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м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	пр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та	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«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сс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я	-	</a:t>
            </a:r>
            <a:r>
              <a:rPr kumimoji="0" sz="997" b="1" i="0" u="none" strike="noStrike" kern="0" cap="none" spc="-14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ра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на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97543" y="6483718"/>
            <a:ext cx="1053748" cy="16506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возмо</a:t>
            </a:r>
            <a:r>
              <a:rPr kumimoji="0" sz="997" b="1" i="0" u="none" strike="noStrike" kern="0" cap="none" spc="-9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ж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но</a:t>
            </a:r>
            <a:r>
              <a:rPr kumimoji="0" sz="997" b="1" i="0" u="none" strike="noStrike" kern="0" cap="none" spc="-5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997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тей»)</a:t>
            </a:r>
            <a:endParaRPr kumimoji="0" sz="99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15778" y="1627840"/>
            <a:ext cx="11821557" cy="3222857"/>
            <a:chOff x="123444" y="1795145"/>
            <a:chExt cx="13036550" cy="3554095"/>
          </a:xfrm>
        </p:grpSpPr>
        <p:sp>
          <p:nvSpPr>
            <p:cNvPr id="67" name="object 67"/>
            <p:cNvSpPr/>
            <p:nvPr/>
          </p:nvSpPr>
          <p:spPr>
            <a:xfrm>
              <a:off x="137160" y="3276599"/>
              <a:ext cx="13022580" cy="2072639"/>
            </a:xfrm>
            <a:custGeom>
              <a:avLst/>
              <a:gdLst/>
              <a:ahLst/>
              <a:cxnLst/>
              <a:rect l="l" t="t" r="r" b="b"/>
              <a:pathLst>
                <a:path w="13022580" h="2072639">
                  <a:moveTo>
                    <a:pt x="13022580" y="2025396"/>
                  </a:moveTo>
                  <a:lnTo>
                    <a:pt x="0" y="2025396"/>
                  </a:lnTo>
                  <a:lnTo>
                    <a:pt x="0" y="2072640"/>
                  </a:lnTo>
                  <a:lnTo>
                    <a:pt x="13022580" y="2072640"/>
                  </a:lnTo>
                  <a:lnTo>
                    <a:pt x="13022580" y="2025396"/>
                  </a:lnTo>
                  <a:close/>
                </a:path>
                <a:path w="13022580" h="2072639">
                  <a:moveTo>
                    <a:pt x="13022580" y="0"/>
                  </a:moveTo>
                  <a:lnTo>
                    <a:pt x="1524" y="0"/>
                  </a:lnTo>
                  <a:lnTo>
                    <a:pt x="1524" y="45720"/>
                  </a:lnTo>
                  <a:lnTo>
                    <a:pt x="13022580" y="45720"/>
                  </a:lnTo>
                  <a:lnTo>
                    <a:pt x="13022580" y="0"/>
                  </a:lnTo>
                  <a:close/>
                </a:path>
              </a:pathLst>
            </a:custGeom>
            <a:solidFill>
              <a:srgbClr val="49769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7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842516" y="1798320"/>
              <a:ext cx="5417820" cy="3200400"/>
            </a:xfrm>
            <a:custGeom>
              <a:avLst/>
              <a:gdLst/>
              <a:ahLst/>
              <a:cxnLst/>
              <a:rect l="l" t="t" r="r" b="b"/>
              <a:pathLst>
                <a:path w="5417820" h="3200400">
                  <a:moveTo>
                    <a:pt x="24383" y="0"/>
                  </a:moveTo>
                  <a:lnTo>
                    <a:pt x="5417565" y="0"/>
                  </a:lnTo>
                </a:path>
                <a:path w="5417820" h="3200400">
                  <a:moveTo>
                    <a:pt x="24383" y="533400"/>
                  </a:moveTo>
                  <a:lnTo>
                    <a:pt x="5394706" y="533400"/>
                  </a:lnTo>
                </a:path>
                <a:path w="5417820" h="3200400">
                  <a:moveTo>
                    <a:pt x="24383" y="990600"/>
                  </a:moveTo>
                  <a:lnTo>
                    <a:pt x="5417565" y="990600"/>
                  </a:lnTo>
                </a:path>
                <a:path w="5417820" h="3200400">
                  <a:moveTo>
                    <a:pt x="0" y="2133600"/>
                  </a:moveTo>
                  <a:lnTo>
                    <a:pt x="5371973" y="2133600"/>
                  </a:lnTo>
                </a:path>
                <a:path w="5417820" h="3200400">
                  <a:moveTo>
                    <a:pt x="0" y="2667000"/>
                  </a:moveTo>
                  <a:lnTo>
                    <a:pt x="5349112" y="2667000"/>
                  </a:lnTo>
                </a:path>
                <a:path w="5417820" h="3200400">
                  <a:moveTo>
                    <a:pt x="0" y="3200400"/>
                  </a:moveTo>
                  <a:lnTo>
                    <a:pt x="5407533" y="3200400"/>
                  </a:lnTo>
                </a:path>
              </a:pathLst>
            </a:custGeom>
            <a:ln w="6096">
              <a:solidFill>
                <a:srgbClr val="A4A4A4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7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123444" y="3398520"/>
              <a:ext cx="1719580" cy="1849120"/>
            </a:xfrm>
            <a:custGeom>
              <a:avLst/>
              <a:gdLst/>
              <a:ahLst/>
              <a:cxnLst/>
              <a:rect l="l" t="t" r="r" b="b"/>
              <a:pathLst>
                <a:path w="1719580" h="1849120">
                  <a:moveTo>
                    <a:pt x="1719072" y="0"/>
                  </a:moveTo>
                  <a:lnTo>
                    <a:pt x="0" y="0"/>
                  </a:lnTo>
                  <a:lnTo>
                    <a:pt x="0" y="1848612"/>
                  </a:lnTo>
                  <a:lnTo>
                    <a:pt x="1719072" y="1848612"/>
                  </a:lnTo>
                  <a:lnTo>
                    <a:pt x="171907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7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32454" y="3536216"/>
            <a:ext cx="1281196" cy="752450"/>
          </a:xfrm>
          <a:prstGeom prst="rect">
            <a:avLst/>
          </a:prstGeom>
        </p:spPr>
        <p:txBody>
          <a:bodyPr vert="horz" wrap="square" lIns="0" tIns="33973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ts val="1369"/>
              </a:lnSpc>
              <a:spcBef>
                <a:spcPts val="26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Преобладание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педа</a:t>
            </a:r>
            <a:r>
              <a:rPr kumimoji="0" sz="1270" b="1" i="0" u="none" strike="noStrike" kern="0" cap="none" spc="-23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гич</a:t>
            </a:r>
            <a:r>
              <a:rPr kumimoji="0" sz="1270" b="1" i="0" u="none" strike="noStrike" kern="0" cap="none" spc="-23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</a:t>
            </a:r>
            <a:r>
              <a:rPr kumimoji="0" sz="1270" b="1" i="0" u="none" strike="noStrike" kern="0" cap="none" spc="-18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й 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поддержки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обучающихся</a:t>
            </a:r>
            <a:endParaRPr kumimoji="0" sz="1270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29598" y="1250678"/>
            <a:ext cx="1545496" cy="1676784"/>
          </a:xfrm>
          <a:custGeom>
            <a:avLst/>
            <a:gdLst/>
            <a:ahLst/>
            <a:cxnLst/>
            <a:rect l="l" t="t" r="r" b="b"/>
            <a:pathLst>
              <a:path w="1704339" h="1849120">
                <a:moveTo>
                  <a:pt x="1703832" y="0"/>
                </a:moveTo>
                <a:lnTo>
                  <a:pt x="0" y="0"/>
                </a:lnTo>
                <a:lnTo>
                  <a:pt x="0" y="1848612"/>
                </a:lnTo>
                <a:lnTo>
                  <a:pt x="1703832" y="1848612"/>
                </a:lnTo>
                <a:lnTo>
                  <a:pt x="170383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45167" y="1723656"/>
            <a:ext cx="1335899" cy="676466"/>
          </a:xfrm>
          <a:prstGeom prst="rect">
            <a:avLst/>
          </a:prstGeom>
        </p:spPr>
        <p:txBody>
          <a:bodyPr vert="horz" wrap="square" lIns="0" tIns="50672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80000"/>
              </a:lnSpc>
              <a:spcBef>
                <a:spcPts val="39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Преобладание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учебно-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</a:t>
            </a:r>
            <a:r>
              <a:rPr kumimoji="0" sz="1270" b="1" i="0" u="none" strike="noStrike" kern="0" cap="none" spc="-27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зна</a:t>
            </a:r>
            <a:r>
              <a:rPr kumimoji="0" sz="1270" b="1" i="0" u="none" strike="noStrike" kern="0" cap="none" spc="-23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sz="1270" b="1" i="0" u="none" strike="noStrike" kern="0" cap="none" spc="-18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т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ельн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й 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деятельности</a:t>
            </a:r>
            <a:endParaRPr kumimoji="0" sz="1270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15778" y="4947434"/>
            <a:ext cx="1559317" cy="1677935"/>
          </a:xfrm>
          <a:custGeom>
            <a:avLst/>
            <a:gdLst/>
            <a:ahLst/>
            <a:cxnLst/>
            <a:rect l="l" t="t" r="r" b="b"/>
            <a:pathLst>
              <a:path w="1719580" h="1850390">
                <a:moveTo>
                  <a:pt x="1719072" y="0"/>
                </a:moveTo>
                <a:lnTo>
                  <a:pt x="0" y="0"/>
                </a:lnTo>
                <a:lnTo>
                  <a:pt x="0" y="1850136"/>
                </a:lnTo>
                <a:lnTo>
                  <a:pt x="1719072" y="1850136"/>
                </a:lnTo>
                <a:lnTo>
                  <a:pt x="171907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2454" y="5402170"/>
            <a:ext cx="1192520" cy="734924"/>
          </a:xfrm>
          <a:prstGeom prst="rect">
            <a:avLst/>
          </a:prstGeom>
        </p:spPr>
        <p:txBody>
          <a:bodyPr vert="horz" wrap="square" lIns="0" tIns="31094" rIns="0" bIns="0" rtlCol="0">
            <a:spAutoFit/>
          </a:bodyPr>
          <a:lstStyle/>
          <a:p>
            <a:pPr marL="11516" marR="4607" lvl="0" indent="0" algn="l" defTabSz="914400" rtl="0" eaLnBrk="1" fontAlgn="auto" latinLnBrk="0" hangingPunct="1">
              <a:lnSpc>
                <a:spcPct val="901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1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е</a:t>
            </a:r>
            <a:r>
              <a:rPr kumimoji="0" sz="1270" b="1" i="0" u="none" strike="noStrike" kern="0" cap="none" spc="-14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</a:t>
            </a:r>
            <a:r>
              <a:rPr kumimoji="0" sz="1270" b="1" i="0" u="none" strike="noStrike" kern="0" cap="none" spc="-41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ание 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деятельности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ученических </a:t>
            </a:r>
            <a:r>
              <a:rPr kumimoji="0" sz="1270" b="1" i="0" u="none" strike="noStrike" kern="0" cap="none" spc="-5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270" b="1" i="0" u="none" strike="noStrike" kern="0" cap="none" spc="-9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сообществ</a:t>
            </a:r>
            <a:endParaRPr kumimoji="0" sz="1270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93168" y="1318394"/>
            <a:ext cx="153744" cy="199233"/>
          </a:xfrm>
          <a:custGeom>
            <a:avLst/>
            <a:gdLst/>
            <a:ahLst/>
            <a:cxnLst/>
            <a:rect l="l" t="t" r="r" b="b"/>
            <a:pathLst>
              <a:path w="169545" h="219710">
                <a:moveTo>
                  <a:pt x="0" y="219456"/>
                </a:moveTo>
                <a:lnTo>
                  <a:pt x="169164" y="219456"/>
                </a:lnTo>
                <a:lnTo>
                  <a:pt x="169164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ln w="914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13713" y="1287255"/>
            <a:ext cx="113436" cy="207648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54472" y="3150880"/>
            <a:ext cx="153744" cy="199233"/>
          </a:xfrm>
          <a:custGeom>
            <a:avLst/>
            <a:gdLst/>
            <a:ahLst/>
            <a:cxnLst/>
            <a:rect l="l" t="t" r="r" b="b"/>
            <a:pathLst>
              <a:path w="169545" h="219710">
                <a:moveTo>
                  <a:pt x="0" y="219456"/>
                </a:moveTo>
                <a:lnTo>
                  <a:pt x="169163" y="219456"/>
                </a:lnTo>
                <a:lnTo>
                  <a:pt x="169163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ln w="9143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5018" y="3120592"/>
            <a:ext cx="113436" cy="207648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2</a:t>
            </a: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54472" y="5016532"/>
            <a:ext cx="153744" cy="199233"/>
          </a:xfrm>
          <a:custGeom>
            <a:avLst/>
            <a:gdLst/>
            <a:ahLst/>
            <a:cxnLst/>
            <a:rect l="l" t="t" r="r" b="b"/>
            <a:pathLst>
              <a:path w="169545" h="219710">
                <a:moveTo>
                  <a:pt x="0" y="219456"/>
                </a:moveTo>
                <a:lnTo>
                  <a:pt x="169163" y="219456"/>
                </a:lnTo>
                <a:lnTo>
                  <a:pt x="169163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ln w="9144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75018" y="4986474"/>
            <a:ext cx="113436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27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3</a:t>
            </a:r>
            <a:endParaRPr kumimoji="0" sz="127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793599" y="1291907"/>
            <a:ext cx="1063537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719197" algn="l"/>
              </a:tabLst>
              <a:defRPr/>
            </a:pPr>
            <a:r>
              <a:rPr kumimoji="0" sz="1088" b="0" i="0" u="none" strike="noStrike" kern="0" cap="none" spc="-2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1-11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18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кл.	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6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час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793598" y="1789137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793598" y="2287267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5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793598" y="2618938"/>
            <a:ext cx="583880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10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18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793598" y="3225274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793598" y="3722782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793598" y="4220013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5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7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793598" y="4552307"/>
            <a:ext cx="583880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10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18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793598" y="4963326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793598" y="5461064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793598" y="5958571"/>
            <a:ext cx="507872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5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793598" y="6290243"/>
            <a:ext cx="583880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10</a:t>
            </a:r>
            <a:r>
              <a:rPr kumimoji="0" sz="1088" b="0" i="0" u="none" strike="noStrike" kern="0" cap="none" spc="-5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-</a:t>
            </a:r>
            <a:r>
              <a:rPr kumimoji="0" sz="1088" b="0" i="0" u="none" strike="noStrike" kern="0" cap="none" spc="-73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1</a:t>
            </a:r>
            <a:r>
              <a:rPr kumimoji="0" sz="1088" b="0" i="0" u="none" strike="noStrike" kern="0" cap="none" spc="-18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 </a:t>
            </a:r>
            <a:r>
              <a:rPr kumimoji="0" sz="1088" b="0" i="0" u="none" strike="noStrike" kern="0" cap="none" spc="-5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к</a:t>
            </a:r>
            <a:r>
              <a:rPr kumimoji="0" sz="1088" b="0" i="0" u="none" strike="noStrike" kern="0" cap="none" spc="9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л</a:t>
            </a:r>
            <a:r>
              <a:rPr kumimoji="0" sz="1088" b="0" i="0" u="none" strike="noStrike" kern="0" cap="none" spc="0" normalizeH="0" baseline="0" noProof="0" dirty="0">
                <a:ln>
                  <a:noFill/>
                </a:ln>
                <a:solidFill>
                  <a:srgbClr val="497692"/>
                </a:solidFill>
                <a:effectLst/>
                <a:uLnTx/>
                <a:uFillTx/>
                <a:latin typeface="Microsoft Sans Serif"/>
                <a:cs typeface="Microsoft Sans Serif"/>
                <a:sym typeface="Arial"/>
              </a:rPr>
              <a:t>.</a:t>
            </a:r>
            <a:endParaRPr kumimoji="0" sz="10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cs typeface="Microsoft Sans Serif"/>
              <a:sym typeface="Arial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1674634" y="1281082"/>
            <a:ext cx="4892155" cy="5393693"/>
            <a:chOff x="1842516" y="1412748"/>
            <a:chExt cx="5394960" cy="5948045"/>
          </a:xfrm>
        </p:grpSpPr>
        <p:sp>
          <p:nvSpPr>
            <p:cNvPr id="94" name="object 94"/>
            <p:cNvSpPr/>
            <p:nvPr/>
          </p:nvSpPr>
          <p:spPr>
            <a:xfrm>
              <a:off x="1842516" y="5836919"/>
              <a:ext cx="5394960" cy="990600"/>
            </a:xfrm>
            <a:custGeom>
              <a:avLst/>
              <a:gdLst/>
              <a:ahLst/>
              <a:cxnLst/>
              <a:rect l="l" t="t" r="r" b="b"/>
              <a:pathLst>
                <a:path w="5394959" h="990600">
                  <a:moveTo>
                    <a:pt x="0" y="0"/>
                  </a:moveTo>
                  <a:lnTo>
                    <a:pt x="5393182" y="0"/>
                  </a:lnTo>
                </a:path>
                <a:path w="5394959" h="990600">
                  <a:moveTo>
                    <a:pt x="24383" y="533400"/>
                  </a:moveTo>
                  <a:lnTo>
                    <a:pt x="5394706" y="533400"/>
                  </a:lnTo>
                </a:path>
                <a:path w="5394959" h="990600">
                  <a:moveTo>
                    <a:pt x="0" y="990600"/>
                  </a:moveTo>
                  <a:lnTo>
                    <a:pt x="5393182" y="990600"/>
                  </a:lnTo>
                </a:path>
              </a:pathLst>
            </a:custGeom>
            <a:ln w="6096">
              <a:solidFill>
                <a:srgbClr val="A4A4A4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7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3290316" y="1412748"/>
              <a:ext cx="0" cy="5948045"/>
            </a:xfrm>
            <a:custGeom>
              <a:avLst/>
              <a:gdLst/>
              <a:ahLst/>
              <a:cxnLst/>
              <a:rect l="l" t="t" r="r" b="b"/>
              <a:pathLst>
                <a:path h="5948045">
                  <a:moveTo>
                    <a:pt x="0" y="0"/>
                  </a:moveTo>
                  <a:lnTo>
                    <a:pt x="0" y="5947943"/>
                  </a:lnTo>
                </a:path>
              </a:pathLst>
            </a:custGeom>
            <a:ln w="9144">
              <a:solidFill>
                <a:srgbClr val="8B8B8B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7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11864782" y="6587919"/>
            <a:ext cx="139348" cy="15063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07" b="0" i="0" u="none" strike="noStrike" kern="0" cap="none" spc="-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19</a:t>
            </a:r>
            <a:endParaRPr kumimoji="0" sz="90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</p:txBody>
      </p:sp>
      <p:sp>
        <p:nvSpPr>
          <p:cNvPr id="97" name="object 6"/>
          <p:cNvSpPr/>
          <p:nvPr/>
        </p:nvSpPr>
        <p:spPr>
          <a:xfrm>
            <a:off x="115778" y="110428"/>
            <a:ext cx="11846310" cy="816774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2000" dirty="0">
              <a:solidFill>
                <a:srgbClr val="227644"/>
              </a:solidFill>
              <a:cs typeface="Arial"/>
              <a:sym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6980" y="211639"/>
            <a:ext cx="10646302" cy="5784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ru-RU" b="1" dirty="0">
                <a:solidFill>
                  <a:schemeClr val="bg1"/>
                </a:solidFill>
                <a:sym typeface="Arial"/>
              </a:rPr>
              <a:t>Письмо  Министерства просвещения Российской Федерации от 05.08.2022 </a:t>
            </a:r>
          </a:p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sym typeface="Arial"/>
              </a:rPr>
              <a:t>№ ТВ-1290/03 «О направлении методических рекомендаций»)</a:t>
            </a:r>
            <a:endParaRPr b="1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99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jsy6diOsSfIm2dApv0BpWS-inq7Pio-ZjUoqg3hQiOI1M9K84-uso89amDwNkNDYCK3B9xvA2Y4KDhS_3cbN2fOkjHFxmZ3gG9PwsYsdFLOEKe-kYOgtluCLSDsjQXZToAecWtIb9bHFj_uT4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63" y="5779154"/>
            <a:ext cx="932541" cy="9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74" t="29013" r="19693" b="36936"/>
          <a:stretch/>
        </p:blipFill>
        <p:spPr>
          <a:xfrm>
            <a:off x="412663" y="1066799"/>
            <a:ext cx="9607638" cy="2698453"/>
          </a:xfrm>
          <a:prstGeom prst="rect">
            <a:avLst/>
          </a:prstGeom>
        </p:spPr>
      </p:pic>
      <p:sp>
        <p:nvSpPr>
          <p:cNvPr id="5" name="object 6"/>
          <p:cNvSpPr/>
          <p:nvPr/>
        </p:nvSpPr>
        <p:spPr>
          <a:xfrm>
            <a:off x="290743" y="77370"/>
            <a:ext cx="10115637" cy="817880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lvl="0">
              <a:defRPr/>
            </a:pPr>
            <a:endParaRPr lang="ru-RU" sz="2000" b="1" i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700" y="77369"/>
            <a:ext cx="882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Письмо Департамента государственной политики и управления в сфере общего образования Минпросвещения России от 21 декабря 2021 г. № 03-2195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5950" y="3826808"/>
            <a:ext cx="9023350" cy="3046988"/>
          </a:xfrm>
          <a:prstGeom prst="rect">
            <a:avLst/>
          </a:prstGeom>
          <a:ln>
            <a:solidFill>
              <a:srgbClr val="328092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ru-RU" sz="1600" b="1" u="sng" dirty="0">
                <a:solidFill>
                  <a:srgbClr val="BB0000"/>
                </a:solidFill>
                <a:latin typeface="inherit"/>
                <a:hlinkClick r:id="rId5"/>
              </a:rPr>
              <a:t>Распоряжение</a:t>
            </a:r>
            <a:r>
              <a:rPr lang="ru-RU" sz="1600" b="1" dirty="0">
                <a:solidFill>
                  <a:srgbClr val="222222"/>
                </a:solidFill>
                <a:latin typeface="verdana" panose="020B0604030504040204" pitchFamily="34" charset="0"/>
              </a:rPr>
              <a:t> департамента образования администрации Города Томска от 17.01.2022 г. №9-р «Об утверждении плана мероприятий по формированию и оценке функциональной грамотности обучающихся общеобразовательных организаций Города Томска 2022 год»</a:t>
            </a:r>
            <a:endParaRPr lang="ru-RU" sz="1600" b="1" dirty="0">
              <a:solidFill>
                <a:srgbClr val="222222"/>
              </a:solidFill>
              <a:latin typeface="Open Sans"/>
            </a:endParaRPr>
          </a:p>
          <a:p>
            <a:pPr algn="just" fontAlgn="base"/>
            <a:r>
              <a:rPr lang="ru-RU" sz="1600" b="1" dirty="0">
                <a:solidFill>
                  <a:srgbClr val="77AD8E"/>
                </a:solidFill>
                <a:latin typeface="inherit"/>
                <a:hlinkClick r:id="rId6"/>
              </a:rPr>
              <a:t>Распоряжение</a:t>
            </a:r>
            <a:r>
              <a:rPr lang="ru-RU" sz="1600" b="1" dirty="0">
                <a:solidFill>
                  <a:srgbClr val="222222"/>
                </a:solidFill>
                <a:latin typeface="verdana" panose="020B0604030504040204" pitchFamily="34" charset="0"/>
              </a:rPr>
              <a:t> департамента образования администрации Города Томска от 08.12.2022 г. №1269-р «Об утверждении плана мероприятий, направленных на формирование и оценку функциональной грамотности обучающихся общеобразовательных организа</a:t>
            </a:r>
            <a:r>
              <a:rPr lang="ru-RU" sz="1600" b="1" dirty="0">
                <a:solidFill>
                  <a:srgbClr val="000000"/>
                </a:solidFill>
                <a:latin typeface="inherit"/>
              </a:rPr>
              <a:t>ций г. Томска в 2022-2023 учебном году»</a:t>
            </a:r>
            <a:endParaRPr lang="ru-RU" sz="1600" b="1" dirty="0">
              <a:solidFill>
                <a:srgbClr val="222222"/>
              </a:solidFill>
              <a:latin typeface="Open Sans"/>
            </a:endParaRPr>
          </a:p>
          <a:p>
            <a:pPr algn="just" fontAlgn="base"/>
            <a:r>
              <a:rPr lang="ru-RU" sz="1600" b="1" dirty="0">
                <a:solidFill>
                  <a:srgbClr val="77AD8E"/>
                </a:solidFill>
                <a:latin typeface="inherit"/>
                <a:hlinkClick r:id="rId7"/>
              </a:rPr>
              <a:t>Распоряжение</a:t>
            </a:r>
            <a:r>
              <a:rPr lang="ru-RU" sz="1600" b="1" dirty="0">
                <a:solidFill>
                  <a:srgbClr val="000000"/>
                </a:solidFill>
                <a:latin typeface="inherit"/>
              </a:rPr>
              <a:t>  департамента образования администрации Города Томска от 12.12.2022 г. №1280-р «Об использовании электронного банка функциональной грамотности в 2022-2023 учебном году»</a:t>
            </a:r>
            <a:endParaRPr lang="ru-RU" sz="1600" b="1" i="0" dirty="0">
              <a:solidFill>
                <a:srgbClr val="222222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2454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021080"/>
            <a:ext cx="11109960" cy="5836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9680" y="5417"/>
            <a:ext cx="6873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П</a:t>
            </a:r>
            <a:r>
              <a:rPr lang="ru-RU" sz="2000" b="1" dirty="0" smtClean="0"/>
              <a:t>еречень </a:t>
            </a:r>
            <a:r>
              <a:rPr lang="ru-RU" sz="2000" b="1" dirty="0"/>
              <a:t>цифровых образовательных </a:t>
            </a:r>
            <a:r>
              <a:rPr lang="ru-RU" sz="2000" b="1" dirty="0" err="1"/>
              <a:t>контентов</a:t>
            </a:r>
            <a:r>
              <a:rPr lang="ru-RU" sz="2000" b="1" dirty="0"/>
              <a:t>, рекомендованных </a:t>
            </a:r>
            <a:r>
              <a:rPr lang="ru-RU" sz="2000" b="1" dirty="0" err="1"/>
              <a:t>Минпросом</a:t>
            </a:r>
            <a:r>
              <a:rPr lang="ru-RU" sz="2000" b="1" dirty="0"/>
              <a:t> (для подготовки мероприятий по функциональной грамотности)</a:t>
            </a:r>
          </a:p>
        </p:txBody>
      </p:sp>
    </p:spTree>
    <p:extLst>
      <p:ext uri="{BB962C8B-B14F-4D97-AF65-F5344CB8AC3E}">
        <p14:creationId xmlns:p14="http://schemas.microsoft.com/office/powerpoint/2010/main" val="365430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723246" y="6437560"/>
            <a:ext cx="177928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>
                <a:solidFill>
                  <a:srgbClr val="A6A6A6"/>
                </a:solidFill>
              </a:rPr>
              <a:t>18</a:t>
            </a:r>
            <a:endParaRPr sz="1088"/>
          </a:p>
        </p:txBody>
      </p:sp>
      <p:grpSp>
        <p:nvGrpSpPr>
          <p:cNvPr id="7" name="object 7"/>
          <p:cNvGrpSpPr/>
          <p:nvPr/>
        </p:nvGrpSpPr>
        <p:grpSpPr>
          <a:xfrm>
            <a:off x="238772" y="1206456"/>
            <a:ext cx="1319776" cy="1619778"/>
            <a:chOff x="259079" y="1330452"/>
            <a:chExt cx="1455420" cy="178625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033" y="1343406"/>
              <a:ext cx="1429511" cy="17602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2033" y="1343406"/>
              <a:ext cx="1430020" cy="1760220"/>
            </a:xfrm>
            <a:custGeom>
              <a:avLst/>
              <a:gdLst/>
              <a:ahLst/>
              <a:cxnLst/>
              <a:rect l="l" t="t" r="r" b="b"/>
              <a:pathLst>
                <a:path w="1430020" h="1760220">
                  <a:moveTo>
                    <a:pt x="0" y="238251"/>
                  </a:moveTo>
                  <a:lnTo>
                    <a:pt x="4840" y="190239"/>
                  </a:lnTo>
                  <a:lnTo>
                    <a:pt x="18722" y="145518"/>
                  </a:lnTo>
                  <a:lnTo>
                    <a:pt x="40689" y="105047"/>
                  </a:lnTo>
                  <a:lnTo>
                    <a:pt x="69781" y="69786"/>
                  </a:lnTo>
                  <a:lnTo>
                    <a:pt x="105042" y="40692"/>
                  </a:lnTo>
                  <a:lnTo>
                    <a:pt x="145512" y="18724"/>
                  </a:lnTo>
                  <a:lnTo>
                    <a:pt x="190235" y="4840"/>
                  </a:lnTo>
                  <a:lnTo>
                    <a:pt x="238251" y="0"/>
                  </a:lnTo>
                  <a:lnTo>
                    <a:pt x="1191260" y="0"/>
                  </a:lnTo>
                  <a:lnTo>
                    <a:pt x="1239272" y="4840"/>
                  </a:lnTo>
                  <a:lnTo>
                    <a:pt x="1283993" y="18724"/>
                  </a:lnTo>
                  <a:lnTo>
                    <a:pt x="1324464" y="40692"/>
                  </a:lnTo>
                  <a:lnTo>
                    <a:pt x="1359725" y="69786"/>
                  </a:lnTo>
                  <a:lnTo>
                    <a:pt x="1388819" y="105047"/>
                  </a:lnTo>
                  <a:lnTo>
                    <a:pt x="1410787" y="145518"/>
                  </a:lnTo>
                  <a:lnTo>
                    <a:pt x="1424671" y="190239"/>
                  </a:lnTo>
                  <a:lnTo>
                    <a:pt x="1429511" y="238251"/>
                  </a:lnTo>
                  <a:lnTo>
                    <a:pt x="1429511" y="1521968"/>
                  </a:lnTo>
                  <a:lnTo>
                    <a:pt x="1424671" y="1569980"/>
                  </a:lnTo>
                  <a:lnTo>
                    <a:pt x="1410787" y="1614701"/>
                  </a:lnTo>
                  <a:lnTo>
                    <a:pt x="1388819" y="1655172"/>
                  </a:lnTo>
                  <a:lnTo>
                    <a:pt x="1359725" y="1690433"/>
                  </a:lnTo>
                  <a:lnTo>
                    <a:pt x="1324464" y="1719527"/>
                  </a:lnTo>
                  <a:lnTo>
                    <a:pt x="1283993" y="1741495"/>
                  </a:lnTo>
                  <a:lnTo>
                    <a:pt x="1239272" y="1755379"/>
                  </a:lnTo>
                  <a:lnTo>
                    <a:pt x="1191260" y="1760220"/>
                  </a:lnTo>
                  <a:lnTo>
                    <a:pt x="238251" y="1760220"/>
                  </a:lnTo>
                  <a:lnTo>
                    <a:pt x="190235" y="1755379"/>
                  </a:lnTo>
                  <a:lnTo>
                    <a:pt x="145512" y="1741495"/>
                  </a:lnTo>
                  <a:lnTo>
                    <a:pt x="105042" y="1719527"/>
                  </a:lnTo>
                  <a:lnTo>
                    <a:pt x="69781" y="1690433"/>
                  </a:lnTo>
                  <a:lnTo>
                    <a:pt x="40689" y="1655172"/>
                  </a:lnTo>
                  <a:lnTo>
                    <a:pt x="18722" y="1614701"/>
                  </a:lnTo>
                  <a:lnTo>
                    <a:pt x="4840" y="1569980"/>
                  </a:lnTo>
                  <a:lnTo>
                    <a:pt x="0" y="1521968"/>
                  </a:lnTo>
                  <a:lnTo>
                    <a:pt x="0" y="238251"/>
                  </a:lnTo>
                  <a:close/>
                </a:path>
              </a:pathLst>
            </a:custGeom>
            <a:ln w="25908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34627" y="3166082"/>
            <a:ext cx="1381965" cy="1603078"/>
            <a:chOff x="254508" y="3491484"/>
            <a:chExt cx="1524000" cy="1767839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462" y="3504565"/>
              <a:ext cx="1498092" cy="17418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7462" y="3504438"/>
              <a:ext cx="1498600" cy="1742439"/>
            </a:xfrm>
            <a:custGeom>
              <a:avLst/>
              <a:gdLst/>
              <a:ahLst/>
              <a:cxnLst/>
              <a:rect l="l" t="t" r="r" b="b"/>
              <a:pathLst>
                <a:path w="1498600" h="1742439">
                  <a:moveTo>
                    <a:pt x="0" y="249681"/>
                  </a:moveTo>
                  <a:lnTo>
                    <a:pt x="4022" y="204794"/>
                  </a:lnTo>
                  <a:lnTo>
                    <a:pt x="15620" y="162549"/>
                  </a:lnTo>
                  <a:lnTo>
                    <a:pt x="34088" y="123650"/>
                  </a:lnTo>
                  <a:lnTo>
                    <a:pt x="58721" y="88804"/>
                  </a:lnTo>
                  <a:lnTo>
                    <a:pt x="88814" y="58713"/>
                  </a:lnTo>
                  <a:lnTo>
                    <a:pt x="123662" y="34083"/>
                  </a:lnTo>
                  <a:lnTo>
                    <a:pt x="162559" y="15617"/>
                  </a:lnTo>
                  <a:lnTo>
                    <a:pt x="204801" y="4021"/>
                  </a:lnTo>
                  <a:lnTo>
                    <a:pt x="249682" y="0"/>
                  </a:lnTo>
                  <a:lnTo>
                    <a:pt x="1248410" y="0"/>
                  </a:lnTo>
                  <a:lnTo>
                    <a:pt x="1293297" y="4021"/>
                  </a:lnTo>
                  <a:lnTo>
                    <a:pt x="1335542" y="15617"/>
                  </a:lnTo>
                  <a:lnTo>
                    <a:pt x="1374441" y="34083"/>
                  </a:lnTo>
                  <a:lnTo>
                    <a:pt x="1409287" y="58713"/>
                  </a:lnTo>
                  <a:lnTo>
                    <a:pt x="1439378" y="88804"/>
                  </a:lnTo>
                  <a:lnTo>
                    <a:pt x="1464008" y="123650"/>
                  </a:lnTo>
                  <a:lnTo>
                    <a:pt x="1482474" y="162549"/>
                  </a:lnTo>
                  <a:lnTo>
                    <a:pt x="1494070" y="204794"/>
                  </a:lnTo>
                  <a:lnTo>
                    <a:pt x="1498092" y="249681"/>
                  </a:lnTo>
                  <a:lnTo>
                    <a:pt x="1498092" y="1492250"/>
                  </a:lnTo>
                  <a:lnTo>
                    <a:pt x="1494070" y="1537137"/>
                  </a:lnTo>
                  <a:lnTo>
                    <a:pt x="1482474" y="1579382"/>
                  </a:lnTo>
                  <a:lnTo>
                    <a:pt x="1464008" y="1618281"/>
                  </a:lnTo>
                  <a:lnTo>
                    <a:pt x="1439378" y="1653127"/>
                  </a:lnTo>
                  <a:lnTo>
                    <a:pt x="1409287" y="1683218"/>
                  </a:lnTo>
                  <a:lnTo>
                    <a:pt x="1374441" y="1707848"/>
                  </a:lnTo>
                  <a:lnTo>
                    <a:pt x="1335542" y="1726314"/>
                  </a:lnTo>
                  <a:lnTo>
                    <a:pt x="1293297" y="1737910"/>
                  </a:lnTo>
                  <a:lnTo>
                    <a:pt x="1248410" y="1741932"/>
                  </a:lnTo>
                  <a:lnTo>
                    <a:pt x="249682" y="1741932"/>
                  </a:lnTo>
                  <a:lnTo>
                    <a:pt x="204801" y="1737910"/>
                  </a:lnTo>
                  <a:lnTo>
                    <a:pt x="162559" y="1726314"/>
                  </a:lnTo>
                  <a:lnTo>
                    <a:pt x="123662" y="1707848"/>
                  </a:lnTo>
                  <a:lnTo>
                    <a:pt x="88814" y="1683218"/>
                  </a:lnTo>
                  <a:lnTo>
                    <a:pt x="58721" y="1653127"/>
                  </a:lnTo>
                  <a:lnTo>
                    <a:pt x="34088" y="1618281"/>
                  </a:lnTo>
                  <a:lnTo>
                    <a:pt x="15620" y="1579382"/>
                  </a:lnTo>
                  <a:lnTo>
                    <a:pt x="4022" y="1537137"/>
                  </a:lnTo>
                  <a:lnTo>
                    <a:pt x="0" y="1492250"/>
                  </a:lnTo>
                  <a:lnTo>
                    <a:pt x="0" y="249681"/>
                  </a:lnTo>
                  <a:close/>
                </a:path>
              </a:pathLst>
            </a:custGeom>
            <a:ln w="25908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255847" y="1198163"/>
            <a:ext cx="1540891" cy="1536859"/>
            <a:chOff x="6894576" y="1321308"/>
            <a:chExt cx="1699260" cy="1694814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5467" y="1339787"/>
              <a:ext cx="1219436" cy="15967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49490" y="1334262"/>
              <a:ext cx="1231900" cy="1607820"/>
            </a:xfrm>
            <a:custGeom>
              <a:avLst/>
              <a:gdLst/>
              <a:ahLst/>
              <a:cxnLst/>
              <a:rect l="l" t="t" r="r" b="b"/>
              <a:pathLst>
                <a:path w="1231900" h="1607820">
                  <a:moveTo>
                    <a:pt x="0" y="205231"/>
                  </a:moveTo>
                  <a:lnTo>
                    <a:pt x="5423" y="158193"/>
                  </a:lnTo>
                  <a:lnTo>
                    <a:pt x="20870" y="115003"/>
                  </a:lnTo>
                  <a:lnTo>
                    <a:pt x="45106" y="76896"/>
                  </a:lnTo>
                  <a:lnTo>
                    <a:pt x="76896" y="45106"/>
                  </a:lnTo>
                  <a:lnTo>
                    <a:pt x="115003" y="20870"/>
                  </a:lnTo>
                  <a:lnTo>
                    <a:pt x="158193" y="5423"/>
                  </a:lnTo>
                  <a:lnTo>
                    <a:pt x="205231" y="0"/>
                  </a:lnTo>
                  <a:lnTo>
                    <a:pt x="1026159" y="0"/>
                  </a:lnTo>
                  <a:lnTo>
                    <a:pt x="1073198" y="5423"/>
                  </a:lnTo>
                  <a:lnTo>
                    <a:pt x="1116388" y="20870"/>
                  </a:lnTo>
                  <a:lnTo>
                    <a:pt x="1154495" y="45106"/>
                  </a:lnTo>
                  <a:lnTo>
                    <a:pt x="1186285" y="76896"/>
                  </a:lnTo>
                  <a:lnTo>
                    <a:pt x="1210521" y="115003"/>
                  </a:lnTo>
                  <a:lnTo>
                    <a:pt x="1225968" y="158193"/>
                  </a:lnTo>
                  <a:lnTo>
                    <a:pt x="1231391" y="205231"/>
                  </a:lnTo>
                  <a:lnTo>
                    <a:pt x="1231391" y="1402588"/>
                  </a:lnTo>
                  <a:lnTo>
                    <a:pt x="1225968" y="1449626"/>
                  </a:lnTo>
                  <a:lnTo>
                    <a:pt x="1210521" y="1492816"/>
                  </a:lnTo>
                  <a:lnTo>
                    <a:pt x="1186285" y="1530923"/>
                  </a:lnTo>
                  <a:lnTo>
                    <a:pt x="1154495" y="1562713"/>
                  </a:lnTo>
                  <a:lnTo>
                    <a:pt x="1116388" y="1586949"/>
                  </a:lnTo>
                  <a:lnTo>
                    <a:pt x="1073198" y="1602396"/>
                  </a:lnTo>
                  <a:lnTo>
                    <a:pt x="1026159" y="1607819"/>
                  </a:lnTo>
                  <a:lnTo>
                    <a:pt x="205231" y="1607819"/>
                  </a:lnTo>
                  <a:lnTo>
                    <a:pt x="158193" y="1602396"/>
                  </a:lnTo>
                  <a:lnTo>
                    <a:pt x="115003" y="1586949"/>
                  </a:lnTo>
                  <a:lnTo>
                    <a:pt x="76896" y="1562713"/>
                  </a:lnTo>
                  <a:lnTo>
                    <a:pt x="45106" y="1530923"/>
                  </a:lnTo>
                  <a:lnTo>
                    <a:pt x="20870" y="1492816"/>
                  </a:lnTo>
                  <a:lnTo>
                    <a:pt x="5423" y="1449626"/>
                  </a:lnTo>
                  <a:lnTo>
                    <a:pt x="0" y="1402588"/>
                  </a:lnTo>
                  <a:lnTo>
                    <a:pt x="0" y="205231"/>
                  </a:lnTo>
                  <a:close/>
                </a:path>
              </a:pathLst>
            </a:custGeom>
            <a:ln w="25908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7530" y="1498854"/>
              <a:ext cx="1092707" cy="15041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07530" y="1498854"/>
              <a:ext cx="1092835" cy="1504315"/>
            </a:xfrm>
            <a:custGeom>
              <a:avLst/>
              <a:gdLst/>
              <a:ahLst/>
              <a:cxnLst/>
              <a:rect l="l" t="t" r="r" b="b"/>
              <a:pathLst>
                <a:path w="1092834" h="1504314">
                  <a:moveTo>
                    <a:pt x="0" y="182118"/>
                  </a:moveTo>
                  <a:lnTo>
                    <a:pt x="6505" y="133702"/>
                  </a:lnTo>
                  <a:lnTo>
                    <a:pt x="24863" y="90198"/>
                  </a:lnTo>
                  <a:lnTo>
                    <a:pt x="53340" y="53340"/>
                  </a:lnTo>
                  <a:lnTo>
                    <a:pt x="90198" y="24863"/>
                  </a:lnTo>
                  <a:lnTo>
                    <a:pt x="133702" y="6505"/>
                  </a:lnTo>
                  <a:lnTo>
                    <a:pt x="182118" y="0"/>
                  </a:lnTo>
                  <a:lnTo>
                    <a:pt x="910590" y="0"/>
                  </a:lnTo>
                  <a:lnTo>
                    <a:pt x="959005" y="6505"/>
                  </a:lnTo>
                  <a:lnTo>
                    <a:pt x="1002509" y="24863"/>
                  </a:lnTo>
                  <a:lnTo>
                    <a:pt x="1039368" y="53340"/>
                  </a:lnTo>
                  <a:lnTo>
                    <a:pt x="1067844" y="90198"/>
                  </a:lnTo>
                  <a:lnTo>
                    <a:pt x="1086202" y="133702"/>
                  </a:lnTo>
                  <a:lnTo>
                    <a:pt x="1092708" y="182118"/>
                  </a:lnTo>
                  <a:lnTo>
                    <a:pt x="1092708" y="1322070"/>
                  </a:lnTo>
                  <a:lnTo>
                    <a:pt x="1086202" y="1370485"/>
                  </a:lnTo>
                  <a:lnTo>
                    <a:pt x="1067844" y="1413989"/>
                  </a:lnTo>
                  <a:lnTo>
                    <a:pt x="1039368" y="1450848"/>
                  </a:lnTo>
                  <a:lnTo>
                    <a:pt x="1002509" y="1479324"/>
                  </a:lnTo>
                  <a:lnTo>
                    <a:pt x="959005" y="1497682"/>
                  </a:lnTo>
                  <a:lnTo>
                    <a:pt x="910590" y="1504188"/>
                  </a:lnTo>
                  <a:lnTo>
                    <a:pt x="182118" y="1504188"/>
                  </a:lnTo>
                  <a:lnTo>
                    <a:pt x="133702" y="1497682"/>
                  </a:lnTo>
                  <a:lnTo>
                    <a:pt x="90198" y="1479324"/>
                  </a:lnTo>
                  <a:lnTo>
                    <a:pt x="53340" y="1450848"/>
                  </a:lnTo>
                  <a:lnTo>
                    <a:pt x="24863" y="1413989"/>
                  </a:lnTo>
                  <a:lnTo>
                    <a:pt x="6505" y="1370485"/>
                  </a:lnTo>
                  <a:lnTo>
                    <a:pt x="0" y="1322070"/>
                  </a:lnTo>
                  <a:lnTo>
                    <a:pt x="0" y="182118"/>
                  </a:lnTo>
                  <a:close/>
                </a:path>
              </a:pathLst>
            </a:custGeom>
            <a:ln w="25908">
              <a:solidFill>
                <a:srgbClr val="1B4170"/>
              </a:solidFill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23348" y="1328184"/>
            <a:ext cx="4235146" cy="123907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995" b="1" spc="5" dirty="0">
                <a:solidFill>
                  <a:srgbClr val="008000"/>
                </a:solidFill>
              </a:rPr>
              <a:t>Проект</a:t>
            </a:r>
            <a:r>
              <a:rPr sz="1995" b="1" spc="23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«Мониторинг</a:t>
            </a:r>
            <a:endParaRPr sz="1995" dirty="0">
              <a:solidFill>
                <a:srgbClr val="008000"/>
              </a:solidFill>
            </a:endParaRPr>
          </a:p>
          <a:p>
            <a:pPr marL="11516" marR="4607">
              <a:lnSpc>
                <a:spcPct val="99800"/>
              </a:lnSpc>
              <a:spcBef>
                <a:spcPts val="5"/>
              </a:spcBef>
            </a:pPr>
            <a:r>
              <a:rPr sz="1995" b="1" spc="-5" dirty="0">
                <a:solidFill>
                  <a:srgbClr val="008000"/>
                </a:solidFill>
              </a:rPr>
              <a:t>формирования</a:t>
            </a:r>
            <a:r>
              <a:rPr sz="1995" b="1" spc="82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функциональной </a:t>
            </a:r>
            <a:r>
              <a:rPr sz="1995" b="1" spc="-540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грамотности</a:t>
            </a:r>
            <a:r>
              <a:rPr sz="1995" b="1" spc="59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учащихся»: </a:t>
            </a:r>
            <a:r>
              <a:rPr sz="1995" b="1" spc="5" dirty="0">
                <a:solidFill>
                  <a:srgbClr val="008000"/>
                </a:solidFill>
              </a:rPr>
              <a:t> </a:t>
            </a:r>
            <a:r>
              <a:rPr sz="1995" dirty="0">
                <a:solidFill>
                  <a:srgbClr val="003366"/>
                </a:solidFill>
                <a:latin typeface="Times New Roman"/>
                <a:cs typeface="Times New Roman"/>
                <a:hlinkClick r:id="rId6"/>
              </a:rPr>
              <a:t>http://skiv.instrao.ru/</a:t>
            </a:r>
            <a:endParaRPr sz="1995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23693" y="3468501"/>
            <a:ext cx="4059521" cy="9326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lnSpc>
                <a:spcPct val="99800"/>
              </a:lnSpc>
              <a:spcBef>
                <a:spcPts val="91"/>
              </a:spcBef>
            </a:pPr>
            <a:r>
              <a:rPr sz="1995" b="1" spc="-5" dirty="0">
                <a:solidFill>
                  <a:srgbClr val="008000"/>
                </a:solidFill>
              </a:rPr>
              <a:t>Электронный</a:t>
            </a:r>
            <a:r>
              <a:rPr sz="1995" b="1" spc="50" dirty="0">
                <a:solidFill>
                  <a:srgbClr val="008000"/>
                </a:solidFill>
              </a:rPr>
              <a:t> </a:t>
            </a:r>
            <a:r>
              <a:rPr sz="1995" b="1" spc="5" dirty="0">
                <a:solidFill>
                  <a:srgbClr val="008000"/>
                </a:solidFill>
              </a:rPr>
              <a:t>банк</a:t>
            </a:r>
            <a:r>
              <a:rPr sz="1995" b="1" spc="14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заданий</a:t>
            </a:r>
            <a:r>
              <a:rPr sz="1995" b="1" spc="23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для </a:t>
            </a:r>
            <a:r>
              <a:rPr sz="1995" b="1" spc="-540" dirty="0">
                <a:solidFill>
                  <a:srgbClr val="008000"/>
                </a:solidFill>
              </a:rPr>
              <a:t> </a:t>
            </a:r>
            <a:r>
              <a:rPr sz="1995" b="1" spc="5" dirty="0">
                <a:solidFill>
                  <a:srgbClr val="008000"/>
                </a:solidFill>
              </a:rPr>
              <a:t>оценки</a:t>
            </a:r>
            <a:r>
              <a:rPr sz="1995" b="1" spc="27" dirty="0">
                <a:solidFill>
                  <a:srgbClr val="008000"/>
                </a:solidFill>
              </a:rPr>
              <a:t> </a:t>
            </a:r>
            <a:r>
              <a:rPr sz="1995" b="1" spc="5" dirty="0">
                <a:solidFill>
                  <a:srgbClr val="008000"/>
                </a:solidFill>
              </a:rPr>
              <a:t>функциональной </a:t>
            </a:r>
            <a:r>
              <a:rPr sz="1995" b="1" spc="9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грамотности:</a:t>
            </a:r>
            <a:r>
              <a:rPr sz="1995" b="1" spc="77" dirty="0">
                <a:solidFill>
                  <a:srgbClr val="008000"/>
                </a:solidFill>
              </a:rPr>
              <a:t> </a:t>
            </a:r>
            <a:r>
              <a:rPr sz="1995" spc="9" dirty="0">
                <a:solidFill>
                  <a:srgbClr val="003366"/>
                </a:solidFill>
                <a:latin typeface="Times New Roman"/>
                <a:cs typeface="Times New Roman"/>
              </a:rPr>
              <a:t>https://fg.resh.edu.ru/</a:t>
            </a:r>
            <a:endParaRPr sz="1995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92824" y="1311323"/>
            <a:ext cx="2599821" cy="932069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>
              <a:spcBef>
                <a:spcPts val="86"/>
              </a:spcBef>
            </a:pPr>
            <a:r>
              <a:rPr sz="1995" b="1" dirty="0">
                <a:solidFill>
                  <a:srgbClr val="008000"/>
                </a:solidFill>
              </a:rPr>
              <a:t>Сборники</a:t>
            </a:r>
            <a:r>
              <a:rPr sz="1995" b="1" spc="36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заданий </a:t>
            </a:r>
            <a:r>
              <a:rPr sz="1995" b="1" spc="5" dirty="0">
                <a:solidFill>
                  <a:srgbClr val="008000"/>
                </a:solidFill>
              </a:rPr>
              <a:t> по </a:t>
            </a:r>
            <a:r>
              <a:rPr sz="1995" b="1" dirty="0">
                <a:solidFill>
                  <a:srgbClr val="008000"/>
                </a:solidFill>
              </a:rPr>
              <a:t>функциональной </a:t>
            </a:r>
            <a:r>
              <a:rPr sz="1995" b="1" spc="-544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грамотности</a:t>
            </a:r>
            <a:r>
              <a:rPr sz="1995" b="1" spc="50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(РИД)</a:t>
            </a:r>
            <a:endParaRPr sz="1995" dirty="0">
              <a:solidFill>
                <a:srgbClr val="008000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92824" y="2526576"/>
            <a:ext cx="2959132" cy="318055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995" b="1" spc="-18" dirty="0">
                <a:solidFill>
                  <a:srgbClr val="003366"/>
                </a:solidFill>
              </a:rPr>
              <a:t>ВСЕГО</a:t>
            </a:r>
            <a:r>
              <a:rPr sz="1995" b="1" spc="9" dirty="0">
                <a:solidFill>
                  <a:srgbClr val="003366"/>
                </a:solidFill>
              </a:rPr>
              <a:t> </a:t>
            </a:r>
            <a:r>
              <a:rPr sz="1995" b="1" dirty="0">
                <a:solidFill>
                  <a:srgbClr val="003366"/>
                </a:solidFill>
              </a:rPr>
              <a:t>17</a:t>
            </a:r>
            <a:r>
              <a:rPr sz="1995" b="1" spc="9" dirty="0">
                <a:solidFill>
                  <a:srgbClr val="003366"/>
                </a:solidFill>
              </a:rPr>
              <a:t> </a:t>
            </a:r>
            <a:r>
              <a:rPr sz="1995" b="1" dirty="0">
                <a:solidFill>
                  <a:srgbClr val="003366"/>
                </a:solidFill>
              </a:rPr>
              <a:t>СБОРНИКОВ</a:t>
            </a:r>
            <a:endParaRPr sz="1995"/>
          </a:p>
        </p:txBody>
      </p:sp>
      <p:sp>
        <p:nvSpPr>
          <p:cNvPr id="22" name="object 22"/>
          <p:cNvSpPr txBox="1"/>
          <p:nvPr/>
        </p:nvSpPr>
        <p:spPr>
          <a:xfrm>
            <a:off x="7283799" y="3136369"/>
            <a:ext cx="4638219" cy="1570321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67948" marR="617277">
              <a:spcBef>
                <a:spcPts val="86"/>
              </a:spcBef>
            </a:pPr>
            <a:r>
              <a:rPr sz="1995" b="1" dirty="0">
                <a:solidFill>
                  <a:srgbClr val="008000"/>
                </a:solidFill>
              </a:rPr>
              <a:t>Публикации</a:t>
            </a:r>
            <a:r>
              <a:rPr sz="1995" b="1" spc="50" dirty="0">
                <a:solidFill>
                  <a:srgbClr val="008000"/>
                </a:solidFill>
              </a:rPr>
              <a:t> </a:t>
            </a:r>
            <a:r>
              <a:rPr sz="1995" b="1" spc="5" dirty="0">
                <a:solidFill>
                  <a:srgbClr val="008000"/>
                </a:solidFill>
              </a:rPr>
              <a:t>2019-2021</a:t>
            </a:r>
            <a:r>
              <a:rPr sz="1995" b="1" spc="32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годов </a:t>
            </a:r>
            <a:r>
              <a:rPr sz="1995" b="1" spc="-540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в</a:t>
            </a:r>
            <a:r>
              <a:rPr sz="1995" b="1" spc="544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журнале</a:t>
            </a:r>
            <a:r>
              <a:rPr sz="1995" b="1" spc="544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«Отечественная </a:t>
            </a:r>
            <a:r>
              <a:rPr sz="1995" b="1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и</a:t>
            </a:r>
            <a:r>
              <a:rPr sz="1995" b="1" spc="23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зарубежная</a:t>
            </a:r>
            <a:r>
              <a:rPr sz="1995" b="1" spc="68" dirty="0">
                <a:solidFill>
                  <a:srgbClr val="008000"/>
                </a:solidFill>
              </a:rPr>
              <a:t> </a:t>
            </a:r>
            <a:r>
              <a:rPr sz="1995" b="1" dirty="0">
                <a:solidFill>
                  <a:srgbClr val="008000"/>
                </a:solidFill>
              </a:rPr>
              <a:t>педагогика»</a:t>
            </a:r>
            <a:endParaRPr sz="1995" dirty="0">
              <a:solidFill>
                <a:srgbClr val="008000"/>
              </a:solidFill>
            </a:endParaRPr>
          </a:p>
          <a:p>
            <a:pPr marL="11516">
              <a:spcBef>
                <a:spcPts val="630"/>
              </a:spcBef>
            </a:pPr>
            <a:r>
              <a:rPr sz="907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ДОСТУП</a:t>
            </a:r>
            <a:r>
              <a:rPr sz="907" b="1" u="heavy" spc="-2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 </a:t>
            </a:r>
            <a:r>
              <a:rPr sz="907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ПО</a:t>
            </a:r>
            <a:r>
              <a:rPr sz="907" b="1" u="heavy" spc="-1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 </a:t>
            </a:r>
            <a:r>
              <a:rPr sz="907" b="1" u="heavy" spc="-9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ССЫЛКАМ:</a:t>
            </a:r>
            <a:endParaRPr sz="907" dirty="0"/>
          </a:p>
          <a:p>
            <a:pPr marL="198081" indent="-186565">
              <a:lnSpc>
                <a:spcPts val="1084"/>
              </a:lnSpc>
              <a:buClr>
                <a:srgbClr val="003366"/>
              </a:buClr>
              <a:buFont typeface="Wingdings"/>
              <a:buChar char=""/>
              <a:tabLst>
                <a:tab pos="198081" algn="l"/>
              </a:tabLst>
            </a:pPr>
            <a:r>
              <a:rPr sz="907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https://elibrary.ru/contents.asp?id=47228458</a:t>
            </a:r>
            <a:endParaRPr sz="907" dirty="0">
              <a:latin typeface="Times New Roman"/>
              <a:cs typeface="Times New Roman"/>
            </a:endParaRPr>
          </a:p>
          <a:p>
            <a:pPr marL="198081" indent="-186565">
              <a:lnSpc>
                <a:spcPts val="1084"/>
              </a:lnSpc>
              <a:buClr>
                <a:srgbClr val="003366"/>
              </a:buClr>
              <a:buFont typeface="Wingdings"/>
              <a:buChar char=""/>
              <a:tabLst>
                <a:tab pos="198081" algn="l"/>
              </a:tabLst>
            </a:pPr>
            <a:r>
              <a:rPr sz="907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http://ozp.instrao.ru/images/2021/%D0%B6%D1%83%D1%80%D0%BD%D0%B0%D0</a:t>
            </a:r>
            <a:endParaRPr sz="907" dirty="0">
              <a:latin typeface="Times New Roman"/>
              <a:cs typeface="Times New Roman"/>
            </a:endParaRPr>
          </a:p>
          <a:p>
            <a:pPr marL="198081">
              <a:spcBef>
                <a:spcPts val="9"/>
              </a:spcBef>
            </a:pPr>
            <a:r>
              <a:rPr sz="907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%BB/OZP_5_79_%D0%A22_2021_compressed</a:t>
            </a:r>
            <a:r>
              <a:rPr sz="907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.pd</a:t>
            </a:r>
            <a:endParaRPr sz="907" dirty="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13840" y="3255909"/>
            <a:ext cx="11787525" cy="3584185"/>
            <a:chOff x="231584" y="3590544"/>
            <a:chExt cx="12999021" cy="395256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25056" y="3590544"/>
              <a:ext cx="1120140" cy="140055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07669" y="5435346"/>
              <a:ext cx="6273800" cy="60325"/>
            </a:xfrm>
            <a:custGeom>
              <a:avLst/>
              <a:gdLst/>
              <a:ahLst/>
              <a:cxnLst/>
              <a:rect l="l" t="t" r="r" b="b"/>
              <a:pathLst>
                <a:path w="6273800" h="60325">
                  <a:moveTo>
                    <a:pt x="0" y="60198"/>
                  </a:moveTo>
                  <a:lnTo>
                    <a:pt x="6273546" y="0"/>
                  </a:lnTo>
                </a:path>
              </a:pathLst>
            </a:custGeom>
            <a:ln w="28956">
              <a:solidFill>
                <a:srgbClr val="00006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1584" y="5672254"/>
              <a:ext cx="1498996" cy="18708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860285" y="5406390"/>
              <a:ext cx="6370320" cy="30480"/>
            </a:xfrm>
            <a:custGeom>
              <a:avLst/>
              <a:gdLst/>
              <a:ahLst/>
              <a:cxnLst/>
              <a:rect l="l" t="t" r="r" b="b"/>
              <a:pathLst>
                <a:path w="6370319" h="30479">
                  <a:moveTo>
                    <a:pt x="0" y="30099"/>
                  </a:moveTo>
                  <a:lnTo>
                    <a:pt x="6369939" y="0"/>
                  </a:lnTo>
                </a:path>
              </a:pathLst>
            </a:custGeom>
            <a:ln w="28956">
              <a:solidFill>
                <a:srgbClr val="00006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27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741084" y="5069968"/>
            <a:ext cx="4235722" cy="1659191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23608" marR="607488" algn="just">
              <a:spcBef>
                <a:spcPts val="86"/>
              </a:spcBef>
            </a:pPr>
            <a:r>
              <a:rPr sz="1995" b="1" spc="-9" dirty="0">
                <a:solidFill>
                  <a:srgbClr val="008000"/>
                </a:solidFill>
              </a:rPr>
              <a:t>Открытый </a:t>
            </a:r>
            <a:r>
              <a:rPr sz="1995" b="1" spc="-5" dirty="0">
                <a:solidFill>
                  <a:srgbClr val="008000"/>
                </a:solidFill>
              </a:rPr>
              <a:t>банк </a:t>
            </a:r>
            <a:r>
              <a:rPr sz="1995" b="1" spc="-9" dirty="0">
                <a:solidFill>
                  <a:srgbClr val="008000"/>
                </a:solidFill>
              </a:rPr>
              <a:t>заданий </a:t>
            </a:r>
            <a:r>
              <a:rPr sz="1995" b="1" spc="-5" dirty="0">
                <a:solidFill>
                  <a:srgbClr val="008000"/>
                </a:solidFill>
              </a:rPr>
              <a:t>для </a:t>
            </a:r>
            <a:r>
              <a:rPr sz="1995" b="1" spc="-544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оценки </a:t>
            </a:r>
            <a:r>
              <a:rPr sz="1995" b="1" spc="-14" dirty="0">
                <a:solidFill>
                  <a:srgbClr val="008000"/>
                </a:solidFill>
              </a:rPr>
              <a:t>естественнонаучной </a:t>
            </a:r>
            <a:r>
              <a:rPr sz="1995" b="1" spc="-544" dirty="0">
                <a:solidFill>
                  <a:srgbClr val="008000"/>
                </a:solidFill>
              </a:rPr>
              <a:t> </a:t>
            </a:r>
            <a:r>
              <a:rPr sz="1995" b="1" spc="-18" dirty="0">
                <a:solidFill>
                  <a:srgbClr val="008000"/>
                </a:solidFill>
              </a:rPr>
              <a:t>грамотности</a:t>
            </a:r>
            <a:r>
              <a:rPr sz="1995" b="1" spc="41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(VII-IX</a:t>
            </a:r>
            <a:r>
              <a:rPr sz="1995" b="1" spc="9" dirty="0">
                <a:solidFill>
                  <a:srgbClr val="008000"/>
                </a:solidFill>
              </a:rPr>
              <a:t> </a:t>
            </a:r>
            <a:r>
              <a:rPr sz="1995" b="1" spc="-5" dirty="0">
                <a:solidFill>
                  <a:srgbClr val="008000"/>
                </a:solidFill>
              </a:rPr>
              <a:t>классы)</a:t>
            </a:r>
            <a:endParaRPr sz="1995" dirty="0">
              <a:solidFill>
                <a:srgbClr val="008000"/>
              </a:solidFill>
            </a:endParaRPr>
          </a:p>
          <a:p>
            <a:pPr marL="11516">
              <a:spcBef>
                <a:spcPts val="1079"/>
              </a:spcBef>
            </a:pPr>
            <a:r>
              <a:rPr sz="1904" dirty="0">
                <a:solidFill>
                  <a:srgbClr val="003366"/>
                </a:solidFill>
                <a:latin typeface="Times New Roman"/>
                <a:cs typeface="Times New Roman"/>
              </a:rPr>
              <a:t>https://fipi.ru/otkrytyy-bank-zadaniy-dlya-</a:t>
            </a:r>
            <a:endParaRPr sz="1904" dirty="0">
              <a:latin typeface="Times New Roman"/>
              <a:cs typeface="Times New Roman"/>
            </a:endParaRPr>
          </a:p>
          <a:p>
            <a:pPr marL="11516"/>
            <a:r>
              <a:rPr sz="1904" dirty="0">
                <a:solidFill>
                  <a:srgbClr val="003366"/>
                </a:solidFill>
                <a:latin typeface="Times New Roman"/>
                <a:cs typeface="Times New Roman"/>
              </a:rPr>
              <a:t>otsenki-yestestvennonauchnoy-gramotnosti</a:t>
            </a:r>
            <a:endParaRPr sz="1904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76039" y="4977607"/>
            <a:ext cx="2006728" cy="22091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360" b="1" dirty="0">
                <a:solidFill>
                  <a:srgbClr val="008000"/>
                </a:solidFill>
              </a:rPr>
              <a:t>В</a:t>
            </a:r>
            <a:r>
              <a:rPr sz="1360" b="1" spc="-23" dirty="0">
                <a:solidFill>
                  <a:srgbClr val="008000"/>
                </a:solidFill>
              </a:rPr>
              <a:t> </a:t>
            </a:r>
            <a:r>
              <a:rPr sz="1360" b="1" spc="-9" dirty="0">
                <a:solidFill>
                  <a:srgbClr val="008000"/>
                </a:solidFill>
              </a:rPr>
              <a:t>ПОМОЩЬ</a:t>
            </a:r>
            <a:r>
              <a:rPr sz="1360" b="1" spc="-5" dirty="0">
                <a:solidFill>
                  <a:srgbClr val="008000"/>
                </a:solidFill>
              </a:rPr>
              <a:t> </a:t>
            </a:r>
            <a:r>
              <a:rPr sz="1360" b="1" spc="-9" dirty="0">
                <a:solidFill>
                  <a:srgbClr val="008000"/>
                </a:solidFill>
              </a:rPr>
              <a:t>УЧИТЕЛЮ:</a:t>
            </a:r>
            <a:endParaRPr sz="1360" dirty="0">
              <a:solidFill>
                <a:srgbClr val="0080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76039" y="5184625"/>
            <a:ext cx="5710393" cy="126787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7218" marR="134166" indent="-336278">
              <a:spcBef>
                <a:spcPts val="91"/>
              </a:spcBef>
              <a:buAutoNum type="arabicPeriod"/>
              <a:tabLst>
                <a:tab pos="347218" algn="l"/>
                <a:tab pos="347794" algn="l"/>
              </a:tabLst>
            </a:pPr>
            <a:r>
              <a:rPr sz="1360" b="1" spc="-5" dirty="0">
                <a:solidFill>
                  <a:srgbClr val="003366"/>
                </a:solidFill>
              </a:rPr>
              <a:t>Видеорекомендации размещены </a:t>
            </a:r>
            <a:r>
              <a:rPr sz="1360" b="1" dirty="0">
                <a:solidFill>
                  <a:srgbClr val="003366"/>
                </a:solidFill>
              </a:rPr>
              <a:t>на </a:t>
            </a:r>
            <a:r>
              <a:rPr sz="1360" b="1" spc="-14" dirty="0">
                <a:solidFill>
                  <a:srgbClr val="003366"/>
                </a:solidFill>
              </a:rPr>
              <a:t>портале </a:t>
            </a:r>
            <a:r>
              <a:rPr sz="1360" b="1" spc="-5" dirty="0">
                <a:solidFill>
                  <a:srgbClr val="003366"/>
                </a:solidFill>
              </a:rPr>
              <a:t>«Единое </a:t>
            </a:r>
            <a:r>
              <a:rPr sz="1360" b="1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содержание</a:t>
            </a:r>
            <a:r>
              <a:rPr sz="1360" b="1" spc="-18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общего</a:t>
            </a:r>
            <a:r>
              <a:rPr sz="1360" b="1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образования»</a:t>
            </a:r>
            <a:r>
              <a:rPr sz="1360" b="1" spc="5" dirty="0">
                <a:solidFill>
                  <a:srgbClr val="0000FF"/>
                </a:solidFill>
              </a:rPr>
              <a:t> </a:t>
            </a:r>
            <a:r>
              <a:rPr sz="136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https://edsoo.ru/</a:t>
            </a:r>
            <a:r>
              <a:rPr sz="1360" b="1" spc="23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360" b="1" dirty="0">
                <a:solidFill>
                  <a:srgbClr val="003366"/>
                </a:solidFill>
              </a:rPr>
              <a:t>,</a:t>
            </a:r>
            <a:r>
              <a:rPr sz="1360" b="1" spc="-23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содержат </a:t>
            </a:r>
            <a:r>
              <a:rPr sz="1360" b="1" spc="-367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конкретные</a:t>
            </a:r>
            <a:r>
              <a:rPr sz="1360" b="1" spc="-18" dirty="0">
                <a:solidFill>
                  <a:srgbClr val="003366"/>
                </a:solidFill>
              </a:rPr>
              <a:t> </a:t>
            </a:r>
            <a:r>
              <a:rPr sz="1360" b="1" spc="-14" dirty="0">
                <a:solidFill>
                  <a:srgbClr val="003366"/>
                </a:solidFill>
              </a:rPr>
              <a:t>задачи</a:t>
            </a:r>
            <a:r>
              <a:rPr sz="1360" b="1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педагогам</a:t>
            </a:r>
            <a:r>
              <a:rPr sz="1360" b="1" spc="-9" dirty="0">
                <a:solidFill>
                  <a:srgbClr val="003366"/>
                </a:solidFill>
              </a:rPr>
              <a:t> </a:t>
            </a:r>
            <a:r>
              <a:rPr sz="1360" b="1" dirty="0">
                <a:solidFill>
                  <a:srgbClr val="003366"/>
                </a:solidFill>
              </a:rPr>
              <a:t>на</a:t>
            </a:r>
            <a:r>
              <a:rPr sz="1360" b="1" spc="-5" dirty="0">
                <a:solidFill>
                  <a:srgbClr val="003366"/>
                </a:solidFill>
              </a:rPr>
              <a:t> неделю</a:t>
            </a:r>
            <a:endParaRPr sz="1360"/>
          </a:p>
          <a:p>
            <a:pPr marL="347218" marR="4607" indent="-336278">
              <a:lnSpc>
                <a:spcPts val="1622"/>
              </a:lnSpc>
              <a:spcBef>
                <a:spcPts val="63"/>
              </a:spcBef>
              <a:buAutoNum type="arabicPeriod"/>
              <a:tabLst>
                <a:tab pos="347218" algn="l"/>
                <a:tab pos="347794" algn="l"/>
              </a:tabLst>
            </a:pPr>
            <a:r>
              <a:rPr sz="1360" b="1" spc="-14" dirty="0">
                <a:solidFill>
                  <a:srgbClr val="003366"/>
                </a:solidFill>
              </a:rPr>
              <a:t>Консультационный</a:t>
            </a:r>
            <a:r>
              <a:rPr sz="1360" b="1" spc="5" dirty="0">
                <a:solidFill>
                  <a:srgbClr val="003366"/>
                </a:solidFill>
              </a:rPr>
              <a:t> </a:t>
            </a:r>
            <a:r>
              <a:rPr sz="1360" b="1" spc="-23" dirty="0">
                <a:solidFill>
                  <a:srgbClr val="003366"/>
                </a:solidFill>
              </a:rPr>
              <a:t>форум</a:t>
            </a:r>
            <a:r>
              <a:rPr sz="1360" b="1" spc="41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для</a:t>
            </a:r>
            <a:r>
              <a:rPr sz="1360" b="1" spc="-14" dirty="0">
                <a:solidFill>
                  <a:srgbClr val="003366"/>
                </a:solidFill>
              </a:rPr>
              <a:t> </a:t>
            </a:r>
            <a:r>
              <a:rPr sz="1360" b="1" spc="-23" dirty="0">
                <a:solidFill>
                  <a:srgbClr val="003366"/>
                </a:solidFill>
              </a:rPr>
              <a:t>ответов</a:t>
            </a:r>
            <a:r>
              <a:rPr sz="1360" b="1" spc="45" dirty="0">
                <a:solidFill>
                  <a:srgbClr val="003366"/>
                </a:solidFill>
              </a:rPr>
              <a:t> </a:t>
            </a:r>
            <a:r>
              <a:rPr sz="1360" b="1" dirty="0">
                <a:solidFill>
                  <a:srgbClr val="003366"/>
                </a:solidFill>
              </a:rPr>
              <a:t>на</a:t>
            </a:r>
            <a:r>
              <a:rPr sz="1360" b="1" spc="-27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вопросы</a:t>
            </a:r>
            <a:r>
              <a:rPr sz="1360" b="1" spc="-23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педагогов </a:t>
            </a:r>
            <a:r>
              <a:rPr sz="1360" b="1" spc="-363" dirty="0">
                <a:solidFill>
                  <a:srgbClr val="003366"/>
                </a:solidFill>
              </a:rPr>
              <a:t> </a:t>
            </a:r>
            <a:r>
              <a:rPr sz="1360" b="1" dirty="0">
                <a:solidFill>
                  <a:srgbClr val="003366"/>
                </a:solidFill>
              </a:rPr>
              <a:t>по</a:t>
            </a:r>
            <a:r>
              <a:rPr sz="1360" b="1" spc="-27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еженедельным</a:t>
            </a:r>
            <a:r>
              <a:rPr sz="1360" b="1" spc="354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задачам</a:t>
            </a:r>
            <a:endParaRPr sz="1360"/>
          </a:p>
          <a:p>
            <a:pPr marL="347218" indent="-336278">
              <a:lnSpc>
                <a:spcPts val="1577"/>
              </a:lnSpc>
              <a:buAutoNum type="arabicPeriod"/>
              <a:tabLst>
                <a:tab pos="347218" algn="l"/>
                <a:tab pos="347794" algn="l"/>
              </a:tabLst>
            </a:pPr>
            <a:r>
              <a:rPr sz="1360" b="1" spc="-18" dirty="0">
                <a:solidFill>
                  <a:srgbClr val="003366"/>
                </a:solidFill>
              </a:rPr>
              <a:t>Стартовая</a:t>
            </a:r>
            <a:r>
              <a:rPr sz="1360" b="1" spc="63" dirty="0">
                <a:solidFill>
                  <a:srgbClr val="003366"/>
                </a:solidFill>
              </a:rPr>
              <a:t> </a:t>
            </a:r>
            <a:r>
              <a:rPr sz="1360" b="1" spc="-9" dirty="0">
                <a:solidFill>
                  <a:srgbClr val="003366"/>
                </a:solidFill>
              </a:rPr>
              <a:t>самодиагностика</a:t>
            </a:r>
            <a:r>
              <a:rPr sz="1360" b="1" spc="23" dirty="0">
                <a:solidFill>
                  <a:srgbClr val="003366"/>
                </a:solidFill>
              </a:rPr>
              <a:t> </a:t>
            </a:r>
            <a:r>
              <a:rPr sz="1360" b="1" dirty="0">
                <a:solidFill>
                  <a:srgbClr val="003366"/>
                </a:solidFill>
              </a:rPr>
              <a:t>на</a:t>
            </a:r>
            <a:r>
              <a:rPr sz="1360" b="1" spc="-9" dirty="0">
                <a:solidFill>
                  <a:srgbClr val="003366"/>
                </a:solidFill>
              </a:rPr>
              <a:t> </a:t>
            </a:r>
            <a:r>
              <a:rPr sz="1360" b="1" spc="-14" dirty="0">
                <a:solidFill>
                  <a:srgbClr val="003366"/>
                </a:solidFill>
              </a:rPr>
              <a:t>портале</a:t>
            </a:r>
            <a:r>
              <a:rPr sz="1360" b="1" spc="27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РЭШ</a:t>
            </a:r>
            <a:r>
              <a:rPr sz="1360" b="1" spc="32" dirty="0">
                <a:solidFill>
                  <a:srgbClr val="0000FF"/>
                </a:solidFill>
              </a:rPr>
              <a:t> </a:t>
            </a:r>
            <a:r>
              <a:rPr sz="136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https://resh.edu.ru/</a:t>
            </a:r>
            <a:endParaRPr sz="136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11856" y="6428992"/>
            <a:ext cx="2964890" cy="22091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360" b="1" dirty="0">
                <a:solidFill>
                  <a:srgbClr val="003366"/>
                </a:solidFill>
              </a:rPr>
              <a:t>по</a:t>
            </a:r>
            <a:r>
              <a:rPr sz="1360" b="1" spc="-32" dirty="0">
                <a:solidFill>
                  <a:srgbClr val="003366"/>
                </a:solidFill>
              </a:rPr>
              <a:t> </a:t>
            </a:r>
            <a:r>
              <a:rPr sz="1360" b="1" spc="-14" dirty="0">
                <a:solidFill>
                  <a:srgbClr val="003366"/>
                </a:solidFill>
              </a:rPr>
              <a:t>комплексной работе</a:t>
            </a:r>
            <a:r>
              <a:rPr sz="1360" b="1" spc="9" dirty="0">
                <a:solidFill>
                  <a:srgbClr val="003366"/>
                </a:solidFill>
              </a:rPr>
              <a:t> </a:t>
            </a:r>
            <a:r>
              <a:rPr sz="1360" b="1" spc="-5" dirty="0">
                <a:solidFill>
                  <a:srgbClr val="003366"/>
                </a:solidFill>
              </a:rPr>
              <a:t>(</a:t>
            </a:r>
            <a:r>
              <a:rPr sz="1360" b="1" spc="-5" dirty="0" err="1" smtClean="0">
                <a:solidFill>
                  <a:srgbClr val="FF0000"/>
                </a:solidFill>
              </a:rPr>
              <a:t>февраль</a:t>
            </a:r>
            <a:r>
              <a:rPr lang="ru-RU" sz="1360" b="1" spc="-5" dirty="0" smtClean="0">
                <a:solidFill>
                  <a:srgbClr val="FF0000"/>
                </a:solidFill>
              </a:rPr>
              <a:t> 2023</a:t>
            </a:r>
            <a:r>
              <a:rPr sz="1360" b="1" spc="-5" dirty="0" smtClean="0">
                <a:solidFill>
                  <a:srgbClr val="003366"/>
                </a:solidFill>
              </a:rPr>
              <a:t>)</a:t>
            </a:r>
            <a:endParaRPr sz="1360" dirty="0"/>
          </a:p>
        </p:txBody>
      </p:sp>
      <p:sp>
        <p:nvSpPr>
          <p:cNvPr id="33" name="object 6"/>
          <p:cNvSpPr/>
          <p:nvPr/>
        </p:nvSpPr>
        <p:spPr>
          <a:xfrm>
            <a:off x="0" y="128694"/>
            <a:ext cx="11615176" cy="548583"/>
          </a:xfrm>
          <a:custGeom>
            <a:avLst/>
            <a:gdLst/>
            <a:ahLst/>
            <a:cxnLst/>
            <a:rect l="l" t="t" r="r" b="b"/>
            <a:pathLst>
              <a:path w="10248265" h="648335">
                <a:moveTo>
                  <a:pt x="200131" y="0"/>
                </a:moveTo>
                <a:lnTo>
                  <a:pt x="0" y="0"/>
                </a:lnTo>
                <a:lnTo>
                  <a:pt x="0" y="648000"/>
                </a:lnTo>
                <a:lnTo>
                  <a:pt x="200131" y="648000"/>
                </a:lnTo>
                <a:lnTo>
                  <a:pt x="200131" y="0"/>
                </a:lnTo>
                <a:close/>
              </a:path>
              <a:path w="10248265" h="648335">
                <a:moveTo>
                  <a:pt x="240516" y="0"/>
                </a:moveTo>
                <a:lnTo>
                  <a:pt x="240516" y="648000"/>
                </a:lnTo>
                <a:lnTo>
                  <a:pt x="9246207" y="648014"/>
                </a:lnTo>
                <a:lnTo>
                  <a:pt x="8601901" y="15"/>
                </a:lnTo>
                <a:lnTo>
                  <a:pt x="240516" y="0"/>
                </a:lnTo>
                <a:close/>
              </a:path>
              <a:path w="10248265" h="648335">
                <a:moveTo>
                  <a:pt x="8681806" y="15"/>
                </a:moveTo>
                <a:lnTo>
                  <a:pt x="8654197" y="15"/>
                </a:lnTo>
                <a:lnTo>
                  <a:pt x="9302964" y="648014"/>
                </a:lnTo>
                <a:lnTo>
                  <a:pt x="9326112" y="648014"/>
                </a:lnTo>
                <a:lnTo>
                  <a:pt x="8681806" y="15"/>
                </a:lnTo>
                <a:close/>
              </a:path>
              <a:path w="10248265" h="648335">
                <a:moveTo>
                  <a:pt x="9085676" y="15"/>
                </a:moveTo>
                <a:lnTo>
                  <a:pt x="8734103" y="15"/>
                </a:lnTo>
                <a:lnTo>
                  <a:pt x="9382870" y="648014"/>
                </a:lnTo>
                <a:lnTo>
                  <a:pt x="9729983" y="648014"/>
                </a:lnTo>
                <a:lnTo>
                  <a:pt x="9085676" y="15"/>
                </a:lnTo>
                <a:close/>
              </a:path>
              <a:path w="10248265" h="648335">
                <a:moveTo>
                  <a:pt x="9331571" y="15"/>
                </a:moveTo>
                <a:lnTo>
                  <a:pt x="9137973" y="15"/>
                </a:lnTo>
                <a:lnTo>
                  <a:pt x="9786740" y="648014"/>
                </a:lnTo>
                <a:lnTo>
                  <a:pt x="9975876" y="648014"/>
                </a:lnTo>
                <a:lnTo>
                  <a:pt x="9331571" y="15"/>
                </a:lnTo>
                <a:close/>
              </a:path>
              <a:path w="10248265" h="648335">
                <a:moveTo>
                  <a:pt x="9599745" y="15"/>
                </a:moveTo>
                <a:lnTo>
                  <a:pt x="9383867" y="15"/>
                </a:lnTo>
                <a:lnTo>
                  <a:pt x="10032634" y="648014"/>
                </a:lnTo>
                <a:lnTo>
                  <a:pt x="10247745" y="648014"/>
                </a:lnTo>
                <a:lnTo>
                  <a:pt x="9599745" y="1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r>
              <a:rPr lang="ru-RU" b="1" dirty="0">
                <a:solidFill>
                  <a:schemeClr val="bg1"/>
                </a:solidFill>
                <a:sym typeface="Arial"/>
              </a:rPr>
              <a:t>МЕТОДИЧЕСКИЕ РЕСУРСЫ ФОРМИРОВАНИЯ    ФУНКЦИОНАЛЬНОЙ ГРАМОТНОСТИ</a:t>
            </a:r>
            <a:endParaRPr b="1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762276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МАУ ИМЦ</Template>
  <TotalTime>4073</TotalTime>
  <Words>1279</Words>
  <Application>Microsoft Office PowerPoint</Application>
  <PresentationFormat>Широкоэкранный</PresentationFormat>
  <Paragraphs>226</Paragraphs>
  <Slides>44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Arial</vt:lpstr>
      <vt:lpstr>Calibri</vt:lpstr>
      <vt:lpstr>Century Gothic</vt:lpstr>
      <vt:lpstr>Fira Sans Extra Condensed</vt:lpstr>
      <vt:lpstr>inherit</vt:lpstr>
      <vt:lpstr>Microsoft Sans Serif</vt:lpstr>
      <vt:lpstr>Open Sans</vt:lpstr>
      <vt:lpstr>Roboto</vt:lpstr>
      <vt:lpstr>Times New Roman</vt:lpstr>
      <vt:lpstr>Verdana</vt:lpstr>
      <vt:lpstr>Wingdings</vt:lpstr>
      <vt:lpstr>Шаблон МАУ ИМЦ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Методические дни Просвещения</vt:lpstr>
      <vt:lpstr>Презентация PowerPoint</vt:lpstr>
      <vt:lpstr>Особенности составления заданий</vt:lpstr>
      <vt:lpstr>Презентация PowerPoint</vt:lpstr>
      <vt:lpstr>Презентация PowerPoint</vt:lpstr>
      <vt:lpstr>Кейсы по формированию функциональной грамотности https://clck.ru/33FbFU </vt:lpstr>
      <vt:lpstr>  </vt:lpstr>
      <vt:lpstr>Институт стратегии развития образования РАО.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Бараболя Светлана Анатольевна</cp:lastModifiedBy>
  <cp:revision>197</cp:revision>
  <dcterms:created xsi:type="dcterms:W3CDTF">2020-08-10T04:19:49Z</dcterms:created>
  <dcterms:modified xsi:type="dcterms:W3CDTF">2023-01-20T06:41:08Z</dcterms:modified>
</cp:coreProperties>
</file>