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3" r:id="rId3"/>
    <p:sldId id="280" r:id="rId4"/>
    <p:sldId id="289" r:id="rId5"/>
    <p:sldId id="297" r:id="rId6"/>
    <p:sldId id="304" r:id="rId7"/>
    <p:sldId id="305" r:id="rId8"/>
    <p:sldId id="295" r:id="rId9"/>
    <p:sldId id="306" r:id="rId10"/>
    <p:sldId id="29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308C"/>
    <a:srgbClr val="3A0AB2"/>
    <a:srgbClr val="1C7243"/>
    <a:srgbClr val="6600FF"/>
    <a:srgbClr val="FF3300"/>
    <a:srgbClr val="0000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58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363BC-3C14-455E-A115-6824932D24AF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5F4DA-7411-43F0-BEFE-DA463535E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5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5F4DA-7411-43F0-BEFE-DA463535EAF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68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5F4DA-7411-43F0-BEFE-DA463535EAF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395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255A-0821-4CF7-9E72-A5A899260EB5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71D8-BCBB-4CE2-9C93-9015D6B62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56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255A-0821-4CF7-9E72-A5A899260EB5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71D8-BCBB-4CE2-9C93-9015D6B62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29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255A-0821-4CF7-9E72-A5A899260EB5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71D8-BCBB-4CE2-9C93-9015D6B62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221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255A-0821-4CF7-9E72-A5A899260EB5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71D8-BCBB-4CE2-9C93-9015D6B62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838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255A-0821-4CF7-9E72-A5A899260EB5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71D8-BCBB-4CE2-9C93-9015D6B62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17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255A-0821-4CF7-9E72-A5A899260EB5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71D8-BCBB-4CE2-9C93-9015D6B62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920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255A-0821-4CF7-9E72-A5A899260EB5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71D8-BCBB-4CE2-9C93-9015D6B62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997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255A-0821-4CF7-9E72-A5A899260EB5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71D8-BCBB-4CE2-9C93-9015D6B62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8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255A-0821-4CF7-9E72-A5A899260EB5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71D8-BCBB-4CE2-9C93-9015D6B62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14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255A-0821-4CF7-9E72-A5A899260EB5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71D8-BCBB-4CE2-9C93-9015D6B62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876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255A-0821-4CF7-9E72-A5A899260EB5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71D8-BCBB-4CE2-9C93-9015D6B62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68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1255A-0821-4CF7-9E72-A5A899260EB5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171D8-BCBB-4CE2-9C93-9015D6B62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07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5770" y="2114992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endParaRPr lang="ru-RU" sz="24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808837" y="5877272"/>
            <a:ext cx="5746267" cy="758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Шенчукова И.А.,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педагог-психолог МАОУ СОШ  №4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-7495"/>
            <a:ext cx="2353444" cy="23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3933056"/>
            <a:ext cx="7149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ТЕМА: Упражнения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по формированию позитивного мышления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3909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6B30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Притча «Сад</a:t>
            </a:r>
            <a:r>
              <a:rPr lang="ru-RU" b="1" dirty="0" smtClean="0">
                <a:solidFill>
                  <a:srgbClr val="6B30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ru-RU" dirty="0">
              <a:solidFill>
                <a:srgbClr val="6B30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Как-то король пошел в свой сад и обнаружил увядшие и умирающие деревья, кустарники и цветы. Дуб сказал, что он умирает потому, что не такой высокий, как сосна. Обернувшись к сосне, король обнаружил, что она погибает оттого, что не может давать виноград. А виноградник умирает потому, что не может цвести так же прекрасно, как роза. </a:t>
            </a:r>
          </a:p>
          <a:p>
            <a:r>
              <a:rPr lang="ru-RU" dirty="0"/>
              <a:t>И король нашел лишь один цветок, анютины глазки, цветущий и свежий как всегда. Ему было интересно узнать, почему так происходит. Цветок ответил: </a:t>
            </a:r>
          </a:p>
          <a:p>
            <a:r>
              <a:rPr lang="ru-RU" dirty="0"/>
              <a:t>— Я принял как само собой разумеющееся, что когда ты посадил меня, то хотел именно анютины глазки. Если бы ты захотел видеть в саду дуб, виноградник или розу, ты бы посадил их. А я — если я не могу быть ничем иным, кроме того, чем являюсь, — я буду стараться быть этим как можно лучше.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Вы </a:t>
            </a:r>
            <a:r>
              <a:rPr lang="ru-RU" b="1" dirty="0">
                <a:solidFill>
                  <a:srgbClr val="7030A0"/>
                </a:solidFill>
              </a:rPr>
              <a:t>здесь потому, что существование нуждается в вас таком, каков вы есть. Иначе здесь был бы кто-то другой</a:t>
            </a:r>
          </a:p>
        </p:txBody>
      </p:sp>
      <p:pic>
        <p:nvPicPr>
          <p:cNvPr id="5122" name="Picture 2" descr="C:\Users\User\Desktop\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31" y="0"/>
            <a:ext cx="2559069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67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4525963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Позитивное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мышление </a:t>
            </a:r>
            <a:r>
              <a:rPr lang="ru-RU" dirty="0"/>
              <a:t>– это дорога к свободе, к новому уровню жизни, к успеху и личностному росту. </a:t>
            </a:r>
          </a:p>
          <a:p>
            <a:r>
              <a:rPr lang="ru-RU" dirty="0"/>
              <a:t>Каждый человек может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 успешным творцом своего будущего. </a:t>
            </a:r>
          </a:p>
          <a:p>
            <a:endParaRPr lang="ru-RU" dirty="0"/>
          </a:p>
        </p:txBody>
      </p:sp>
      <p:pic>
        <p:nvPicPr>
          <p:cNvPr id="2050" name="Picture 2" descr="C:\Users\User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84984"/>
            <a:ext cx="4848081" cy="322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2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Цель упражнений :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профилактика </a:t>
            </a:r>
            <a:r>
              <a:rPr lang="ru-RU" sz="2400" dirty="0"/>
              <a:t>психологического здоровья , ознакомление с приемами саморегуляции, формирование позитивного мышления, активной жизненной позиции, позитивного настроя и взгляда в будущее; повышение стрессоустойчивости.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37545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b="1" dirty="0"/>
              <a:t>Задачи: </a:t>
            </a:r>
            <a:endParaRPr lang="ru-RU" sz="3100" dirty="0"/>
          </a:p>
          <a:p>
            <a:r>
              <a:rPr lang="ru-RU" sz="3100" dirty="0"/>
              <a:t>1. способствовать осознанию разнообразия физических и психологических особенностей человека;</a:t>
            </a:r>
          </a:p>
          <a:p>
            <a:r>
              <a:rPr lang="ru-RU" sz="3100" dirty="0"/>
              <a:t>2. формировать ценностное отношение к жизни; развитие умения осознавать собственные чувства, говорить о них, получать поддержку от окружающих;</a:t>
            </a:r>
          </a:p>
          <a:p>
            <a:r>
              <a:rPr lang="ru-RU" sz="3100" dirty="0"/>
              <a:t>3. формирование позитивного отношения к своему «Я»; </a:t>
            </a:r>
          </a:p>
          <a:p>
            <a:r>
              <a:rPr lang="ru-RU" sz="3100" dirty="0"/>
              <a:t>4. активизация использования своих внутренних ресурсов; </a:t>
            </a:r>
          </a:p>
          <a:p>
            <a:r>
              <a:rPr lang="ru-RU" sz="3100" dirty="0"/>
              <a:t>5. развитие способности самостоятельно определять цели своей жизни и моделировать собственное будущее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C:\Users\User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987" y="5445224"/>
            <a:ext cx="1388368" cy="138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01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3A0A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для стабилизации</a:t>
            </a:r>
            <a:r>
              <a:rPr lang="ru-RU" b="1" u="sng" dirty="0">
                <a:solidFill>
                  <a:srgbClr val="3A0AB2"/>
                </a:solidFill>
              </a:rPr>
              <a:t>:</a:t>
            </a:r>
            <a:endParaRPr lang="ru-RU" dirty="0">
              <a:solidFill>
                <a:srgbClr val="3A0AB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1C7243"/>
                </a:solidFill>
              </a:rPr>
              <a:t>Естественные  </a:t>
            </a:r>
            <a:r>
              <a:rPr lang="ru-RU" b="1" dirty="0">
                <a:solidFill>
                  <a:srgbClr val="1C7243"/>
                </a:solidFill>
              </a:rPr>
              <a:t>способы психической </a:t>
            </a:r>
            <a:r>
              <a:rPr lang="ru-RU" b="1" dirty="0" smtClean="0">
                <a:solidFill>
                  <a:srgbClr val="1C7243"/>
                </a:solidFill>
              </a:rPr>
              <a:t>саморегуляции</a:t>
            </a:r>
            <a:r>
              <a:rPr lang="ru-RU" dirty="0">
                <a:solidFill>
                  <a:srgbClr val="1C7243"/>
                </a:solidFill>
              </a:rPr>
              <a:t>:</a:t>
            </a:r>
          </a:p>
          <a:p>
            <a:pPr lvl="0"/>
            <a:r>
              <a:rPr lang="ru-RU" dirty="0"/>
              <a:t>Музыка</a:t>
            </a:r>
          </a:p>
          <a:p>
            <a:pPr lvl="0"/>
            <a:r>
              <a:rPr lang="ru-RU" dirty="0"/>
              <a:t>Танцы</a:t>
            </a:r>
          </a:p>
          <a:p>
            <a:pPr lvl="0"/>
            <a:r>
              <a:rPr lang="ru-RU" dirty="0"/>
              <a:t>Массаж</a:t>
            </a:r>
          </a:p>
          <a:p>
            <a:pPr lvl="0"/>
            <a:r>
              <a:rPr lang="ru-RU" dirty="0"/>
              <a:t>Взаимодействие с природой и животными</a:t>
            </a:r>
          </a:p>
          <a:p>
            <a:pPr lvl="0"/>
            <a:r>
              <a:rPr lang="ru-RU" dirty="0" smtClean="0"/>
              <a:t>Кулинария </a:t>
            </a:r>
            <a:endParaRPr lang="ru-RU" dirty="0"/>
          </a:p>
          <a:p>
            <a:pPr lvl="0"/>
            <a:r>
              <a:rPr lang="ru-RU" dirty="0"/>
              <a:t>Сон</a:t>
            </a:r>
          </a:p>
          <a:p>
            <a:pPr lvl="0"/>
            <a:r>
              <a:rPr lang="ru-RU" dirty="0"/>
              <a:t>Рисование </a:t>
            </a:r>
          </a:p>
          <a:p>
            <a:pPr lvl="0"/>
            <a:r>
              <a:rPr lang="ru-RU" dirty="0"/>
              <a:t>Спорт 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5122" name="Picture 2" descr="C:\Users\User\Desktop\1111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664" y="4235838"/>
            <a:ext cx="3259336" cy="263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24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Упражнение 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«</a:t>
            </a:r>
            <a:r>
              <a:rPr lang="ru-RU" sz="2800" b="1" dirty="0">
                <a:solidFill>
                  <a:srgbClr val="00B050"/>
                </a:solidFill>
              </a:rPr>
              <a:t>Образ моего счастливого будущего».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Учитесь визуализировать. Визуализация не волшебная палочка и не будет работать без реальных действий, однако, образы наполняют все наше сознание и чем больше их будет позитивных, тем больше шансов, что вы будете развиваться в нужном направлении. </a:t>
            </a:r>
            <a:endParaRPr lang="ru-RU" dirty="0" smtClean="0"/>
          </a:p>
          <a:p>
            <a:r>
              <a:rPr lang="ru-RU" dirty="0" smtClean="0"/>
              <a:t>Принцип </a:t>
            </a:r>
            <a:r>
              <a:rPr lang="ru-RU" dirty="0"/>
              <a:t>визуализации – регулярность. Только при ежедневном формировании в сознании желаемых образов, вы получите то, о чем мечтаете.</a:t>
            </a:r>
            <a:br>
              <a:rPr lang="ru-RU" dirty="0"/>
            </a:br>
            <a:r>
              <a:rPr lang="ru-RU" dirty="0"/>
              <a:t>Упражнение проводится в свободной форме. Можно:</a:t>
            </a:r>
          </a:p>
          <a:p>
            <a:r>
              <a:rPr lang="ru-RU" dirty="0"/>
              <a:t>а) нарисовать в виде карты,  или перекрестка дорог, либо  - в свободной абстрактной  форме, в виде какого-либо образа (</a:t>
            </a:r>
            <a:r>
              <a:rPr lang="ru-RU" dirty="0" err="1"/>
              <a:t>арттерапия</a:t>
            </a:r>
            <a:r>
              <a:rPr lang="ru-RU" dirty="0"/>
              <a:t>); </a:t>
            </a:r>
            <a:endParaRPr lang="ru-RU" dirty="0" smtClean="0"/>
          </a:p>
          <a:p>
            <a:r>
              <a:rPr lang="ru-RU" dirty="0" smtClean="0"/>
              <a:t>б</a:t>
            </a:r>
            <a:r>
              <a:rPr lang="ru-RU" dirty="0"/>
              <a:t>) сделать «доску визуализации» 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в) написать проект своей будущей жизни. Указать те сферы своей жизни, где хотели бы улучшений: - что имеем на данный момент; - чего мы хотим; - наши ресурсы (делаем на них акцент; что не можем изменить – принимаем как есть</a:t>
            </a:r>
            <a:r>
              <a:rPr lang="ru-RU" dirty="0" smtClean="0"/>
              <a:t>);</a:t>
            </a:r>
          </a:p>
          <a:p>
            <a:r>
              <a:rPr lang="ru-RU" dirty="0" smtClean="0"/>
              <a:t> </a:t>
            </a:r>
            <a:r>
              <a:rPr lang="ru-RU" dirty="0"/>
              <a:t>г) написать письмо «Я через … лет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 </a:t>
            </a:r>
            <a:r>
              <a:rPr lang="ru-RU" dirty="0"/>
              <a:t>д) представить, что ваша жизнь – роман, в которой следующая глава – счастливая; написать эту главу</a:t>
            </a:r>
          </a:p>
        </p:txBody>
      </p:sp>
      <p:pic>
        <p:nvPicPr>
          <p:cNvPr id="5" name="Picture 2" descr="C:\Users\User\Desktop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293682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111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3256"/>
            <a:ext cx="1435224" cy="14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User\Desktop\111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39" y="5442634"/>
            <a:ext cx="1435224" cy="14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User\Desktop\111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867" y="-99392"/>
            <a:ext cx="1435224" cy="14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User\Desktop\111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8" y="-69649"/>
            <a:ext cx="1435224" cy="14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11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6B308C"/>
                </a:solidFill>
              </a:rPr>
              <a:t>Су-</a:t>
            </a:r>
            <a:r>
              <a:rPr lang="ru-RU" b="1" dirty="0" err="1">
                <a:solidFill>
                  <a:srgbClr val="6B308C"/>
                </a:solidFill>
              </a:rPr>
              <a:t>джок</a:t>
            </a:r>
            <a:r>
              <a:rPr lang="ru-RU" b="1" dirty="0">
                <a:solidFill>
                  <a:srgbClr val="6B308C"/>
                </a:solidFill>
              </a:rPr>
              <a:t> от негативных мыслей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Бывает </a:t>
            </a:r>
            <a:r>
              <a:rPr lang="ru-RU" dirty="0"/>
              <a:t>ли, что Вы ловите себя на пугающей мысли "А вдруг …? А что если…"? </a:t>
            </a:r>
            <a:endParaRPr lang="ru-RU" dirty="0" smtClean="0"/>
          </a:p>
          <a:p>
            <a:r>
              <a:rPr lang="ru-RU" dirty="0" smtClean="0"/>
              <a:t>Гнетущие </a:t>
            </a:r>
            <a:r>
              <a:rPr lang="ru-RU" dirty="0"/>
              <a:t>мысли - предвестники надвигающейся эмоциональной бури.</a:t>
            </a:r>
            <a:br>
              <a:rPr lang="ru-RU" dirty="0"/>
            </a:br>
            <a:r>
              <a:rPr lang="ru-RU" dirty="0"/>
              <a:t>От негативных мыслей нужно избавляться в целях профилактики стресса. </a:t>
            </a:r>
            <a:endParaRPr lang="ru-RU" dirty="0" smtClean="0"/>
          </a:p>
          <a:p>
            <a:r>
              <a:rPr lang="ru-RU" dirty="0" smtClean="0"/>
              <a:t>"</a:t>
            </a:r>
            <a:r>
              <a:rPr lang="ru-RU" dirty="0"/>
              <a:t>Но как? – спросите Вы. - Они полностью мной завладевают, я не могу ни о чем другом думать". </a:t>
            </a:r>
            <a:endParaRPr lang="ru-RU" dirty="0" smtClean="0"/>
          </a:p>
          <a:p>
            <a:r>
              <a:rPr lang="ru-RU" dirty="0" smtClean="0"/>
              <a:t>Выход </a:t>
            </a:r>
            <a:r>
              <a:rPr lang="ru-RU" dirty="0"/>
              <a:t>есть. Будем вырабатывать позитивные рефлексы.</a:t>
            </a:r>
            <a:br>
              <a:rPr lang="ru-RU" dirty="0"/>
            </a:br>
            <a:r>
              <a:rPr lang="ru-RU" b="1" dirty="0">
                <a:solidFill>
                  <a:srgbClr val="FF0000"/>
                </a:solidFill>
              </a:rPr>
              <a:t>Су – </a:t>
            </a:r>
            <a:r>
              <a:rPr lang="ru-RU" b="1" dirty="0" err="1">
                <a:solidFill>
                  <a:srgbClr val="FF0000"/>
                </a:solidFill>
              </a:rPr>
              <a:t>Джок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 smtClean="0"/>
              <a:t> </a:t>
            </a:r>
            <a:r>
              <a:rPr lang="ru-RU" b="1" dirty="0"/>
              <a:t>можно отнести к методам </a:t>
            </a:r>
            <a:r>
              <a:rPr lang="ru-RU" b="1" dirty="0" smtClean="0"/>
              <a:t>самопомощи</a:t>
            </a:r>
          </a:p>
          <a:p>
            <a:r>
              <a:rPr lang="ru-RU" b="1" dirty="0" smtClean="0"/>
              <a:t>С</a:t>
            </a:r>
            <a:r>
              <a:rPr lang="ru-RU" dirty="0" smtClean="0"/>
              <a:t>у-</a:t>
            </a:r>
            <a:r>
              <a:rPr lang="ru-RU" dirty="0" err="1" smtClean="0"/>
              <a:t>Джок</a:t>
            </a:r>
            <a:r>
              <a:rPr lang="ru-RU" b="1" dirty="0" smtClean="0"/>
              <a:t> </a:t>
            </a:r>
            <a:r>
              <a:rPr lang="ru-RU" dirty="0" smtClean="0"/>
              <a:t>помогает </a:t>
            </a:r>
            <a:r>
              <a:rPr lang="ru-RU" dirty="0"/>
              <a:t>справиться </a:t>
            </a:r>
            <a:r>
              <a:rPr lang="ru-RU" dirty="0" smtClean="0"/>
              <a:t>с паническими проявлениями и вообще очень полезен...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157192"/>
            <a:ext cx="2171733" cy="1628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229200"/>
            <a:ext cx="1628800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90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6B308C"/>
                </a:solidFill>
              </a:rPr>
              <a:t>Упражнение </a:t>
            </a:r>
            <a:r>
              <a:rPr lang="ru-RU" b="1" dirty="0" smtClean="0">
                <a:solidFill>
                  <a:srgbClr val="6B308C"/>
                </a:solidFill>
              </a:rPr>
              <a:t>«Заветное желание»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2346908" cy="312921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08" y="1600200"/>
            <a:ext cx="3394472" cy="452596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731" y="1609328"/>
            <a:ext cx="2409732" cy="32129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7559" y="4820481"/>
            <a:ext cx="2592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Любая раскраска, а на обороте </a:t>
            </a:r>
            <a:r>
              <a:rPr lang="ru-RU" dirty="0" smtClean="0"/>
              <a:t>заветное</a:t>
            </a:r>
          </a:p>
          <a:p>
            <a:r>
              <a:rPr lang="ru-RU" dirty="0" smtClean="0"/>
              <a:t>(</a:t>
            </a:r>
            <a:r>
              <a:rPr lang="ru-RU" dirty="0" smtClean="0"/>
              <a:t>нематериальное желание)</a:t>
            </a:r>
          </a:p>
          <a:p>
            <a:r>
              <a:rPr lang="ru-RU" dirty="0" smtClean="0"/>
              <a:t>Аналог Книги желаний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438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B308C"/>
                </a:solidFill>
              </a:rPr>
              <a:t>Упражнение «Корзинка эмоций»</a:t>
            </a:r>
            <a:endParaRPr lang="ru-RU" sz="3200" b="1" dirty="0">
              <a:solidFill>
                <a:srgbClr val="6B308C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10179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корзиночку (символ нашей стабильности) складываем позитивные эмоции . Каждую запоминаем.</a:t>
            </a:r>
          </a:p>
          <a:p>
            <a:r>
              <a:rPr lang="ru-RU" dirty="0" smtClean="0"/>
              <a:t>Обращаемся к ней ,когда грустно</a:t>
            </a:r>
            <a:endParaRPr lang="ru-RU" dirty="0"/>
          </a:p>
        </p:txBody>
      </p:sp>
      <p:pic>
        <p:nvPicPr>
          <p:cNvPr id="6147" name="Picture 3" descr="C:\Users\User\Desktop\11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3212976"/>
            <a:ext cx="4031673" cy="302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1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2420888"/>
            <a:ext cx="3002063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02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6B308C"/>
                </a:solidFill>
              </a:rPr>
              <a:t>Упражнение </a:t>
            </a:r>
            <a:r>
              <a:rPr lang="ru-RU" b="1" dirty="0" smtClean="0">
                <a:solidFill>
                  <a:srgbClr val="6B308C"/>
                </a:solidFill>
              </a:rPr>
              <a:t>«Коробочка позитива»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806" y="1106996"/>
            <a:ext cx="3106993" cy="280861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807" y="4005064"/>
            <a:ext cx="3106993" cy="28529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95335"/>
            <a:ext cx="3866728" cy="290004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Мастерим или оформляем коробочку.</a:t>
            </a:r>
          </a:p>
          <a:p>
            <a:r>
              <a:rPr lang="ru-RU" sz="1600" dirty="0" smtClean="0"/>
              <a:t>И складываем туда бумажки с написанными на них самыми добрыми воспоминаниями.</a:t>
            </a:r>
          </a:p>
          <a:p>
            <a:r>
              <a:rPr lang="ru-RU" sz="1600" dirty="0" smtClean="0"/>
              <a:t>В сложные моменты –достаем и читаем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8189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486</Words>
  <Application>Microsoft Office PowerPoint</Application>
  <PresentationFormat>Экран (4:3)</PresentationFormat>
  <Paragraphs>55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 </vt:lpstr>
      <vt:lpstr>Презентация PowerPoint</vt:lpstr>
      <vt:lpstr>Цель упражнений :  профилактика психологического здоровья , ознакомление с приемами саморегуляции, формирование позитивного мышления, активной жизненной позиции, позитивного настроя и взгляда в будущее; повышение стрессоустойчивости.</vt:lpstr>
      <vt:lpstr>Рекомендации для стабилизации:</vt:lpstr>
      <vt:lpstr>Упражнение  «Образ моего счастливого будущего».  </vt:lpstr>
      <vt:lpstr>Су-джок от негативных мыслей </vt:lpstr>
      <vt:lpstr>Упражнение «Заветное желание»</vt:lpstr>
      <vt:lpstr>Упражнение «Корзинка эмоций»</vt:lpstr>
      <vt:lpstr>Упражнение «Коробочка позитива»</vt:lpstr>
      <vt:lpstr>Притча «Сад»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142</cp:revision>
  <dcterms:created xsi:type="dcterms:W3CDTF">2021-03-21T01:11:33Z</dcterms:created>
  <dcterms:modified xsi:type="dcterms:W3CDTF">2022-12-23T02:31:19Z</dcterms:modified>
</cp:coreProperties>
</file>