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92" r:id="rId3"/>
    <p:sldId id="293" r:id="rId4"/>
    <p:sldId id="294" r:id="rId5"/>
    <p:sldId id="295" r:id="rId6"/>
    <p:sldId id="29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todist38" initials="m" lastIdx="0" clrIdx="0">
    <p:extLst>
      <p:ext uri="{19B8F6BF-5375-455C-9EA6-DF929625EA0E}">
        <p15:presenceInfo xmlns:p15="http://schemas.microsoft.com/office/powerpoint/2012/main" xmlns="" userId="metodist3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FFE"/>
    <a:srgbClr val="A6D86E"/>
    <a:srgbClr val="16625C"/>
    <a:srgbClr val="33CCCC"/>
    <a:srgbClr val="CDA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6471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52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46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48289B-0B8E-46BF-BF1C-4EF2FB73C3BE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70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1317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2716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79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5166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01372" y="6331256"/>
            <a:ext cx="12137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декабрь </a:t>
            </a:r>
            <a:r>
              <a:rPr lang="ru-RU" sz="1100" b="0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sz="1100" b="0" i="0" u="none" strike="noStrike" dirty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2022 </a:t>
            </a:r>
            <a:endParaRPr lang="ru-RU" sz="1100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49490" y="5256342"/>
            <a:ext cx="415334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Шутина Валентина Анатольевна</a:t>
            </a:r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</a:t>
            </a: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/>
            </a:r>
            <a:b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</a:b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педагог-психолог МАОУ СОШ № 44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3125" y="521014"/>
            <a:ext cx="103676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МУНИЦИПАЛЬНОЕ АВТОНОМНОЕ </a:t>
            </a:r>
            <a:r>
              <a:rPr lang="ru-RU" dirty="0">
                <a:solidFill>
                  <a:srgbClr val="16625C"/>
                </a:solidFill>
                <a:latin typeface="Century Gothic" panose="020B0502020202020204" pitchFamily="34" charset="0"/>
              </a:rPr>
              <a:t>учреждение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ИНФОРМАЦИОННО-МЕТОДИЧЕСКИЙ ЦЕНТР ГОРОДА ТОМСКА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3124" y="810180"/>
            <a:ext cx="103676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Семинар-практикум «Профилактика суицидального поведения детей и подростков»</a:t>
            </a:r>
            <a:endParaRPr lang="ru-RU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38769" y="2587625"/>
            <a:ext cx="7939454" cy="20254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Упражнения для повышения эмоциональной стабильности обучающихся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2808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7 навыков для эмоциональной </a:t>
            </a:r>
            <a:r>
              <a:rPr lang="en-US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стабильности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698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2619" y="1413164"/>
            <a:ext cx="972589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Навык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наблюдения, описания,  участия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(быть в моменте настоящего)</a:t>
            </a:r>
            <a:b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Навык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без </a:t>
            </a:r>
            <a:r>
              <a:rPr lang="ru-RU" sz="2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оценочности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400" smtClean="0">
                <a:ea typeface="Calibri" panose="020F0502020204030204" pitchFamily="34" charset="0"/>
                <a:cs typeface="Times New Roman" panose="02020603050405020304" pitchFamily="18" charset="0"/>
              </a:rPr>
              <a:t>эффективности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Навык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выживание в кризисе (навык СТОП)</a:t>
            </a:r>
            <a:b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Навык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проверки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фактов</a:t>
            </a:r>
            <a:b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Навык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решения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проблемы</a:t>
            </a:r>
            <a:b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Навык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понимания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называния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эмоций</a:t>
            </a:r>
            <a:b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Навы</a:t>
            </a: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справляться заранее со сложными ситуациями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3914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272" y="226580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700" b="1" dirty="0">
                <a:cs typeface="Times New Roman" panose="02020603050405020304" pitchFamily="18" charset="0"/>
              </a:rPr>
              <a:t>НАВЫК «СТОП»</a:t>
            </a:r>
            <a:r>
              <a:rPr lang="ru-RU" sz="2700" dirty="0">
                <a:cs typeface="Times New Roman" panose="02020603050405020304" pitchFamily="18" charset="0"/>
              </a:rPr>
              <a:t/>
            </a:r>
            <a:br>
              <a:rPr lang="ru-RU" sz="2700" dirty="0">
                <a:cs typeface="Times New Roman" panose="02020603050405020304" pitchFamily="18" charset="0"/>
              </a:rPr>
            </a:br>
            <a:r>
              <a:rPr lang="ru-RU" sz="2700" dirty="0">
                <a:cs typeface="Times New Roman" panose="02020603050405020304" pitchFamily="18" charset="0"/>
              </a:rPr>
              <a:t>можно </a:t>
            </a:r>
            <a:r>
              <a:rPr lang="ru-RU" sz="2700" dirty="0" smtClean="0">
                <a:cs typeface="Times New Roman" panose="02020603050405020304" pitchFamily="18" charset="0"/>
              </a:rPr>
              <a:t>запомнить: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4854" y="89737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ru-RU" b="1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cs typeface="Times New Roman" panose="02020603050405020304" pitchFamily="18" charset="0"/>
              </a:rPr>
              <a:t>С</a:t>
            </a:r>
            <a:r>
              <a:rPr lang="ru-RU" dirty="0" smtClean="0">
                <a:cs typeface="Times New Roman" panose="02020603050405020304" pitchFamily="18" charset="0"/>
              </a:rPr>
              <a:t> стой</a:t>
            </a:r>
          </a:p>
          <a:p>
            <a:pPr marL="0" indent="0">
              <a:buNone/>
            </a:pP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cs typeface="Times New Roman" panose="02020603050405020304" pitchFamily="18" charset="0"/>
              </a:rPr>
              <a:t>Т</a:t>
            </a:r>
            <a:r>
              <a:rPr lang="ru-RU" dirty="0">
                <a:cs typeface="Times New Roman" panose="02020603050405020304" pitchFamily="18" charset="0"/>
              </a:rPr>
              <a:t> только шаг </a:t>
            </a:r>
            <a:r>
              <a:rPr lang="ru-RU" dirty="0" smtClean="0">
                <a:cs typeface="Times New Roman" panose="02020603050405020304" pitchFamily="18" charset="0"/>
              </a:rPr>
              <a:t>назад</a:t>
            </a:r>
          </a:p>
          <a:p>
            <a:pPr marL="0" indent="0">
              <a:buNone/>
            </a:pP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cs typeface="Times New Roman" panose="02020603050405020304" pitchFamily="18" charset="0"/>
              </a:rPr>
              <a:t>О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smtClean="0">
                <a:cs typeface="Times New Roman" panose="02020603050405020304" pitchFamily="18" charset="0"/>
              </a:rPr>
              <a:t>осмотрись</a:t>
            </a:r>
          </a:p>
          <a:p>
            <a:pPr marL="0" indent="0">
              <a:buNone/>
            </a:pP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cs typeface="Times New Roman" panose="02020603050405020304" pitchFamily="18" charset="0"/>
              </a:rPr>
              <a:t>П</a:t>
            </a:r>
            <a:r>
              <a:rPr lang="ru-RU" dirty="0">
                <a:cs typeface="Times New Roman" panose="02020603050405020304" pitchFamily="18" charset="0"/>
              </a:rPr>
              <a:t> попытайся действовать осознанно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5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5745" y="249382"/>
            <a:ext cx="10917382" cy="6123709"/>
          </a:xfrm>
        </p:spPr>
        <p:txBody>
          <a:bodyPr>
            <a:normAutofit fontScale="70000" lnSpcReduction="20000"/>
          </a:bodyPr>
          <a:lstStyle/>
          <a:p>
            <a:pPr marL="0" indent="0" fontAlgn="t">
              <a:buNone/>
            </a:pPr>
            <a:r>
              <a:rPr lang="ru-RU" dirty="0"/>
              <a:t>Остановиться</a:t>
            </a:r>
          </a:p>
          <a:p>
            <a:pPr fontAlgn="t"/>
            <a:r>
              <a:rPr lang="ru-RU" dirty="0"/>
              <a:t>Просто не реагируйте. Остановитесь! Замрите! Не шевелитесь! Ваши </a:t>
            </a:r>
            <a:endParaRPr lang="ru-RU" dirty="0" smtClean="0"/>
          </a:p>
          <a:p>
            <a:pPr marL="0" indent="0" fontAlgn="t">
              <a:buNone/>
            </a:pPr>
            <a:r>
              <a:rPr lang="ru-RU" dirty="0" smtClean="0"/>
              <a:t>эмоции </a:t>
            </a:r>
            <a:r>
              <a:rPr lang="ru-RU" dirty="0"/>
              <a:t>могут заставить вас действовать, не раздумывая. Сохраняйте над собой контроль!</a:t>
            </a:r>
          </a:p>
          <a:p>
            <a:pPr marL="0" indent="0" fontAlgn="t">
              <a:buNone/>
            </a:pPr>
            <a:r>
              <a:rPr lang="ru-RU" dirty="0"/>
              <a:t> </a:t>
            </a:r>
          </a:p>
          <a:p>
            <a:pPr marL="0" indent="0" fontAlgn="t">
              <a:buNone/>
            </a:pPr>
            <a:r>
              <a:rPr lang="ru-RU" dirty="0"/>
              <a:t>Сделать шаг назад</a:t>
            </a:r>
          </a:p>
          <a:p>
            <a:pPr fontAlgn="t"/>
            <a:r>
              <a:rPr lang="ru-RU" dirty="0"/>
              <a:t>Сделайте шаг назад. Сделайте перерыв. Отпустите ситуацию. Сделайте глубокий вдох. Не позволяйте своим чувствам заставлять вас действовать импульсивно.</a:t>
            </a:r>
          </a:p>
          <a:p>
            <a:pPr marL="0" indent="0" fontAlgn="t">
              <a:buNone/>
            </a:pPr>
            <a:r>
              <a:rPr lang="ru-RU" dirty="0" smtClean="0"/>
              <a:t> </a:t>
            </a:r>
          </a:p>
          <a:p>
            <a:pPr marL="0" indent="0" fontAlgn="t">
              <a:buNone/>
            </a:pPr>
            <a:r>
              <a:rPr lang="ru-RU" dirty="0" smtClean="0"/>
              <a:t>Наблюдать</a:t>
            </a:r>
            <a:endParaRPr lang="ru-RU" dirty="0"/>
          </a:p>
          <a:p>
            <a:pPr fontAlgn="t"/>
            <a:r>
              <a:rPr lang="ru-RU" dirty="0"/>
              <a:t>Обратите внимание на то, что происходит внутри и снаружи вас. В чем суть ситуации? Что вы думаете или ощущаете? А что говорят или делают другие?</a:t>
            </a:r>
          </a:p>
          <a:p>
            <a:pPr marL="0" indent="0" fontAlgn="t">
              <a:buNone/>
            </a:pPr>
            <a:r>
              <a:rPr lang="ru-RU" dirty="0"/>
              <a:t> </a:t>
            </a:r>
          </a:p>
          <a:p>
            <a:pPr marL="0" indent="0" fontAlgn="t">
              <a:buNone/>
            </a:pPr>
            <a:r>
              <a:rPr lang="ru-RU" dirty="0"/>
              <a:t>Действовать </a:t>
            </a:r>
            <a:r>
              <a:rPr lang="ru-RU" dirty="0" smtClean="0"/>
              <a:t>осознанно</a:t>
            </a:r>
            <a:endParaRPr lang="ru-RU" dirty="0"/>
          </a:p>
          <a:p>
            <a:pPr fontAlgn="t"/>
            <a:r>
              <a:rPr lang="ru-RU" dirty="0"/>
              <a:t>Осознавайте ситуацию Решая, что делать, учитывайте свои мысли и чувства, ситуацию, а также мысли и чувства других людей. Подумайте о своих целях. Обратитесь к здравому смыслу: «Какие мои действия улучшат или ухудшат ситуацию?»</a:t>
            </a:r>
          </a:p>
          <a:p>
            <a:pPr fontAlgn="t"/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91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Без оценочно, не осуждая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Наблюдайте</a:t>
            </a:r>
            <a:r>
              <a:rPr lang="ru-RU" b="1" dirty="0"/>
              <a:t>, но не оценивайте «хорошо» или «плохо».</a:t>
            </a:r>
            <a:r>
              <a:rPr lang="ru-RU" dirty="0"/>
              <a:t> Только факты.</a:t>
            </a:r>
          </a:p>
          <a:p>
            <a:pPr lvl="0"/>
            <a:r>
              <a:rPr lang="ru-RU" b="1" dirty="0"/>
              <a:t>Принимайте каждый момент, как будто вы лужайка</a:t>
            </a:r>
            <a:r>
              <a:rPr lang="ru-RU" dirty="0"/>
              <a:t>, которая принимает и дождь, и солнце, и каждый упавший листик.</a:t>
            </a:r>
          </a:p>
          <a:p>
            <a:pPr lvl="0"/>
            <a:r>
              <a:rPr lang="ru-RU" b="1" dirty="0"/>
              <a:t>Понимайте</a:t>
            </a:r>
            <a:r>
              <a:rPr lang="ru-RU" dirty="0"/>
              <a:t> разницу между тем, что помогает и что вредит, тем, что безопасно и что опасно, </a:t>
            </a:r>
            <a:r>
              <a:rPr lang="ru-RU" b="1" dirty="0"/>
              <a:t>но</a:t>
            </a:r>
            <a:r>
              <a:rPr lang="ru-RU" dirty="0"/>
              <a:t> </a:t>
            </a:r>
            <a:r>
              <a:rPr lang="ru-RU" b="1" dirty="0"/>
              <a:t>не осуждайте их</a:t>
            </a:r>
            <a:r>
              <a:rPr lang="ru-RU" dirty="0"/>
              <a:t>.</a:t>
            </a:r>
          </a:p>
          <a:p>
            <a:pPr lvl="0"/>
            <a:r>
              <a:rPr lang="ru-RU" b="1" dirty="0"/>
              <a:t>Понимайте</a:t>
            </a:r>
            <a:r>
              <a:rPr lang="ru-RU" dirty="0"/>
              <a:t> свои ценности, желания, эмоциональные реакции, </a:t>
            </a:r>
            <a:r>
              <a:rPr lang="ru-RU" b="1" dirty="0"/>
              <a:t>но</a:t>
            </a:r>
            <a:r>
              <a:rPr lang="ru-RU" dirty="0"/>
              <a:t> </a:t>
            </a:r>
            <a:r>
              <a:rPr lang="ru-RU" b="1" dirty="0"/>
              <a:t>не осуждайте их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Если вы чувствуете, что осуждаете, </a:t>
            </a:r>
            <a:r>
              <a:rPr lang="ru-RU" b="1" dirty="0"/>
              <a:t>не осуждайте свое осуждение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73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Шутина Валентина Анатольевна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педагог-психолог МАОУ СОШ №44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Т. 8 906 951 1003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psiholog67@bk.ru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1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МАУ ИМЦ">
  <a:themeElements>
    <a:clrScheme name="Другая 4">
      <a:dk1>
        <a:srgbClr val="006666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 МАУ ИМЦ" id="{EF005E62-8E39-46C4-86E1-32C29D8EC3E5}" vid="{0298A1A0-F84A-4BB2-9A20-FD4CD75B41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МАУ ИМЦ</Template>
  <TotalTime>2702</TotalTime>
  <Words>177</Words>
  <Application>Microsoft Office PowerPoint</Application>
  <PresentationFormat>Произвольный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 МАУ ИМЦ</vt:lpstr>
      <vt:lpstr>Презентация PowerPoint</vt:lpstr>
      <vt:lpstr>7 навыков для эмоциональной  стабильности </vt:lpstr>
      <vt:lpstr>НАВЫК «СТОП» можно запомнить:</vt:lpstr>
      <vt:lpstr>Презентация PowerPoint</vt:lpstr>
      <vt:lpstr>Без оценочно, не осуждая </vt:lpstr>
      <vt:lpstr>Шутина Валентина Анатольевна  педагог-психолог МАОУ СОШ №44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Ковбаса</dc:creator>
  <cp:lastModifiedBy>Пользователь Windows</cp:lastModifiedBy>
  <cp:revision>136</cp:revision>
  <dcterms:created xsi:type="dcterms:W3CDTF">2020-08-10T04:19:49Z</dcterms:created>
  <dcterms:modified xsi:type="dcterms:W3CDTF">2022-12-20T17:37:37Z</dcterms:modified>
</cp:coreProperties>
</file>