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92" r:id="rId3"/>
    <p:sldId id="293" r:id="rId4"/>
    <p:sldId id="298" r:id="rId5"/>
    <p:sldId id="291" r:id="rId6"/>
    <p:sldId id="295" r:id="rId7"/>
    <p:sldId id="296" r:id="rId8"/>
    <p:sldId id="29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8C9CDF-7E60-46FB-8360-B8ACA9416813}">
          <p14:sldIdLst>
            <p14:sldId id="256"/>
            <p14:sldId id="292"/>
            <p14:sldId id="293"/>
            <p14:sldId id="298"/>
            <p14:sldId id="291"/>
          </p14:sldIdLst>
        </p14:section>
        <p14:section name="Раздел без заголовка" id="{6E9C24FF-5BDC-4697-8A4D-311916481903}">
          <p14:sldIdLst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odist38" initials="m" lastIdx="0" clrIdx="0">
    <p:extLst>
      <p:ext uri="{19B8F6BF-5375-455C-9EA6-DF929625EA0E}">
        <p15:presenceInfo xmlns:p15="http://schemas.microsoft.com/office/powerpoint/2012/main" userId="metodist3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FE"/>
    <a:srgbClr val="A6D86E"/>
    <a:srgbClr val="16625C"/>
    <a:srgbClr val="33CCCC"/>
    <a:srgbClr val="CD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647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2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48289B-0B8E-46BF-BF1C-4EF2FB73C3BE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0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1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716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16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01372" y="6331256"/>
            <a:ext cx="12137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декабрь </a:t>
            </a:r>
            <a:r>
              <a:rPr lang="ru-RU" sz="1100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1100" b="0" i="0" u="none" strike="noStrike" dirty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2022 </a:t>
            </a: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9490" y="5256342"/>
            <a:ext cx="41533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Баянова</a:t>
            </a:r>
            <a:r>
              <a:rPr lang="ru-RU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Тамара Анатольевна, педагог-психолог МАОУ гимназии №13 г. Томска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7" name="Google Shape;40;p1"/>
          <p:cNvSpPr/>
          <p:nvPr/>
        </p:nvSpPr>
        <p:spPr>
          <a:xfrm>
            <a:off x="1011115" y="810169"/>
            <a:ext cx="975971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>
                <a:solidFill>
                  <a:srgbClr val="16625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Семинар-практикум «Профилактика суицидального поведения детей и подростков» </a:t>
            </a:r>
            <a:endParaRPr sz="1700" dirty="0"/>
          </a:p>
        </p:txBody>
      </p:sp>
      <p:sp>
        <p:nvSpPr>
          <p:cNvPr id="10" name="Google Shape;41;p1"/>
          <p:cNvSpPr txBox="1"/>
          <p:nvPr/>
        </p:nvSpPr>
        <p:spPr>
          <a:xfrm>
            <a:off x="3993475" y="2169900"/>
            <a:ext cx="7709400" cy="89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rgbClr val="16625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lvl="0" algn="just"/>
            <a:r>
              <a:rPr lang="ru-RU" sz="2300" b="1" dirty="0">
                <a:solidFill>
                  <a:srgbClr val="16625C"/>
                </a:solidFill>
                <a:ea typeface="Century Gothic"/>
                <a:cs typeface="Century Gothic"/>
                <a:sym typeface="Century Gothic"/>
              </a:rPr>
              <a:t>Система профилактической работы в гимназии</a:t>
            </a:r>
            <a:endParaRPr sz="1900" b="1" dirty="0"/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Система профилактической работы в гимназии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238" y="1825625"/>
            <a:ext cx="979756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Основные методические документы:</a:t>
            </a:r>
          </a:p>
          <a:p>
            <a:r>
              <a:rPr lang="ru-RU" dirty="0"/>
              <a:t>П</a:t>
            </a:r>
            <a:r>
              <a:rPr lang="ru-RU" dirty="0" smtClean="0"/>
              <a:t>рофилактическая </a:t>
            </a:r>
            <a:r>
              <a:rPr lang="ru-RU" dirty="0" smtClean="0"/>
              <a:t>программа «Система </a:t>
            </a:r>
            <a:r>
              <a:rPr lang="ru-RU" dirty="0"/>
              <a:t>деятельности педагогического коллектива гимназии по поддержанию психологически безопасной и комфортной образовательной среды для всех участников образовательного </a:t>
            </a:r>
            <a:r>
              <a:rPr lang="ru-RU" dirty="0" smtClean="0"/>
              <a:t>процесса»;</a:t>
            </a:r>
          </a:p>
          <a:p>
            <a:r>
              <a:rPr lang="ru-RU" dirty="0" smtClean="0"/>
              <a:t>Программа по профилактике суицидального поведения;</a:t>
            </a:r>
          </a:p>
          <a:p>
            <a:r>
              <a:rPr lang="ru-RU" dirty="0" smtClean="0"/>
              <a:t>Диагностический инструментарий по выявлению признаков суицидального поведения;</a:t>
            </a:r>
          </a:p>
          <a:p>
            <a:r>
              <a:rPr lang="ru-RU" dirty="0" smtClean="0"/>
              <a:t>Ежегодный план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1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5315"/>
            <a:ext cx="9144000" cy="152107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Разделы профилактической программы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4554" y="2312377"/>
            <a:ext cx="7643446" cy="4123592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/>
              <a:t>Алгоритм действий с обучающимися группы риска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/>
              <a:t>Основные мероприятия профилактической работы в течение учебного года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/>
              <a:t>Взаимодействие с органами системы профилактики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/>
              <a:t>Ожидаемые конечные результаты реализации программы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600" dirty="0"/>
              <a:t>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val="18885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5315"/>
            <a:ext cx="9144000" cy="1521070"/>
          </a:xfrm>
        </p:spPr>
        <p:txBody>
          <a:bodyPr>
            <a:noAutofit/>
          </a:bodyPr>
          <a:lstStyle/>
          <a:p>
            <a:r>
              <a:rPr lang="ru-RU" sz="4400" b="1" dirty="0"/>
              <a:t>Программа по профилактике суицидального поведения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4554" y="2312377"/>
            <a:ext cx="7643446" cy="4123592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/>
              <a:t>Работа с обучающимися группы риска;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Диагностика</a:t>
            </a:r>
            <a:r>
              <a:rPr lang="ru-RU" sz="2600" dirty="0"/>
              <a:t>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Организация </a:t>
            </a:r>
            <a:r>
              <a:rPr lang="ru-RU" sz="2600" dirty="0"/>
              <a:t>работы службы медиации гимназии;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Вовлечение </a:t>
            </a:r>
            <a:r>
              <a:rPr lang="ru-RU" sz="2600" dirty="0"/>
              <a:t>обучающихся в разнообразную деятельность;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ru-RU" sz="2600" dirty="0"/>
              <a:t>Просветительская работа с педагогами и родителями.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175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37885" cy="1325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Диагностический инструментарий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24354" y="1825625"/>
            <a:ext cx="9929446" cy="43513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Диагностика уровня тревожности (1-6 классы) – «школа зверей», тест А,М, Прихожан, тест </a:t>
            </a:r>
            <a:r>
              <a:rPr lang="ru-RU" dirty="0" err="1" smtClean="0"/>
              <a:t>Филлипса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Социально-психологическое тестирование (7-11 классы);</a:t>
            </a:r>
          </a:p>
          <a:p>
            <a:r>
              <a:rPr lang="ru-RU" dirty="0" smtClean="0"/>
              <a:t>Прогностическая таблица риска суицида у детей и подростков (классные руководители);</a:t>
            </a:r>
          </a:p>
          <a:p>
            <a:r>
              <a:rPr lang="ru-RU" dirty="0" smtClean="0"/>
              <a:t>Диагностика удовлетворённости жизнедеятельностью гимназии (родители 1-5 классы, ученики 6-11 классы, педагоги);</a:t>
            </a:r>
          </a:p>
          <a:p>
            <a:r>
              <a:rPr lang="ru-RU" dirty="0" smtClean="0"/>
              <a:t>Анкета по выявлению </a:t>
            </a:r>
            <a:r>
              <a:rPr lang="ru-RU" dirty="0" err="1" smtClean="0"/>
              <a:t>буллинга</a:t>
            </a:r>
            <a:r>
              <a:rPr lang="ru-RU" dirty="0" smtClean="0"/>
              <a:t> в школьной среде.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1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ЕЖЕГОДНЫЙ ПЛАН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Работа с педагогами:</a:t>
            </a:r>
          </a:p>
          <a:p>
            <a:r>
              <a:rPr lang="ru-RU" dirty="0" smtClean="0"/>
              <a:t>профилактический семинар;</a:t>
            </a:r>
          </a:p>
          <a:p>
            <a:r>
              <a:rPr lang="ru-RU" dirty="0" smtClean="0"/>
              <a:t>заполнение прогностических таблиц;</a:t>
            </a:r>
          </a:p>
          <a:p>
            <a:r>
              <a:rPr lang="ru-RU" dirty="0" smtClean="0"/>
              <a:t>совещание по итогам СПТ;</a:t>
            </a:r>
          </a:p>
          <a:p>
            <a:r>
              <a:rPr lang="ru-RU" dirty="0" smtClean="0"/>
              <a:t>консультативная работа;</a:t>
            </a:r>
          </a:p>
          <a:p>
            <a:r>
              <a:rPr lang="ru-RU" dirty="0" smtClean="0"/>
              <a:t>просветительская работа.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7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ЕЖЕГОДНЫЙ 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Работа с родителями:</a:t>
            </a:r>
          </a:p>
          <a:p>
            <a:r>
              <a:rPr lang="ru-RU" dirty="0" smtClean="0"/>
              <a:t>Родительские собрания по адаптации (5 классы);</a:t>
            </a:r>
          </a:p>
          <a:p>
            <a:r>
              <a:rPr lang="ru-RU" dirty="0" smtClean="0"/>
              <a:t>Родительские собрания об особенностях подросткового возраста (6-8 классы);</a:t>
            </a:r>
          </a:p>
          <a:p>
            <a:r>
              <a:rPr lang="ru-RU" dirty="0" smtClean="0"/>
              <a:t>Родительские собрания по профориентации (9-11 классы);</a:t>
            </a:r>
          </a:p>
          <a:p>
            <a:r>
              <a:rPr lang="ru-RU" dirty="0" smtClean="0"/>
              <a:t>Консультации (в том числе врача-психиатра);</a:t>
            </a:r>
          </a:p>
          <a:p>
            <a:r>
              <a:rPr lang="ru-RU" dirty="0" smtClean="0"/>
              <a:t>Просветительская работа.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7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ЕЖЕГОДНЫЙ 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7638" y="1825625"/>
            <a:ext cx="100261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Работа с учениками</a:t>
            </a:r>
          </a:p>
          <a:p>
            <a:pPr marL="0" indent="0">
              <a:buNone/>
            </a:pPr>
            <a:r>
              <a:rPr lang="ru-RU" sz="1800" dirty="0" smtClean="0"/>
              <a:t>Профилактические беседы педагога-психолога, заместителя директора по воспитательной работе, социальных педагогов. </a:t>
            </a:r>
          </a:p>
          <a:p>
            <a:pPr marL="0" indent="0">
              <a:buNone/>
            </a:pPr>
            <a:r>
              <a:rPr lang="ru-RU" sz="1800" dirty="0" smtClean="0"/>
              <a:t>Тематика: </a:t>
            </a:r>
          </a:p>
          <a:p>
            <a:r>
              <a:rPr lang="ru-RU" sz="1800" dirty="0" smtClean="0"/>
              <a:t>соблюдение Правил внутреннего распорядка, Устава гимназии; </a:t>
            </a:r>
          </a:p>
          <a:p>
            <a:r>
              <a:rPr lang="ru-RU" sz="1800" dirty="0" smtClean="0"/>
              <a:t>психологическая безопасность, в том числе в сети интернет, </a:t>
            </a:r>
          </a:p>
          <a:p>
            <a:r>
              <a:rPr lang="ru-RU" sz="1800" dirty="0" smtClean="0"/>
              <a:t>профилактика употребления ПАВ.</a:t>
            </a:r>
          </a:p>
          <a:p>
            <a:pPr marL="0" indent="0">
              <a:buNone/>
            </a:pPr>
            <a:r>
              <a:rPr lang="ru-RU" sz="1800" dirty="0" smtClean="0"/>
              <a:t>Индивидуальная работа с детьми группы риска;</a:t>
            </a:r>
          </a:p>
          <a:p>
            <a:pPr marL="0" indent="0">
              <a:buNone/>
            </a:pPr>
            <a:r>
              <a:rPr lang="ru-RU" sz="1800" dirty="0" smtClean="0"/>
              <a:t>Коррекционно-развивающие занятия в психологическом кружке;</a:t>
            </a:r>
          </a:p>
          <a:p>
            <a:pPr marL="0" indent="0">
              <a:buNone/>
            </a:pPr>
            <a:r>
              <a:rPr lang="ru-RU" sz="1800" dirty="0" smtClean="0"/>
              <a:t>Работа с классами по профилактике </a:t>
            </a:r>
            <a:r>
              <a:rPr lang="ru-RU" sz="1800" dirty="0" err="1" smtClean="0"/>
              <a:t>буллинга</a:t>
            </a:r>
            <a:r>
              <a:rPr lang="ru-RU" sz="1800" dirty="0" smtClean="0"/>
              <a:t>;</a:t>
            </a:r>
          </a:p>
          <a:p>
            <a:pPr marL="0" indent="0">
              <a:buNone/>
            </a:pPr>
            <a:r>
              <a:rPr lang="ru-RU" sz="1800" dirty="0" smtClean="0"/>
              <a:t>Решение конфликтов службой медиации гимназии.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10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МАУ ИМЦ</Template>
  <TotalTime>2646</TotalTime>
  <Words>338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Шаблон МАУ ИМЦ</vt:lpstr>
      <vt:lpstr>Презентация PowerPoint</vt:lpstr>
      <vt:lpstr>Система профилактической работы в гимназии</vt:lpstr>
      <vt:lpstr>Разделы профилактической программы</vt:lpstr>
      <vt:lpstr>Программа по профилактике суицидального поведения</vt:lpstr>
      <vt:lpstr>Диагностический инструментарий</vt:lpstr>
      <vt:lpstr>ЕЖЕГОДНЫЙ ПЛАН РАБОТЫ</vt:lpstr>
      <vt:lpstr>ЕЖЕГОДНЫЙ ПЛАН РАБОТЫ</vt:lpstr>
      <vt:lpstr>ЕЖЕГОДНЫЙ ПЛАН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metodist38</cp:lastModifiedBy>
  <cp:revision>126</cp:revision>
  <dcterms:created xsi:type="dcterms:W3CDTF">2020-08-10T04:19:49Z</dcterms:created>
  <dcterms:modified xsi:type="dcterms:W3CDTF">2022-12-26T08:09:56Z</dcterms:modified>
</cp:coreProperties>
</file>