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66" r:id="rId3"/>
    <p:sldId id="364" r:id="rId4"/>
    <p:sldId id="328" r:id="rId5"/>
    <p:sldId id="292" r:id="rId6"/>
    <p:sldId id="293" r:id="rId7"/>
    <p:sldId id="313" r:id="rId8"/>
    <p:sldId id="346" r:id="rId9"/>
    <p:sldId id="348" r:id="rId10"/>
    <p:sldId id="350" r:id="rId11"/>
    <p:sldId id="351" r:id="rId12"/>
    <p:sldId id="362" r:id="rId13"/>
    <p:sldId id="349" r:id="rId14"/>
    <p:sldId id="361" r:id="rId15"/>
    <p:sldId id="365" r:id="rId16"/>
    <p:sldId id="363" r:id="rId17"/>
    <p:sldId id="260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625C"/>
    <a:srgbClr val="F9FF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814" autoAdjust="0"/>
  </p:normalViewPr>
  <p:slideViewPr>
    <p:cSldViewPr snapToGrid="0">
      <p:cViewPr varScale="1">
        <p:scale>
          <a:sx n="74" d="100"/>
          <a:sy n="74" d="100"/>
        </p:scale>
        <p:origin x="1013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83ACA-CCE7-470B-BE70-3A3DAFD84936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6A15A-D895-4598-9C0C-32C56FEE9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79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6A15A-D895-4598-9C0C-32C56FEE9D4F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263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6A15A-D895-4598-9C0C-32C56FEE9D4F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715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638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216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401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183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83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36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982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114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533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606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607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F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8289B-0B8E-46BF-BF1C-4EF2FB73C3BE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133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062963" y="6204702"/>
            <a:ext cx="17203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16625C"/>
                </a:solidFill>
                <a:latin typeface="Century Gothic" panose="020B0502020202020204" pitchFamily="34" charset="0"/>
              </a:rPr>
              <a:t>ноябрь </a:t>
            </a:r>
            <a:r>
              <a:rPr lang="ru-RU" b="0" i="0" u="none" strike="noStrike" dirty="0">
                <a:solidFill>
                  <a:srgbClr val="16625C"/>
                </a:solidFill>
                <a:effectLst/>
                <a:latin typeface="Century Gothic" panose="020B0502020202020204" pitchFamily="34" charset="0"/>
              </a:rPr>
              <a:t>2022г.</a:t>
            </a: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36390" y="4881263"/>
            <a:ext cx="74469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i="1" dirty="0">
                <a:solidFill>
                  <a:srgbClr val="16625C"/>
                </a:solidFill>
                <a:latin typeface="Century Gothic" panose="020B0502020202020204" pitchFamily="34" charset="0"/>
              </a:rPr>
              <a:t>Акимова Елена Федоровна,</a:t>
            </a:r>
          </a:p>
          <a:p>
            <a:pPr algn="r"/>
            <a:r>
              <a:rPr lang="ru-RU" sz="2000" i="1" dirty="0">
                <a:solidFill>
                  <a:srgbClr val="16625C"/>
                </a:solidFill>
                <a:latin typeface="Century Gothic" panose="020B0502020202020204" pitchFamily="34" charset="0"/>
              </a:rPr>
              <a:t>муниципальный координатор организации </a:t>
            </a:r>
          </a:p>
          <a:p>
            <a:pPr algn="r"/>
            <a:r>
              <a:rPr lang="ru-RU" sz="2000" i="1" dirty="0">
                <a:solidFill>
                  <a:srgbClr val="16625C"/>
                </a:solidFill>
                <a:latin typeface="Century Gothic" panose="020B0502020202020204" pitchFamily="34" charset="0"/>
              </a:rPr>
              <a:t>и проведения СПТ</a:t>
            </a:r>
          </a:p>
          <a:p>
            <a:pPr algn="r"/>
            <a:r>
              <a:rPr lang="ru-RU" sz="2000" b="1" i="1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90749" y="1244853"/>
            <a:ext cx="928687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Результаты проведения социально-психологического тестирования в общеобразовательных организациях г. Томска</a:t>
            </a:r>
          </a:p>
        </p:txBody>
      </p:sp>
    </p:spTree>
    <p:extLst>
      <p:ext uri="{BB962C8B-B14F-4D97-AF65-F5344CB8AC3E}">
        <p14:creationId xmlns:p14="http://schemas.microsoft.com/office/powerpoint/2010/main" val="2328082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866201"/>
              </p:ext>
            </p:extLst>
          </p:nvPr>
        </p:nvGraphicFramePr>
        <p:xfrm>
          <a:off x="404446" y="689704"/>
          <a:ext cx="5857017" cy="587327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3009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86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1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66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94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932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№ п/п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ОО г. Томска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Количество прошедших тестирование /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% от количества подлежащих тестированию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3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2020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2021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b="1" dirty="0">
                          <a:effectLst/>
                        </a:rPr>
                        <a:t>2022</a:t>
                      </a:r>
                      <a:endParaRPr lang="ru-RU" sz="11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1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solidFill>
                            <a:srgbClr val="FF0000"/>
                          </a:solidFill>
                          <a:effectLst/>
                        </a:rPr>
                        <a:t>МАОУ Школа «Эврика-развитие» </a:t>
                      </a:r>
                      <a:endParaRPr lang="ru-RU" sz="11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56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51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solidFill>
                            <a:srgbClr val="FF0000"/>
                          </a:solidFill>
                          <a:effectLst/>
                        </a:rPr>
                        <a:t>41</a:t>
                      </a:r>
                      <a:endParaRPr lang="ru-RU" sz="11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26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2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b="1" dirty="0">
                          <a:effectLst/>
                        </a:rPr>
                        <a:t>МАОУ санаторно-лесная школа </a:t>
                      </a:r>
                      <a:endParaRPr lang="ru-RU" sz="11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80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100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b="1" dirty="0">
                          <a:effectLst/>
                        </a:rPr>
                        <a:t>90</a:t>
                      </a:r>
                      <a:endParaRPr lang="ru-RU" sz="11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2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3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МБОУ Академический лицей г. Томска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36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66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68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17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4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МАОУ Школа «Перспектива» 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80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77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85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12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5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b="1" dirty="0">
                          <a:effectLst/>
                        </a:rPr>
                        <a:t>МАОУ Сибирский лицей </a:t>
                      </a:r>
                      <a:endParaRPr lang="ru-RU" sz="11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90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92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b="1" dirty="0">
                          <a:effectLst/>
                        </a:rPr>
                        <a:t>96</a:t>
                      </a:r>
                      <a:endParaRPr lang="ru-RU" sz="11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25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6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b="1" dirty="0">
                          <a:effectLst/>
                        </a:rPr>
                        <a:t>МАОУ Гуманитарный лицей </a:t>
                      </a:r>
                      <a:endParaRPr lang="ru-RU" sz="11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96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94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b="1" dirty="0">
                          <a:effectLst/>
                        </a:rPr>
                        <a:t>98</a:t>
                      </a:r>
                      <a:endParaRPr lang="ru-RU" sz="11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0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7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b="1" dirty="0">
                          <a:effectLst/>
                        </a:rPr>
                        <a:t>МБОУ лицей при ТПУ </a:t>
                      </a:r>
                      <a:endParaRPr lang="ru-RU" sz="11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86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93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b="1" dirty="0">
                          <a:effectLst/>
                        </a:rPr>
                        <a:t>95</a:t>
                      </a:r>
                      <a:endParaRPr lang="ru-RU" sz="11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12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b="1" dirty="0">
                          <a:solidFill>
                            <a:schemeClr val="tx1"/>
                          </a:solidFill>
                          <a:effectLst/>
                        </a:rPr>
                        <a:t>МБОУ школа-интернат №1 </a:t>
                      </a:r>
                      <a:endParaRPr lang="ru-RU" sz="11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97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100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b="1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11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12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5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50" b="1" dirty="0">
                          <a:solidFill>
                            <a:schemeClr val="tx1"/>
                          </a:solidFill>
                          <a:effectLst/>
                        </a:rPr>
                        <a:t>МАОУ лицей № 1 </a:t>
                      </a:r>
                      <a:endParaRPr lang="ru-RU" sz="11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63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72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b="1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11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82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10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МБОУ РКГ№2 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86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84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87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12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11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МАОУ СОШ №2 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61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64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71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90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12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МАОУ Мариинская СОШ № 3 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60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62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76 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44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13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b="1" dirty="0">
                          <a:effectLst/>
                        </a:rPr>
                        <a:t>МАОУ СОШ №4 </a:t>
                      </a:r>
                      <a:endParaRPr lang="ru-RU" sz="11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70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92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b="1" dirty="0">
                          <a:effectLst/>
                        </a:rPr>
                        <a:t>93</a:t>
                      </a:r>
                      <a:endParaRPr lang="ru-RU" sz="11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6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14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b="1" dirty="0">
                          <a:effectLst/>
                        </a:rPr>
                        <a:t>МАОУ СОШ №5</a:t>
                      </a:r>
                      <a:endParaRPr lang="ru-RU" sz="11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70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77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b="1" dirty="0">
                          <a:effectLst/>
                        </a:rPr>
                        <a:t>90</a:t>
                      </a:r>
                      <a:endParaRPr lang="ru-RU" sz="11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85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15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МАОУ гимназия №6 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62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67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69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12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16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МАОУ лицей № 7 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50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56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81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12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17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b="1" dirty="0">
                          <a:effectLst/>
                        </a:rPr>
                        <a:t>МАОУ лицей №8 </a:t>
                      </a:r>
                      <a:endParaRPr lang="ru-RU" sz="11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64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80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b="1" dirty="0">
                          <a:effectLst/>
                        </a:rPr>
                        <a:t>91</a:t>
                      </a:r>
                      <a:endParaRPr lang="ru-RU" sz="11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212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18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МАОУ СОШ № 11  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64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64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64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85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19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МАОУ СОШ № 12 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73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80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75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2847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20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b="1">
                          <a:effectLst/>
                        </a:rPr>
                        <a:t>МАОУ гимназия №13</a:t>
                      </a:r>
                      <a:endParaRPr lang="ru-RU" sz="11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91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98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b="1" dirty="0">
                          <a:effectLst/>
                        </a:rPr>
                        <a:t>99</a:t>
                      </a:r>
                      <a:endParaRPr lang="ru-RU" sz="11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235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21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b="1" dirty="0">
                          <a:effectLst/>
                        </a:rPr>
                        <a:t>МАОУ СОШ № 14 </a:t>
                      </a:r>
                      <a:endParaRPr lang="ru-RU" sz="11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86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91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b="1" dirty="0">
                          <a:effectLst/>
                        </a:rPr>
                        <a:t>99</a:t>
                      </a:r>
                      <a:endParaRPr lang="ru-RU" sz="11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271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22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МАОУ СОШ №15 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92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67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75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212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23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МАОУ СОШ № 16 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74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87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71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78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24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b="1" dirty="0">
                          <a:effectLst/>
                        </a:rPr>
                        <a:t>МАОУ гимназия № 18 </a:t>
                      </a:r>
                      <a:endParaRPr lang="ru-RU" sz="11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86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95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81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235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25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b="1" dirty="0">
                          <a:effectLst/>
                        </a:rPr>
                        <a:t>МАОУСОШ №19 </a:t>
                      </a:r>
                      <a:endParaRPr lang="ru-RU" sz="11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61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83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b="1" dirty="0">
                          <a:effectLst/>
                        </a:rPr>
                        <a:t>97</a:t>
                      </a:r>
                      <a:endParaRPr lang="ru-RU" sz="11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317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26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b="1" dirty="0">
                          <a:effectLst/>
                        </a:rPr>
                        <a:t>МАОУ СОШ№22 </a:t>
                      </a:r>
                      <a:endParaRPr lang="ru-RU" sz="11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82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94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b="1" dirty="0">
                          <a:effectLst/>
                        </a:rPr>
                        <a:t>97</a:t>
                      </a:r>
                      <a:endParaRPr lang="ru-RU" sz="11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27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b="1" dirty="0">
                          <a:effectLst/>
                        </a:rPr>
                        <a:t>МАОУ СОШ №23 </a:t>
                      </a:r>
                      <a:endParaRPr lang="ru-RU" sz="11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86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93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b="1" dirty="0">
                          <a:effectLst/>
                        </a:rPr>
                        <a:t>91</a:t>
                      </a:r>
                      <a:endParaRPr lang="ru-RU" sz="11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212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28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b="1" dirty="0">
                          <a:effectLst/>
                        </a:rPr>
                        <a:t>МАОУ гимназия №24 </a:t>
                      </a:r>
                      <a:endParaRPr lang="ru-RU" sz="11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81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86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b="1" dirty="0">
                          <a:effectLst/>
                        </a:rPr>
                        <a:t>93</a:t>
                      </a:r>
                      <a:endParaRPr lang="ru-RU" sz="11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326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29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МАОУ СОШ № 25 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74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85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88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22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30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b="1" dirty="0">
                          <a:effectLst/>
                        </a:rPr>
                        <a:t>МАОУ гимназия № 26 </a:t>
                      </a:r>
                      <a:endParaRPr lang="ru-RU" sz="11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86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94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b="1" dirty="0">
                          <a:effectLst/>
                        </a:rPr>
                        <a:t>94</a:t>
                      </a:r>
                      <a:endParaRPr lang="ru-RU" sz="11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589" marR="495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838454"/>
              </p:ext>
            </p:extLst>
          </p:nvPr>
        </p:nvGraphicFramePr>
        <p:xfrm>
          <a:off x="6570910" y="689704"/>
          <a:ext cx="5464335" cy="59588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448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0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14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96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49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543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№ п/п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ОО г. Томска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Количество прошедших тестирование /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% от количества подлежащих тестированию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7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2020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2021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2022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7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31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МАОУ ООШ № 27 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82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52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81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7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32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b="1" dirty="0">
                          <a:effectLst/>
                        </a:rPr>
                        <a:t>МАОУ СОШ № 28 </a:t>
                      </a:r>
                      <a:endParaRPr lang="ru-RU" sz="11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69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91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b="1" dirty="0">
                          <a:effectLst/>
                        </a:rPr>
                        <a:t>93</a:t>
                      </a:r>
                      <a:endParaRPr lang="ru-RU" sz="11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77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33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b="1" dirty="0">
                          <a:effectLst/>
                        </a:rPr>
                        <a:t>МАОУ гимназия № 29 </a:t>
                      </a:r>
                      <a:endParaRPr lang="ru-RU" sz="11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86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97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b="1" dirty="0">
                          <a:effectLst/>
                        </a:rPr>
                        <a:t>96</a:t>
                      </a:r>
                      <a:endParaRPr lang="ru-RU" sz="11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77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34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МАОУ СОШ № 30 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76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73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81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77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35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solidFill>
                            <a:srgbClr val="FF0000"/>
                          </a:solidFill>
                          <a:effectLst/>
                        </a:rPr>
                        <a:t>МАОУ СОШ № 31 </a:t>
                      </a:r>
                      <a:endParaRPr lang="ru-RU" sz="11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59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58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solidFill>
                            <a:srgbClr val="FF0000"/>
                          </a:solidFill>
                          <a:effectLst/>
                        </a:rPr>
                        <a:t>52</a:t>
                      </a:r>
                      <a:endParaRPr lang="ru-RU" sz="11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77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36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МАОУ СОШ № 32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68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91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89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7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37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МБОУ СОШ № 33 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79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89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91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77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38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b="1" dirty="0">
                          <a:effectLst/>
                        </a:rPr>
                        <a:t>МАОУ СОШ №34 </a:t>
                      </a:r>
                      <a:endParaRPr lang="ru-RU" sz="11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87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88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b="1" dirty="0">
                          <a:effectLst/>
                        </a:rPr>
                        <a:t>96</a:t>
                      </a:r>
                      <a:endParaRPr lang="ru-RU" sz="11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77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39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МАОУ СОШ № 35 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100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74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89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77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40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МАОУ СОШ № 36 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73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72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68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77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41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b="1" dirty="0">
                          <a:effectLst/>
                        </a:rPr>
                        <a:t>МАОУ СОШ № 37 </a:t>
                      </a:r>
                      <a:endParaRPr lang="ru-RU" sz="11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76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88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b="1" dirty="0">
                          <a:effectLst/>
                        </a:rPr>
                        <a:t>92</a:t>
                      </a:r>
                      <a:endParaRPr lang="ru-RU" sz="11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77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42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b="1" dirty="0">
                          <a:effectLst/>
                        </a:rPr>
                        <a:t>МАОУ ООШ №38 </a:t>
                      </a:r>
                      <a:endParaRPr lang="ru-RU" sz="11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78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80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b="1" dirty="0">
                          <a:effectLst/>
                        </a:rPr>
                        <a:t>92</a:t>
                      </a:r>
                      <a:endParaRPr lang="ru-RU" sz="11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77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43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МАОУ СОШ № 40 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57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80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87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77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44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b="1" dirty="0">
                          <a:effectLst/>
                        </a:rPr>
                        <a:t>МАОУ СОШ № 41 </a:t>
                      </a:r>
                      <a:endParaRPr lang="ru-RU" sz="11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70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88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b="1" dirty="0">
                          <a:effectLst/>
                        </a:rPr>
                        <a:t>99</a:t>
                      </a:r>
                      <a:endParaRPr lang="ru-RU" sz="11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77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45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b="1" dirty="0">
                          <a:effectLst/>
                        </a:rPr>
                        <a:t>МАОУ СОШ № 42 </a:t>
                      </a:r>
                      <a:endParaRPr lang="ru-RU" sz="11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93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93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b="1" dirty="0">
                          <a:effectLst/>
                        </a:rPr>
                        <a:t>93</a:t>
                      </a:r>
                      <a:endParaRPr lang="ru-RU" sz="11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77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46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МАОУ СОШ №43 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86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90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87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77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47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МАОУ СОШ № 44 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55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63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67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77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48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b="1" dirty="0">
                          <a:effectLst/>
                        </a:rPr>
                        <a:t>МАОУ СОШ № 46 </a:t>
                      </a:r>
                      <a:endParaRPr lang="ru-RU" sz="11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89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95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b="1" dirty="0">
                          <a:effectLst/>
                        </a:rPr>
                        <a:t>100</a:t>
                      </a:r>
                      <a:endParaRPr lang="ru-RU" sz="11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77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49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МАОУ СОШ № 47 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74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81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80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77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50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МБОУ СОШ №49 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78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67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74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77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51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МАОУ СОШ № 50 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71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59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71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77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52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b="1" dirty="0">
                          <a:effectLst/>
                        </a:rPr>
                        <a:t>МАОУ лицей №51 </a:t>
                      </a:r>
                      <a:endParaRPr lang="ru-RU" sz="11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51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46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b="1" dirty="0">
                          <a:effectLst/>
                        </a:rPr>
                        <a:t>92</a:t>
                      </a:r>
                      <a:endParaRPr lang="ru-RU" sz="11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77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53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МАОУ СОШ № 53 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86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88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86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77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54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b="1">
                          <a:effectLst/>
                        </a:rPr>
                        <a:t>МАОУ СОШ № 54 </a:t>
                      </a:r>
                      <a:endParaRPr lang="ru-RU" sz="11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83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71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b="1" dirty="0">
                          <a:effectLst/>
                        </a:rPr>
                        <a:t>96</a:t>
                      </a:r>
                      <a:endParaRPr lang="ru-RU" sz="11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77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55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b="1" dirty="0">
                          <a:effectLst/>
                        </a:rPr>
                        <a:t>МАОУ гимназия № 55 </a:t>
                      </a:r>
                      <a:endParaRPr lang="ru-RU" sz="11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65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89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b="1" dirty="0">
                          <a:effectLst/>
                        </a:rPr>
                        <a:t>96</a:t>
                      </a:r>
                      <a:endParaRPr lang="ru-RU" sz="11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677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56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МАОУ гимназия № 56 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62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77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87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677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57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МАОУ СОШ № 58 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49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67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71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677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58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b="1" dirty="0">
                          <a:effectLst/>
                        </a:rPr>
                        <a:t>МАОУ СОШ № 64 </a:t>
                      </a:r>
                      <a:endParaRPr lang="ru-RU" sz="11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73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87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b="1" dirty="0">
                          <a:effectLst/>
                        </a:rPr>
                        <a:t>93</a:t>
                      </a:r>
                      <a:endParaRPr lang="ru-RU" sz="11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677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59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МАОУ СОШ №65 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79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89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87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677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60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МБОУ ООШ № 66 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89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79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70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677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61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МАОУ СОШ № 67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>
                          <a:effectLst/>
                        </a:rPr>
                        <a:t>57</a:t>
                      </a:r>
                      <a:endParaRPr lang="ru-RU" sz="1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77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50" dirty="0">
                          <a:effectLst/>
                        </a:rPr>
                        <a:t>78</a:t>
                      </a:r>
                      <a:endParaRPr lang="ru-RU" sz="1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348" marR="50348" marT="0" marB="0"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994262" y="165463"/>
            <a:ext cx="81686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Доля участия обучающихся в СПТ в 2020 - 2022 гг. в разрезе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ОО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938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692689"/>
              </p:ext>
            </p:extLst>
          </p:nvPr>
        </p:nvGraphicFramePr>
        <p:xfrm>
          <a:off x="357050" y="782835"/>
          <a:ext cx="5399314" cy="583994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99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6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98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98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877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ОО г. Томска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2021г.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2022г.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8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Латентная (скрытая)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Явная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Латентная (скрытая)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Явная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58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Г. Томск</a:t>
                      </a: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5,95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6,9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0,87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5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 dirty="0">
                          <a:effectLst/>
                        </a:rPr>
                        <a:t>МАОУ Школа «Эврика-развитие»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6,7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1,2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4,4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1,3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 dirty="0">
                          <a:effectLst/>
                        </a:rPr>
                        <a:t>МАОУ санаторно-лесная школа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5,8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5,6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802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 dirty="0">
                          <a:effectLst/>
                        </a:rPr>
                        <a:t>МБОУ Академический лицей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4,2</a:t>
                      </a: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6,1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1,1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52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 dirty="0">
                          <a:effectLst/>
                        </a:rPr>
                        <a:t>МАОУ Школа «Перспектива»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3,8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0,2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5,5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1,2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02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>
                          <a:effectLst/>
                        </a:rPr>
                        <a:t>МАОУ Сибирский лицей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3,5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5,5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1,0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02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>
                          <a:effectLst/>
                        </a:rPr>
                        <a:t>МАОУ Гуманитарный лицей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2,1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2,8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1,1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02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>
                          <a:effectLst/>
                        </a:rPr>
                        <a:t>МБОУ лицей при ТПУ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4,7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2,4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02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</a:rPr>
                        <a:t>МБОУ школа-интернат №1 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8,3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02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МАОУ лицей № 1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4,2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0,7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6,9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1,4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02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</a:rPr>
                        <a:t>МБОУ РКГ№2 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7,1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1,4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7,4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1,5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02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</a:rPr>
                        <a:t>МАОУ СОШ №2 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9,3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0,9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12,1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2,4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17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</a:rPr>
                        <a:t>МАОУ Мариинская СОШ № 3 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6,3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0,6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8,1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02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>
                          <a:effectLst/>
                        </a:rPr>
                        <a:t>МАОУ СОШ №4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3,8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6,5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02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</a:rPr>
                        <a:t>МАОУ СОШ №5 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8,7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0,6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10,2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02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МАОУ гимназия №6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1,9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0,6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10,6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1,7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02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МАОУ лицей № 7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7,4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1,5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6,5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02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</a:rPr>
                        <a:t>МАОУ лицей №8 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6,9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0,9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8,7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1,1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02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 dirty="0">
                          <a:effectLst/>
                        </a:rPr>
                        <a:t>МАОУ СОШ №11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3,1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5,7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1,4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02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</a:rPr>
                        <a:t>МАОУ СОШ №12 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6,5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0,5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7,9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02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 dirty="0">
                          <a:effectLst/>
                        </a:rPr>
                        <a:t>МАОУ гимназия №13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6,1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1,3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6,9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02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</a:rPr>
                        <a:t>МАОУ СОШ №14 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4,1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8,4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02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 dirty="0">
                          <a:effectLst/>
                        </a:rPr>
                        <a:t>МАОУ СОШ №15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8,8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1,6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6,7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02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>
                          <a:effectLst/>
                        </a:rPr>
                        <a:t>МАОУ СОШ №16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6,6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0,8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5,9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1,2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02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</a:rPr>
                        <a:t>МАОУ гимназия № 18 </a:t>
                      </a:r>
                      <a:endParaRPr lang="ru-RU" sz="1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4,3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7,7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602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</a:rPr>
                        <a:t>МАОУ СОШ №19 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8,6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1,3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9,4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1,0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602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>
                          <a:effectLst/>
                        </a:rPr>
                        <a:t>МАОУ СОШ№22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2,6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4,4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0,7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602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МАОУ СОШ №23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1,9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3,6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602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</a:rPr>
                        <a:t>МАОУ гимназия №24 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5,6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7,6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2,2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602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>
                          <a:effectLst/>
                        </a:rPr>
                        <a:t>МАОУ СОШ №25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7,8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5,7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1,1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602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>
                          <a:effectLst/>
                        </a:rPr>
                        <a:t>МАОУ гимназия № 26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6,7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4,6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0,2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125" marR="48125" marT="0" marB="0"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278526"/>
              </p:ext>
            </p:extLst>
          </p:nvPr>
        </p:nvGraphicFramePr>
        <p:xfrm>
          <a:off x="6299586" y="782835"/>
          <a:ext cx="5369899" cy="582159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954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1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95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28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947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ОО г. Томска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2021г.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2022г.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Латентная (скрытая)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Явная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Латентная (скрытая)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Явная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4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 dirty="0">
                          <a:solidFill>
                            <a:srgbClr val="C00000"/>
                          </a:solidFill>
                          <a:effectLst/>
                        </a:rPr>
                        <a:t>МАОУ ООШ №27 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3,2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10,2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0,9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4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 dirty="0">
                          <a:solidFill>
                            <a:srgbClr val="C00000"/>
                          </a:solidFill>
                          <a:effectLst/>
                        </a:rPr>
                        <a:t>МАОУ СОШ №28 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9,8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7,6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4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>
                          <a:effectLst/>
                        </a:rPr>
                        <a:t>МАОУ гимназия № 29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2,9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5,4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04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 dirty="0">
                          <a:solidFill>
                            <a:srgbClr val="C00000"/>
                          </a:solidFill>
                          <a:effectLst/>
                        </a:rPr>
                        <a:t>МАОУ СОШ №30 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10,6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9,1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1,1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04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>
                          <a:effectLst/>
                        </a:rPr>
                        <a:t>МАОУ СОШ №31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4,8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1,9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6,5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1,1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04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 dirty="0">
                          <a:effectLst/>
                        </a:rPr>
                        <a:t>МАОУ СОШ №32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4,8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5,6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04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</a:rPr>
                        <a:t>МБОУ СОШ №33 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2,9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0,7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10,1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04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>
                          <a:effectLst/>
                        </a:rPr>
                        <a:t>МАОУ СОШ №34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5,5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4,7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04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>
                          <a:effectLst/>
                        </a:rPr>
                        <a:t>МАОУ СОШ №35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6,4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0,5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1,7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04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>
                          <a:effectLst/>
                        </a:rPr>
                        <a:t>МАОУ СОШ №36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5,1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1,0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5,6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1,9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04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</a:rPr>
                        <a:t>МАОУ СОШ №37 </a:t>
                      </a:r>
                      <a:endParaRPr lang="ru-RU" sz="1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6,8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0,3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9,2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1,9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04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</a:rPr>
                        <a:t>МАОУ ООШ №38 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6,3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8,7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04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>
                          <a:effectLst/>
                        </a:rPr>
                        <a:t>МАОУ СОШ №40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4,3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0,8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5,9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04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>
                          <a:effectLst/>
                        </a:rPr>
                        <a:t>МАОУ СОШ №41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3,7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2,6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</a:rPr>
                        <a:t>МАОУ СОШ №42 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2,2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7,1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04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>
                          <a:effectLst/>
                        </a:rPr>
                        <a:t>МАОУ СОШ №43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6,7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5,2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04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</a:rPr>
                        <a:t>МАОУ СОШ №44 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9,2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04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</a:rPr>
                        <a:t>МАОУ СОШ №46 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4,9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2,1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04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</a:rPr>
                        <a:t>МАОУ СОШ №47 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8,5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1,3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13,4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1,6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04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</a:rPr>
                        <a:t>МБОУ СОШ №49 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5,4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8,4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04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>
                          <a:effectLst/>
                        </a:rPr>
                        <a:t>МАОУ СОШ №50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7,1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1,8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5,5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1,6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04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</a:rPr>
                        <a:t>МАОУ лицей №51 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8,2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7,5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1,5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04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 dirty="0">
                          <a:effectLst/>
                        </a:rPr>
                        <a:t>МАОУ СОШ №53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6,6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1,1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6,7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04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</a:rPr>
                        <a:t>МАОУ СОШ №54 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6,3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11,7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1,5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04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</a:rPr>
                        <a:t>МАОУ гимназия № 55 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6,1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7,9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304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</a:rPr>
                        <a:t>МАОУ гимназия № 56 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7,4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7,6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1,1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304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</a:rPr>
                        <a:t>МАОУ СОШ №58 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0,7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8,2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304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>
                          <a:effectLst/>
                        </a:rPr>
                        <a:t>МАОУ СОШ №64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3,0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304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</a:rPr>
                        <a:t>МАОУ СОШ №65 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2,4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2,4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13,8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304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</a:rPr>
                        <a:t>МБОУ ООШ № 66 </a:t>
                      </a:r>
                      <a:endParaRPr lang="ru-RU" sz="1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4,8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5,4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304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0130" algn="l"/>
                        </a:tabLs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</a:rPr>
                        <a:t>МАОУ СОШ №67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3,2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8,5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0,8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499360" y="277695"/>
            <a:ext cx="7289074" cy="297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ts val="1610"/>
              </a:lnSpc>
              <a:spcAft>
                <a:spcPts val="0"/>
              </a:spcAft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Доля обучающихся «группы риска» в разрезе ОО за 2 года (%)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743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050" y="81220"/>
            <a:ext cx="109855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Численность обучающихся склонных  к </a:t>
            </a:r>
            <a:r>
              <a:rPr lang="ru-RU" sz="1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аутоагрессивному</a:t>
            </a:r>
            <a:r>
              <a:rPr lang="ru-RU" sz="1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аддиктивному</a:t>
            </a:r>
            <a:r>
              <a:rPr lang="ru-RU" sz="1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агрессивному поведению </a:t>
            </a:r>
          </a:p>
          <a:p>
            <a:pPr algn="ctr">
              <a:spcAft>
                <a:spcPts val="0"/>
              </a:spcAft>
            </a:pPr>
            <a:r>
              <a:rPr lang="ru-RU" sz="1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выявленных в рамках проведения ЕМ СПТ</a:t>
            </a:r>
            <a:endParaRPr lang="ru-RU" sz="14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387093"/>
              </p:ext>
            </p:extLst>
          </p:nvPr>
        </p:nvGraphicFramePr>
        <p:xfrm>
          <a:off x="389572" y="662617"/>
          <a:ext cx="5497212" cy="591235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07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9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1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28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76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56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52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7291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достоверных ответов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Аутоагрессивное / суицидальное поведение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Аддиктивное / зависимое поведение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Агрессивное поведение, вовлеченность в экстремистские организации / компании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4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4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Томск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12717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927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1352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286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6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Гуманитарный лицей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54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СОШ № 16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54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Мариинская СОШ № 3 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13,1</a:t>
                      </a:r>
                      <a:endParaRPr lang="ru-RU" sz="9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6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Сибирский лицей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8,2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25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Школа «Перспектива»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9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Школа «Эврика-развитие» 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13,7</a:t>
                      </a:r>
                      <a:endParaRPr lang="ru-RU" sz="9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12,7</a:t>
                      </a:r>
                      <a:endParaRPr lang="ru-RU" sz="9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77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гимназия № 13 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12,9</a:t>
                      </a:r>
                      <a:endParaRPr lang="ru-RU" sz="9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46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гимназия № 18 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11,5</a:t>
                      </a:r>
                      <a:endParaRPr lang="ru-RU" sz="9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545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гимназия № 24 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13,7</a:t>
                      </a:r>
                      <a:endParaRPr lang="ru-RU" sz="9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9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46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гимназия № 26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8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гимназия № 55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46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гимназия № 56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9,6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9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54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гимназия № 6 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13,2</a:t>
                      </a:r>
                      <a:endParaRPr lang="ru-RU" sz="9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54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гимназия № 29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74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лицей № 1 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14,5</a:t>
                      </a:r>
                      <a:endParaRPr lang="ru-RU" sz="9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20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лицей № 51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9,1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74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лицей № 7 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11,5</a:t>
                      </a:r>
                      <a:endParaRPr lang="ru-RU" sz="9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74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лицей № 8 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18,8</a:t>
                      </a:r>
                      <a:endParaRPr lang="ru-RU" sz="9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32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ООШ № 38 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ru-RU" sz="9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62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санаторно-лесная школа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40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СОШ № 58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40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СОШ № 11 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9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40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СОШ № 12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10,1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40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СОШ № 14 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10,7</a:t>
                      </a:r>
                      <a:endParaRPr lang="ru-RU" sz="9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12,6</a:t>
                      </a:r>
                      <a:endParaRPr lang="ru-RU" sz="9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40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СОШ № 15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74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МАОУСОШ № 19 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10,1</a:t>
                      </a:r>
                      <a:endParaRPr lang="ru-RU" sz="9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74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СОШ № 2 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</a:t>
                      </a:r>
                      <a:endParaRPr lang="ru-RU" sz="9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12,7</a:t>
                      </a:r>
                      <a:endParaRPr lang="ru-RU" sz="9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endParaRPr lang="ru-RU" sz="9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440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СОШ № 22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440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СОШ № 23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440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СОШ № 25 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11,5</a:t>
                      </a:r>
                      <a:endParaRPr lang="ru-RU" sz="9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9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440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СОШ № 27 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9,1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13,1</a:t>
                      </a:r>
                      <a:endParaRPr lang="ru-RU" sz="9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9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41" marR="35241" marT="0" marB="0"/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460623"/>
              </p:ext>
            </p:extLst>
          </p:nvPr>
        </p:nvGraphicFramePr>
        <p:xfrm>
          <a:off x="6327043" y="662617"/>
          <a:ext cx="5516614" cy="582167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80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12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41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12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44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8058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достоверных ответов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Аутоагрессивное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суицидальное поведение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Аддиктивное / зависимое поведение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Агрессивное поведение, вовлеченность в экстремистские организации / компании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0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4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Томск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12717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927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1352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286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4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СОШ № 28 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11,6</a:t>
                      </a:r>
                      <a:endParaRPr lang="ru-RU" sz="9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  <a:endParaRPr lang="ru-RU" sz="9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4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СОШ № 30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4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СОШ № 31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4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СОШ № 32 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11,7</a:t>
                      </a:r>
                      <a:endParaRPr lang="ru-RU" sz="9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4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СОШ № 34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168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СОШ № 35 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11,6</a:t>
                      </a:r>
                      <a:endParaRPr lang="ru-RU" sz="9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4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СОШ № 36 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15,7</a:t>
                      </a:r>
                      <a:endParaRPr lang="ru-RU" sz="9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9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4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СОШ № 37 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15,4</a:t>
                      </a:r>
                      <a:endParaRPr lang="ru-RU" sz="9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9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44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СОШ № 4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44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СОШ № 40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44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СОШ № 41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44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СОШ № 42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44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СОШ № 43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44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АОУ СОШ № 44 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11,2</a:t>
                      </a:r>
                      <a:endParaRPr lang="ru-RU" sz="9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44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СОШ № 46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44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СОШ № 47 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11,9</a:t>
                      </a:r>
                      <a:endParaRPr lang="ru-RU" sz="9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14,8</a:t>
                      </a:r>
                      <a:endParaRPr lang="ru-RU" sz="9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44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СОШ № 5 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13,2</a:t>
                      </a:r>
                      <a:endParaRPr lang="ru-RU" sz="9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44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СОШ № 50 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13,8</a:t>
                      </a:r>
                      <a:endParaRPr lang="ru-RU" sz="9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44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СОШ № 53 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11,4</a:t>
                      </a:r>
                      <a:endParaRPr lang="ru-RU" sz="9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9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44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СОШ № 54 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13,2</a:t>
                      </a:r>
                      <a:endParaRPr lang="ru-RU" sz="9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44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СОШ № 64 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13,7</a:t>
                      </a:r>
                      <a:endParaRPr lang="ru-RU" sz="9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44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СОШ № 65 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12,7</a:t>
                      </a:r>
                      <a:endParaRPr lang="ru-RU" sz="9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7,9</a:t>
                      </a:r>
                      <a:endParaRPr lang="ru-RU" sz="9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44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СОШ № 67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287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Академический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44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РКГ № 2 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12,6</a:t>
                      </a:r>
                      <a:endParaRPr lang="ru-RU" sz="9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3318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лицей при ТПУ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601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школа-интернат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1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544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ООШ № 66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544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 33 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11,8</a:t>
                      </a:r>
                      <a:endParaRPr lang="ru-RU" sz="9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544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 49 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</a:t>
                      </a:r>
                      <a:endParaRPr lang="ru-RU" sz="9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11,7</a:t>
                      </a:r>
                      <a:endParaRPr lang="ru-RU" sz="9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37" marR="42337" marT="0" marB="0"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7691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70" t="6984" r="1501" b="24825"/>
          <a:stretch/>
        </p:blipFill>
        <p:spPr>
          <a:xfrm>
            <a:off x="87086" y="949233"/>
            <a:ext cx="12000412" cy="5338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828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936240" y="240236"/>
            <a:ext cx="8935651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Этап 2. Профилактические медицинские осмотры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52503" y="908720"/>
            <a:ext cx="11504137" cy="3947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Рекомендации по переходу на 2 этап (Профилактические медицинские осмотры):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dirty="0">
              <a:latin typeface="PT Astra Serif" panose="020A0603040505020204" pitchFamily="18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7088" indent="-28575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u="sng" dirty="0"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Идентификация обучающихся</a:t>
            </a:r>
            <a:r>
              <a:rPr lang="ru-RU" dirty="0"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, попавших в группу латентного и явного риска (с помощью файла-ключа).</a:t>
            </a:r>
          </a:p>
          <a:p>
            <a:pPr marL="827088" indent="-28575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u="sng" dirty="0"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Идентификация обучающихся</a:t>
            </a:r>
            <a:r>
              <a:rPr lang="ru-RU" dirty="0"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, предоставивших недостоверные ответы (с помощью файла-ключа).</a:t>
            </a:r>
          </a:p>
          <a:p>
            <a:pPr marL="827088" indent="-28575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u="sng" dirty="0"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поименного списка </a:t>
            </a:r>
            <a:r>
              <a:rPr lang="ru-RU" dirty="0"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для каждой группы.</a:t>
            </a:r>
          </a:p>
          <a:p>
            <a:pPr marL="827088" indent="-28575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u="sng" dirty="0"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Анализ ответов обучающихся</a:t>
            </a:r>
            <a:r>
              <a:rPr lang="ru-RU" dirty="0"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, попавших в перечисленные группы, по итогам тестирования.</a:t>
            </a:r>
          </a:p>
          <a:p>
            <a:pPr marL="827088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u="sng" dirty="0"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u="sng" dirty="0">
                <a:effectLst/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ланирование дальнейшей работы </a:t>
            </a:r>
            <a:r>
              <a:rPr lang="ru-RU" sz="1800" dirty="0">
                <a:effectLst/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с обучающимися и родителями (законными представителями) обучающихся, попавшими в вышеперечисленные группы.</a:t>
            </a:r>
          </a:p>
          <a:p>
            <a:pPr marL="827088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u="sng" dirty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Организация индивидуальной и групповой работы</a:t>
            </a: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 с обучающимися и их родителями (законными представителями), попавшими в вышеперечисленные группы (рекомендуется до 31.12.2022 г. провести минимум одно занятие).</a:t>
            </a:r>
            <a:endParaRPr lang="ru-RU" dirty="0"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4509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726999" y="240236"/>
            <a:ext cx="1135413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Этап 3</a:t>
            </a:r>
            <a:r>
              <a:rPr lang="ru-RU" sz="3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. Профилактическая работа с несовершеннолетними </a:t>
            </a:r>
          </a:p>
          <a:p>
            <a:pPr algn="ctr"/>
            <a:r>
              <a:rPr lang="ru-RU" sz="3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группы «повышенного внимания» по результатам ЕМ СПТ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26999" y="1632289"/>
            <a:ext cx="10683123" cy="796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ru-RU" sz="2200" b="1" dirty="0"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1. Проектирование профилактической деятельности образовательной организации по результатам социально-психологического тестирования</a:t>
            </a:r>
          </a:p>
        </p:txBody>
      </p:sp>
      <p:sp>
        <p:nvSpPr>
          <p:cNvPr id="4" name="Объект 3"/>
          <p:cNvSpPr txBox="1">
            <a:spLocks/>
          </p:cNvSpPr>
          <p:nvPr/>
        </p:nvSpPr>
        <p:spPr>
          <a:xfrm>
            <a:off x="1618279" y="2613454"/>
            <a:ext cx="10298611" cy="168820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…проведение СПТ является неотъемлемым элементом плана воспитательной работы образовательной организации, обеспечивающей системное выявление обучающихся «группы риска» по вовлечению в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девиантное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поведение, и организации с ними соответствующей профилактической, коррекционной работы…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	</a:t>
            </a:r>
            <a:endParaRPr lang="ru-RU" sz="2200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26998" y="4301655"/>
            <a:ext cx="10683123" cy="796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200" b="1" dirty="0"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2. Организация коррекционной и профилактической работы на основе полученных данных тестирования</a:t>
            </a:r>
          </a:p>
        </p:txBody>
      </p:sp>
    </p:spTree>
    <p:extLst>
      <p:ext uri="{BB962C8B-B14F-4D97-AF65-F5344CB8AC3E}">
        <p14:creationId xmlns:p14="http://schemas.microsoft.com/office/powerpoint/2010/main" val="38214633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89891" y="240236"/>
            <a:ext cx="9671893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Распоряжение департамента образования администрации Города Томска </a:t>
            </a:r>
          </a:p>
          <a:p>
            <a:pPr algn="ctr"/>
            <a:r>
              <a:rPr lang="ru-RU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от 25.11. 2022 г № 1178 –р</a:t>
            </a:r>
          </a:p>
          <a:p>
            <a:pPr algn="ctr"/>
            <a:r>
              <a:rPr lang="ru-RU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«Об итогах проведения социально-психологического тестирования (СПТ) в ОО г. Томска»</a:t>
            </a:r>
          </a:p>
          <a:p>
            <a:pPr algn="ctr"/>
            <a:endParaRPr lang="ru-RU" dirty="0">
              <a:ln w="10160">
                <a:solidFill>
                  <a:schemeClr val="accent5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79055" y="1468582"/>
            <a:ext cx="1058487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270510" algn="l"/>
              </a:tabLs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Руководителям ОО:</a:t>
            </a:r>
          </a:p>
          <a:p>
            <a:pPr algn="just">
              <a:spcAft>
                <a:spcPts val="0"/>
              </a:spcAft>
              <a:tabLst>
                <a:tab pos="27051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Проанализировать результаты проведения СПТ, скорректировать планы воспитательной работы с учетом итогов СПТ, разработать комплекс мер, направленных на профилактику незаконного потребления обучающимися наркотических средств и психотропных веществ (при составлении плана воспитательной работы учитывать особенности каждой школы, специфику и социальную среду микрорайона). Срок – до 15 декабря 2022 г.</a:t>
            </a:r>
          </a:p>
          <a:p>
            <a:pPr algn="just">
              <a:spcAft>
                <a:spcPts val="0"/>
              </a:spcAft>
              <a:tabLst>
                <a:tab pos="27051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	2. Использовать результаты СПТ в профилактической работе социальных педагогов, педагогов-психологов, классных руководителей,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тьюторов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педагогов дополнительного образования, заместителей директора по воспитательной работе. Срок – постоянно.</a:t>
            </a:r>
          </a:p>
          <a:p>
            <a:pPr algn="just">
              <a:spcAft>
                <a:spcPts val="0"/>
              </a:spcAft>
              <a:tabLst>
                <a:tab pos="27051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	3. Проинформировать об общих результатах СПТ педагогов и родителей (законных представителей). Срок – ноябрь-декабрь 2022 г.</a:t>
            </a:r>
          </a:p>
          <a:p>
            <a:pPr algn="just">
              <a:spcAft>
                <a:spcPts val="0"/>
              </a:spcAft>
              <a:tabLst>
                <a:tab pos="27051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	4. Повысить эффективность информационно-мотивационной кампании с обучающимися, родителями (законными представителями) по предупреждению отказов от прохождения СПТ в следующем учебном году в связи с большим процентом отказа от прохождения СПТ в 2022-2023 учебном году. Срок – сентябрь 2023 г.</a:t>
            </a:r>
          </a:p>
          <a:p>
            <a:pPr algn="just">
              <a:spcAft>
                <a:spcPts val="0"/>
              </a:spcAft>
              <a:tabLst>
                <a:tab pos="27051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	5. Организовать прохождение курсов повышения квалификации специалистами ОО в ОГБУ «РЦРО» по программе «Профилактическая работа с обучающимися по итогам социально-психологического тестирования» (обязательно для ОО с высоким процентом обучающихся «группы социального риска»). </a:t>
            </a:r>
          </a:p>
          <a:p>
            <a:pPr algn="just">
              <a:spcAft>
                <a:spcPts val="0"/>
              </a:spcAft>
              <a:tabLst>
                <a:tab pos="270510" algn="l"/>
              </a:tabLs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endParaRPr lang="ru-RU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5131" y="2149020"/>
            <a:ext cx="545156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371738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60156" y="1405416"/>
            <a:ext cx="58864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0" u="none" strike="noStrike" dirty="0">
                <a:solidFill>
                  <a:srgbClr val="16625C"/>
                </a:solidFill>
                <a:effectLst/>
                <a:latin typeface="Century Gothic" panose="020B0502020202020204" pitchFamily="34" charset="0"/>
              </a:rPr>
              <a:t>Контакты</a:t>
            </a:r>
            <a:endParaRPr lang="ru-RU" sz="3600" dirty="0"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15666" y="2329008"/>
            <a:ext cx="685281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2A7972"/>
                </a:solidFill>
                <a:latin typeface="Century Gothic" panose="020B0502020202020204" pitchFamily="34" charset="0"/>
              </a:rPr>
              <a:t>Акимова Елена Федоровна,</a:t>
            </a:r>
          </a:p>
          <a:p>
            <a:r>
              <a:rPr lang="ru-RU" dirty="0">
                <a:solidFill>
                  <a:srgbClr val="2A7972"/>
                </a:solidFill>
                <a:latin typeface="Century Gothic" panose="020B0502020202020204" pitchFamily="34" charset="0"/>
              </a:rPr>
              <a:t>заместитель директора по </a:t>
            </a:r>
            <a:r>
              <a:rPr lang="ru-RU" dirty="0" err="1">
                <a:solidFill>
                  <a:srgbClr val="2A7972"/>
                </a:solidFill>
                <a:latin typeface="Century Gothic" panose="020B0502020202020204" pitchFamily="34" charset="0"/>
              </a:rPr>
              <a:t>воспитательно</a:t>
            </a:r>
            <a:r>
              <a:rPr lang="ru-RU" dirty="0">
                <a:solidFill>
                  <a:srgbClr val="2A7972"/>
                </a:solidFill>
                <a:latin typeface="Century Gothic" panose="020B0502020202020204" pitchFamily="34" charset="0"/>
              </a:rPr>
              <a:t>-профилактической работе, руководитель структурного подразделения Центр профилактики </a:t>
            </a:r>
            <a:r>
              <a:rPr lang="ru-RU" dirty="0" err="1">
                <a:solidFill>
                  <a:srgbClr val="2A7972"/>
                </a:solidFill>
                <a:latin typeface="Century Gothic" panose="020B0502020202020204" pitchFamily="34" charset="0"/>
              </a:rPr>
              <a:t>девиантного</a:t>
            </a:r>
            <a:r>
              <a:rPr lang="ru-RU" dirty="0">
                <a:solidFill>
                  <a:srgbClr val="2A7972"/>
                </a:solidFill>
                <a:latin typeface="Century Gothic" panose="020B0502020202020204" pitchFamily="34" charset="0"/>
              </a:rPr>
              <a:t> поведения детей и подростков «Альтернатива» МБОУ ДО </a:t>
            </a:r>
            <a:r>
              <a:rPr lang="ru-RU" dirty="0" err="1">
                <a:solidFill>
                  <a:srgbClr val="2A7972"/>
                </a:solidFill>
                <a:latin typeface="Century Gothic" panose="020B0502020202020204" pitchFamily="34" charset="0"/>
              </a:rPr>
              <a:t>ДДиЮ</a:t>
            </a:r>
            <a:r>
              <a:rPr lang="ru-RU" dirty="0">
                <a:solidFill>
                  <a:srgbClr val="2A7972"/>
                </a:solidFill>
                <a:latin typeface="Century Gothic" panose="020B0502020202020204" pitchFamily="34" charset="0"/>
              </a:rPr>
              <a:t> «Факел»</a:t>
            </a:r>
          </a:p>
          <a:p>
            <a:endParaRPr lang="ru-RU" dirty="0">
              <a:solidFill>
                <a:srgbClr val="2A7972"/>
              </a:solidFill>
              <a:latin typeface="Century Gothic" panose="020B0502020202020204" pitchFamily="34" charset="0"/>
            </a:endParaRPr>
          </a:p>
          <a:p>
            <a:r>
              <a:rPr lang="ru-RU" dirty="0">
                <a:solidFill>
                  <a:srgbClr val="2A7972"/>
                </a:solidFill>
                <a:latin typeface="Century Gothic" panose="020B0502020202020204" pitchFamily="34" charset="0"/>
              </a:rPr>
              <a:t>Раб. 99-26-86</a:t>
            </a:r>
          </a:p>
          <a:p>
            <a:r>
              <a:rPr lang="en-US" dirty="0">
                <a:solidFill>
                  <a:srgbClr val="2A7972"/>
                </a:solidFill>
                <a:latin typeface="Century Gothic" panose="020B0502020202020204" pitchFamily="34" charset="0"/>
              </a:rPr>
              <a:t>info.edu.tomsk@rambler.ru</a:t>
            </a:r>
          </a:p>
        </p:txBody>
      </p:sp>
    </p:spTree>
    <p:extLst>
      <p:ext uri="{BB962C8B-B14F-4D97-AF65-F5344CB8AC3E}">
        <p14:creationId xmlns:p14="http://schemas.microsoft.com/office/powerpoint/2010/main" val="3022777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7242" y="240236"/>
            <a:ext cx="1012020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Этап 1. Проведение социально-психологического </a:t>
            </a:r>
            <a:r>
              <a:rPr lang="ru-RU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тестировани</a:t>
            </a:r>
            <a:r>
              <a:rPr lang="ru-RU" sz="2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38754" y="996989"/>
            <a:ext cx="1104171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  <a:cs typeface="Arial" panose="020B0604020202020204" pitchFamily="34" charset="0"/>
              </a:rPr>
              <a:t>Цель тестирования:</a:t>
            </a:r>
          </a:p>
          <a:p>
            <a:pPr algn="just">
              <a:spcBef>
                <a:spcPct val="0"/>
              </a:spcBef>
              <a:buNone/>
            </a:pPr>
            <a:r>
              <a:rPr lang="ru-RU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профилактика</a:t>
            </a: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незаконного потребления обучающимися наркотических средств и психотропных веществ.</a:t>
            </a:r>
            <a:endParaRPr lang="ru-RU" dirty="0">
              <a:latin typeface="PT Astra Serif" panose="020A0603040505020204" pitchFamily="18" charset="-52"/>
              <a:ea typeface="PT Astra Serif" panose="020A0603040505020204" pitchFamily="18" charset="-52"/>
              <a:cs typeface="Arial" panose="020B0604020202020204" pitchFamily="34" charset="0"/>
            </a:endParaRPr>
          </a:p>
        </p:txBody>
      </p:sp>
      <p:sp>
        <p:nvSpPr>
          <p:cNvPr id="4" name="TextBox 29"/>
          <p:cNvSpPr txBox="1">
            <a:spLocks noChangeArrowheads="1"/>
          </p:cNvSpPr>
          <p:nvPr/>
        </p:nvSpPr>
        <p:spPr bwMode="auto">
          <a:xfrm>
            <a:off x="638754" y="2012383"/>
            <a:ext cx="11252201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  <a:cs typeface="Arial" panose="020B0604020202020204" pitchFamily="34" charset="0"/>
              </a:rPr>
              <a:t>Задачи тестирования: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sz="1800" dirty="0">
                <a:latin typeface="PT Astra Serif" panose="020A0603040505020204" pitchFamily="18" charset="-52"/>
                <a:ea typeface="PT Astra Serif" panose="020A0603040505020204" pitchFamily="18" charset="-52"/>
                <a:cs typeface="Arial" panose="020B0604020202020204" pitchFamily="34" charset="0"/>
              </a:rPr>
              <a:t>определить количество и долю обучающихся общеобразовательных организаций Томской области, которые </a:t>
            </a:r>
            <a:r>
              <a:rPr lang="ru-RU" sz="1800" b="1" dirty="0">
                <a:latin typeface="PT Astra Serif" panose="020A0603040505020204" pitchFamily="18" charset="-52"/>
                <a:ea typeface="PT Astra Serif" panose="020A0603040505020204" pitchFamily="18" charset="-52"/>
                <a:cs typeface="Arial" panose="020B0604020202020204" pitchFamily="34" charset="0"/>
              </a:rPr>
              <a:t>могут быть отнесены к группе риска </a:t>
            </a:r>
            <a:r>
              <a:rPr lang="ru-RU" sz="1800" dirty="0">
                <a:latin typeface="PT Astra Serif" panose="020A0603040505020204" pitchFamily="18" charset="-52"/>
                <a:ea typeface="PT Astra Serif" panose="020A0603040505020204" pitchFamily="18" charset="-52"/>
                <a:cs typeface="Arial" panose="020B0604020202020204" pitchFamily="34" charset="0"/>
              </a:rPr>
              <a:t>по наличию склонности к отклоняющемуся поведению и нуждаются в профилактическом медицинском осмотре </a:t>
            </a:r>
            <a:r>
              <a:rPr lang="ru-RU" sz="1800" b="1" dirty="0">
                <a:latin typeface="PT Astra Serif" panose="020A0603040505020204" pitchFamily="18" charset="-52"/>
                <a:ea typeface="PT Astra Serif" panose="020A0603040505020204" pitchFamily="18" charset="-52"/>
                <a:cs typeface="Arial" panose="020B0604020202020204" pitchFamily="34" charset="0"/>
              </a:rPr>
              <a:t>с целью уточнения ситуации </a:t>
            </a:r>
            <a:r>
              <a:rPr lang="ru-RU" sz="1800" dirty="0">
                <a:latin typeface="PT Astra Serif" panose="020A0603040505020204" pitchFamily="18" charset="-52"/>
                <a:ea typeface="PT Astra Serif" panose="020A0603040505020204" pitchFamily="18" charset="-52"/>
                <a:cs typeface="Arial" panose="020B0604020202020204" pitchFamily="34" charset="0"/>
              </a:rPr>
              <a:t>по немедицинскому потреблению наркотических средств и психотропных веществ.</a:t>
            </a:r>
          </a:p>
        </p:txBody>
      </p:sp>
      <p:sp>
        <p:nvSpPr>
          <p:cNvPr id="5" name="TextBox 33"/>
          <p:cNvSpPr txBox="1">
            <a:spLocks noChangeArrowheads="1"/>
          </p:cNvSpPr>
          <p:nvPr/>
        </p:nvSpPr>
        <p:spPr bwMode="auto">
          <a:xfrm>
            <a:off x="638754" y="3641165"/>
            <a:ext cx="11314531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  <a:cs typeface="Arial" panose="020B0604020202020204" pitchFamily="34" charset="0"/>
              </a:rPr>
              <a:t>Методика:</a:t>
            </a:r>
            <a:endParaRPr lang="ru-RU" sz="2000" dirty="0">
              <a:latin typeface="PT Astra Serif" panose="020A0603040505020204" pitchFamily="18" charset="-52"/>
              <a:ea typeface="PT Astra Serif" panose="020A0603040505020204" pitchFamily="18" charset="-52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en-US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c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2019 г. Тестирование обучающихся 7-11-х классов, достигших возраста 13 лет, проводится </a:t>
            </a:r>
            <a:r>
              <a:rPr lang="ru-RU" sz="16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на основе Единой методики социально-психологического тестирования обучающихся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, разработанной ФГБНУ «Центр защиты прав и интересов детей» в соответствии с поручением Государственного антинаркотического комитета (протокол от 11.12.2017 г. № 35). </a:t>
            </a:r>
            <a:r>
              <a:rPr lang="ru-RU" sz="16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Правообладателем методики является Министерство просвещения Российской Федерации.</a:t>
            </a:r>
            <a:endParaRPr lang="en-US" sz="16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49280" y="5267514"/>
            <a:ext cx="96366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ru-RU" sz="16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Тестирование проводится в онлайн-режиме в программном комплексе «СПТ» (онлайн-система анализа и обработки результатов проведения социально-психологического тестирования).</a:t>
            </a:r>
            <a:endParaRPr lang="ru-RU" sz="1600" b="1" dirty="0">
              <a:latin typeface="PT Astra Serif" panose="020A0603040505020204" pitchFamily="18" charset="-52"/>
              <a:ea typeface="PT Astra Serif" panose="020A0603040505020204" pitchFamily="18" charset="-5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324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41313" y="240236"/>
            <a:ext cx="8512074" cy="830997"/>
          </a:xfrm>
          <a:prstGeom prst="rect">
            <a:avLst/>
          </a:prstGeom>
          <a:noFill/>
          <a:ln>
            <a:solidFill>
              <a:srgbClr val="16625C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1662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Нормативные документы, </a:t>
            </a:r>
          </a:p>
          <a:p>
            <a:pPr algn="ctr"/>
            <a:r>
              <a:rPr lang="ru-RU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1662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регламентирующие п</a:t>
            </a:r>
            <a:r>
              <a:rPr lang="ru-RU" sz="2000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1662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роведение социально-психологического </a:t>
            </a:r>
            <a:r>
              <a:rPr lang="ru-RU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1662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тестирования</a:t>
            </a:r>
            <a:endParaRPr lang="ru-RU" sz="2000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16625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4" name="TextBox 29"/>
          <p:cNvSpPr txBox="1">
            <a:spLocks noChangeArrowheads="1"/>
          </p:cNvSpPr>
          <p:nvPr/>
        </p:nvSpPr>
        <p:spPr bwMode="auto">
          <a:xfrm>
            <a:off x="638754" y="2085119"/>
            <a:ext cx="10842046" cy="3754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latin typeface="PT Astra Serif" panose="020A0603040505020204" pitchFamily="18" charset="-52"/>
                <a:ea typeface="PT Astra Serif" panose="020A0603040505020204" pitchFamily="18" charset="-52"/>
                <a:cs typeface="Arial" panose="020B0604020202020204" pitchFamily="34" charset="0"/>
              </a:rPr>
              <a:t>Приказ Министерства просвещения Российской Федерации от 20.02.2020 г. № 59 «Об утверждении Порядка проведения социально-психологического тестирования обучающихся в общеобразовательных организациях и профессиональных образовательных организациях»</a:t>
            </a:r>
            <a:endParaRPr lang="en-US" sz="2000" dirty="0">
              <a:latin typeface="PT Astra Serif" panose="020A0603040505020204" pitchFamily="18" charset="-52"/>
              <a:ea typeface="PT Astra Serif" panose="020A0603040505020204" pitchFamily="18" charset="-52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ru-RU" sz="2000" dirty="0">
                <a:latin typeface="PT Astra Serif" panose="020A0603040505020204" pitchFamily="18" charset="-52"/>
                <a:ea typeface="PT Astra Serif" panose="020A0603040505020204" pitchFamily="18" charset="-52"/>
                <a:cs typeface="Arial" panose="020B0604020202020204" pitchFamily="34" charset="0"/>
              </a:rPr>
              <a:t> 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latin typeface="PT Astra Serif" panose="020A0603040505020204" pitchFamily="18" charset="-52"/>
                <a:ea typeface="PT Astra Serif" panose="020A0603040505020204" pitchFamily="18" charset="-52"/>
                <a:cs typeface="Arial" panose="020B0604020202020204" pitchFamily="34" charset="0"/>
              </a:rPr>
              <a:t>Распоряжение Департамента общего образования Томской области от 30.08.2022 № 1373-р «Об организации и проведении социально-психологического тестирования обучающихся в общеобразовательных организациях Томской области в 2022-2023 учебном году»</a:t>
            </a:r>
            <a:endParaRPr lang="en-US" sz="2000" dirty="0">
              <a:latin typeface="PT Astra Serif" panose="020A0603040505020204" pitchFamily="18" charset="-52"/>
              <a:ea typeface="PT Astra Serif" panose="020A0603040505020204" pitchFamily="18" charset="-52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ru-RU" sz="2000" dirty="0">
              <a:latin typeface="PT Astra Serif" panose="020A0603040505020204" pitchFamily="18" charset="-52"/>
              <a:ea typeface="PT Astra Serif" panose="020A0603040505020204" pitchFamily="18" charset="-52"/>
              <a:cs typeface="Arial" panose="020B0604020202020204" pitchFamily="34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latin typeface="PT Astra Serif" panose="020A0603040505020204" pitchFamily="18" charset="-52"/>
                <a:ea typeface="PT Astra Serif" panose="020A0603040505020204" pitchFamily="18" charset="-52"/>
                <a:cs typeface="Arial" panose="020B0604020202020204" pitchFamily="34" charset="0"/>
              </a:rPr>
              <a:t>Распоряжение департамента образования администрации Города Томска  от 09.09.2022 № 852-р «Об организации и проведении социально-психологического тестирования обучающихся в общеобразовательных учреждениях г. Томска в 2022-2023 учебном году»</a:t>
            </a:r>
          </a:p>
          <a:p>
            <a:pPr marL="285750" indent="-285750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ru-RU" sz="1800" dirty="0">
              <a:latin typeface="PT Astra Serif" panose="020A0603040505020204" pitchFamily="18" charset="-52"/>
              <a:ea typeface="PT Astra Serif" panose="020A0603040505020204" pitchFamily="18" charset="-5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702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079" y="244929"/>
            <a:ext cx="10229850" cy="1202871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Результаты СПТ-2022 обучающихся  в ОО г. Томска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4056" y="1793966"/>
            <a:ext cx="41251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Охвачено СПТ </a:t>
            </a:r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61 </a:t>
            </a: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общеобразовательная  организаций </a:t>
            </a:r>
          </a:p>
          <a:p>
            <a:endParaRPr lang="ru-RU" sz="2800" b="1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протестированных </a:t>
            </a:r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17427</a:t>
            </a:r>
            <a:r>
              <a:rPr lang="ru-RU" sz="32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7-11 классов (84,3%)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ru-RU" sz="32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ru-RU" sz="24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68715" y="2571019"/>
            <a:ext cx="304213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Недостоверных анкет </a:t>
            </a:r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4710 </a:t>
            </a: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(27,03%)</a:t>
            </a:r>
          </a:p>
          <a:p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Достоверных анкет </a:t>
            </a:r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12717 </a:t>
            </a: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(72,97%)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98777" y="1257303"/>
            <a:ext cx="3912577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риска</a:t>
            </a:r>
          </a:p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1354</a:t>
            </a:r>
            <a:r>
              <a:rPr lang="ru-RU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(7,77%), из них:</a:t>
            </a:r>
          </a:p>
          <a:p>
            <a:endParaRPr lang="ru-RU" sz="2800" b="1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Явная рискогенность </a:t>
            </a:r>
          </a:p>
          <a:p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152</a:t>
            </a:r>
            <a:r>
              <a:rPr lang="ru-RU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(0,87%)</a:t>
            </a:r>
          </a:p>
          <a:p>
            <a:endParaRPr lang="ru-RU" sz="2800" b="1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Латентный риск вовлечения</a:t>
            </a:r>
          </a:p>
          <a:p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1202</a:t>
            </a:r>
            <a:r>
              <a:rPr lang="ru-RU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(6,9%)</a:t>
            </a:r>
          </a:p>
          <a:p>
            <a:endParaRPr lang="ru-RU" sz="2800" b="1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08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933" y="163513"/>
            <a:ext cx="10229850" cy="768531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АНАЛИЗ  исследуемых показателей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 flipV="1">
            <a:off x="5985805" y="1351301"/>
            <a:ext cx="31172" cy="4414323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496933" y="1112958"/>
            <a:ext cx="52107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ИНТЕГРАТИВНАЯ ШКАЛА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Факторы риска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– социально-психологические условия, повышающие угрозу вероятности вовлечения в зависимое поведение.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96934" y="2374858"/>
            <a:ext cx="5301910" cy="4233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СУБШКАЛЫ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Качества, регулирующие взаимоотношения личности и социума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Потребность в одобрении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Подверженность влиянию группы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Принятие аддиктивных установок социума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Наркопотребление в социальном окружении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Качества, влияющие на индивидуальные особенности поведения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Склонность к риску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Импульсивность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Тревожность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Фрустрация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03938" y="1112958"/>
            <a:ext cx="554392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ИНТЕГРАТИВНАЯ ШКАЛА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Факторы защиты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протективные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факторы) – обстоятельства, повышающие социально-психологическую устойчивость к воздействию факторов риска.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750222" y="2766515"/>
            <a:ext cx="4658997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СУБШКАЛЫ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Принятие родителями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Принятие одноклассниками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Социальная активность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Самоконтроль поведения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Самоэффективность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424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" y="243841"/>
            <a:ext cx="10229850" cy="120396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Цель ЕМ СПТ</a:t>
            </a:r>
            <a:br>
              <a:rPr lang="ru-RU" sz="2400" b="1" dirty="0">
                <a:solidFill>
                  <a:srgbClr val="16625C"/>
                </a:solidFill>
                <a:latin typeface="Century Gothic" panose="020B0502020202020204" pitchFamily="34" charset="0"/>
              </a:rPr>
            </a:br>
            <a:r>
              <a:rPr lang="ru-RU" sz="24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«Выявить обучающихся с показателями повышенной вероятности вовлечения в зависимое поведение»</a:t>
            </a:r>
            <a:br>
              <a:rPr lang="ru-RU" sz="2400" b="1" dirty="0">
                <a:solidFill>
                  <a:srgbClr val="16625C"/>
                </a:solidFill>
                <a:latin typeface="Century Gothic" panose="020B0502020202020204" pitchFamily="34" charset="0"/>
              </a:rPr>
            </a:br>
            <a:endParaRPr lang="ru-RU" sz="2400" b="1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35855" y="1857560"/>
            <a:ext cx="65919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«Методика выявления респондентов с недостоверными ответами» (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РНдО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251927" y="2662320"/>
            <a:ext cx="678710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ФИЛЬТРЫ НЕДОСТОВЕРНОСТИ</a:t>
            </a:r>
          </a:p>
          <a:p>
            <a:pPr algn="just"/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Время тестирования</a:t>
            </a:r>
          </a:p>
          <a:p>
            <a:pPr marL="342900" indent="-34290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Нежелание сотрудничать</a:t>
            </a:r>
          </a:p>
          <a:p>
            <a:pPr marL="342900" indent="-34290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соответствия</a:t>
            </a:r>
          </a:p>
          <a:p>
            <a:pPr marL="342900" indent="-34290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желательность ответов</a:t>
            </a:r>
          </a:p>
          <a:p>
            <a:pPr marL="342900" indent="-34290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Недостоверны по двум и более критериям</a:t>
            </a:r>
          </a:p>
          <a:p>
            <a:pPr marL="342900" indent="-342900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235855" y="4744353"/>
            <a:ext cx="64114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РЕЗИСТЕНТНОСТЬ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Индикаторы недостоверности являются проявлениями стратегий сопротивления тестированию – резистентности.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недостоверных ответов определяет резистентность выборки обследованных.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примере слева резистентность равна 30%.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06155" y="2041018"/>
            <a:ext cx="4701779" cy="45086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1497905" y="2158415"/>
            <a:ext cx="2259881" cy="12051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745" y="3689255"/>
            <a:ext cx="3480179" cy="121370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48327" y="2114660"/>
            <a:ext cx="1775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solidFill>
                  <a:srgbClr val="004A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Ответы всех </a:t>
            </a:r>
          </a:p>
          <a:p>
            <a:pPr algn="ctr"/>
            <a:r>
              <a:rPr lang="ru-RU" b="1" dirty="0">
                <a:solidFill>
                  <a:srgbClr val="004A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обследованных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6155" y="2851828"/>
            <a:ext cx="1613647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FC04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Недостоверные</a:t>
            </a:r>
          </a:p>
          <a:p>
            <a:pPr algn="ctr"/>
            <a:r>
              <a:rPr lang="ru-RU" sz="1600" b="1" dirty="0">
                <a:solidFill>
                  <a:srgbClr val="FC04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ответы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- 30 %</a:t>
            </a:r>
          </a:p>
        </p:txBody>
      </p:sp>
      <p:sp>
        <p:nvSpPr>
          <p:cNvPr id="16" name="Стрелка вниз 15"/>
          <p:cNvSpPr/>
          <p:nvPr/>
        </p:nvSpPr>
        <p:spPr>
          <a:xfrm>
            <a:off x="1953258" y="5041504"/>
            <a:ext cx="1407572" cy="83653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79198" y="5030532"/>
            <a:ext cx="1552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863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Достоверные</a:t>
            </a:r>
          </a:p>
          <a:p>
            <a:pPr algn="ctr"/>
            <a:r>
              <a:rPr lang="ru-RU" b="1" dirty="0">
                <a:solidFill>
                  <a:srgbClr val="00863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ответы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34076" y="6025925"/>
            <a:ext cx="4245935" cy="37584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Достоверный массив данных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4044564" y="3988461"/>
            <a:ext cx="1124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Фильтры</a:t>
            </a:r>
          </a:p>
        </p:txBody>
      </p:sp>
      <p:sp>
        <p:nvSpPr>
          <p:cNvPr id="20" name="Стрелка вверх 19"/>
          <p:cNvSpPr/>
          <p:nvPr/>
        </p:nvSpPr>
        <p:spPr>
          <a:xfrm rot="18066562">
            <a:off x="1943313" y="3171632"/>
            <a:ext cx="294156" cy="998670"/>
          </a:xfrm>
          <a:prstGeom prst="upArrow">
            <a:avLst>
              <a:gd name="adj1" fmla="val 50000"/>
              <a:gd name="adj2" fmla="val 9594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верх 20"/>
          <p:cNvSpPr/>
          <p:nvPr/>
        </p:nvSpPr>
        <p:spPr>
          <a:xfrm rot="3257494">
            <a:off x="3286489" y="3078446"/>
            <a:ext cx="294156" cy="1456379"/>
          </a:xfrm>
          <a:prstGeom prst="upArrow">
            <a:avLst>
              <a:gd name="adj1" fmla="val 50000"/>
              <a:gd name="adj2" fmla="val 9594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877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i="1" dirty="0"/>
              <a:t>«Коридор нормы»</a:t>
            </a:r>
            <a:br>
              <a:rPr lang="ru-RU" b="1" i="1" dirty="0"/>
            </a:br>
            <a:r>
              <a:rPr lang="ru-RU" b="1" i="1" dirty="0"/>
              <a:t>по региону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2298" y="1690688"/>
            <a:ext cx="7604863" cy="414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309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-1" t="3428" r="1644" b="8190"/>
          <a:stretch/>
        </p:blipFill>
        <p:spPr>
          <a:xfrm>
            <a:off x="140677" y="105508"/>
            <a:ext cx="11920695" cy="668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954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l="14000" t="29078" r="2500" b="7175"/>
          <a:stretch/>
        </p:blipFill>
        <p:spPr>
          <a:xfrm>
            <a:off x="705395" y="513805"/>
            <a:ext cx="10668000" cy="510322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02223" y="3596054"/>
            <a:ext cx="413239" cy="28135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2223" y="3965332"/>
            <a:ext cx="413239" cy="2461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02223" y="4299438"/>
            <a:ext cx="413239" cy="33410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2223" y="4721468"/>
            <a:ext cx="413239" cy="3077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617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1894</TotalTime>
  <Words>2814</Words>
  <Application>Microsoft Office PowerPoint</Application>
  <PresentationFormat>Widescreen</PresentationFormat>
  <Paragraphs>1295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Century Gothic</vt:lpstr>
      <vt:lpstr>PT Astra Serif</vt:lpstr>
      <vt:lpstr>Times New Roman</vt:lpstr>
      <vt:lpstr>Wingdings</vt:lpstr>
      <vt:lpstr>Тема Office</vt:lpstr>
      <vt:lpstr>PowerPoint Presentation</vt:lpstr>
      <vt:lpstr>PowerPoint Presentation</vt:lpstr>
      <vt:lpstr>PowerPoint Presentation</vt:lpstr>
      <vt:lpstr>Результаты СПТ-2022 обучающихся  в ОО г. Томска</vt:lpstr>
      <vt:lpstr>АНАЛИЗ  исследуемых показателей</vt:lpstr>
      <vt:lpstr>Цель ЕМ СПТ «Выявить обучающихся с показателями повышенной вероятности вовлечения в зависимое поведение» </vt:lpstr>
      <vt:lpstr>«Коридор нормы» по региону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Ковбаса</dc:creator>
  <cp:lastModifiedBy>aleüandra</cp:lastModifiedBy>
  <cp:revision>201</cp:revision>
  <dcterms:created xsi:type="dcterms:W3CDTF">2020-08-10T04:19:49Z</dcterms:created>
  <dcterms:modified xsi:type="dcterms:W3CDTF">2022-11-29T00:41:35Z</dcterms:modified>
</cp:coreProperties>
</file>