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26" r:id="rId1"/>
  </p:sldMasterIdLst>
  <p:notesMasterIdLst>
    <p:notesMasterId r:id="rId36"/>
  </p:notesMasterIdLst>
  <p:handoutMasterIdLst>
    <p:handoutMasterId r:id="rId37"/>
  </p:handoutMasterIdLst>
  <p:sldIdLst>
    <p:sldId id="256" r:id="rId2"/>
    <p:sldId id="300" r:id="rId3"/>
    <p:sldId id="272" r:id="rId4"/>
    <p:sldId id="290" r:id="rId5"/>
    <p:sldId id="291" r:id="rId6"/>
    <p:sldId id="292" r:id="rId7"/>
    <p:sldId id="294" r:id="rId8"/>
    <p:sldId id="295" r:id="rId9"/>
    <p:sldId id="293" r:id="rId10"/>
    <p:sldId id="301" r:id="rId11"/>
    <p:sldId id="297" r:id="rId12"/>
    <p:sldId id="298" r:id="rId13"/>
    <p:sldId id="284" r:id="rId14"/>
    <p:sldId id="286" r:id="rId15"/>
    <p:sldId id="287" r:id="rId16"/>
    <p:sldId id="288" r:id="rId17"/>
    <p:sldId id="299" r:id="rId18"/>
    <p:sldId id="302" r:id="rId19"/>
    <p:sldId id="263" r:id="rId20"/>
    <p:sldId id="274" r:id="rId21"/>
    <p:sldId id="273" r:id="rId22"/>
    <p:sldId id="259" r:id="rId23"/>
    <p:sldId id="260" r:id="rId24"/>
    <p:sldId id="275" r:id="rId25"/>
    <p:sldId id="258" r:id="rId26"/>
    <p:sldId id="281" r:id="rId27"/>
    <p:sldId id="264" r:id="rId28"/>
    <p:sldId id="261" r:id="rId29"/>
    <p:sldId id="265" r:id="rId30"/>
    <p:sldId id="276" r:id="rId31"/>
    <p:sldId id="277" r:id="rId32"/>
    <p:sldId id="280" r:id="rId33"/>
    <p:sldId id="257" r:id="rId34"/>
    <p:sldId id="27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66FFFF"/>
    <a:srgbClr val="003300"/>
    <a:srgbClr val="CC3300"/>
    <a:srgbClr val="FF0000"/>
    <a:srgbClr val="FF6699"/>
    <a:srgbClr val="FFFF6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81915" autoAdjust="0"/>
    <p:restoredTop sz="94610" autoAdjust="0"/>
  </p:normalViewPr>
  <p:slideViewPr>
    <p:cSldViewPr>
      <p:cViewPr varScale="1">
        <p:scale>
          <a:sx n="93" d="100"/>
          <a:sy n="93" d="100"/>
        </p:scale>
        <p:origin x="5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30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2FEE2-9810-4B3B-B340-230D1A3535C1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19D3D54-A140-4522-8046-9B915CAB3670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Century Gothic" panose="020B0502020202020204" pitchFamily="34" charset="0"/>
            </a:rPr>
            <a:t>Запрещённый контент (149-ФЗ. Ред. От 2013):</a:t>
          </a:r>
          <a:endParaRPr lang="ru-RU" i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1C6DE66-C1DD-45CE-BCB8-4A172AE02BF6}" type="parTrans" cxnId="{A824D5C7-A304-4442-8F4E-38F7381F5FC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BE1D24-4484-4DC7-88D9-560A92530C97}" type="sibTrans" cxnId="{A824D5C7-A304-4442-8F4E-38F7381F5FC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9F509A5-EE21-4B44-9E7C-8B5C53B969B4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  <a:latin typeface="Century Gothic" panose="020B0502020202020204" pitchFamily="34" charset="0"/>
            </a:rPr>
            <a:t>Детская порнография</a:t>
          </a:r>
          <a:endParaRPr lang="ru-RU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78666397-AB1D-4306-996B-582598F1CC86}" type="parTrans" cxnId="{94AA2EE5-6181-4C92-8071-F1A254B0FC8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5BCC164-7C64-444E-B0FF-11A0C1338FE8}" type="sibTrans" cxnId="{94AA2EE5-6181-4C92-8071-F1A254B0FC8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E480DD5-3E94-4C37-B252-35F4DE172382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Century Gothic" panose="020B0502020202020204" pitchFamily="34" charset="0"/>
            </a:rPr>
            <a:t>Контент, запрещённый к распространению среди детей (436-ФЗ, 2010): </a:t>
          </a:r>
          <a:endParaRPr lang="ru-RU" i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0956A31-70A7-4213-952F-7E0E644F2918}" type="parTrans" cxnId="{23A5D787-B32A-4851-9F24-DAB98271D0F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6334AA5-7B95-4423-B5F4-A8F6309CD040}" type="sibTrans" cxnId="{23A5D787-B32A-4851-9F24-DAB98271D0F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CDD227A-EC8D-42EA-A050-0D5CEFBD3D45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  <a:latin typeface="Century Gothic" panose="020B0502020202020204" pitchFamily="34" charset="0"/>
            </a:rPr>
            <a:t>Действия, причиняющие вред и здоровью </a:t>
          </a:r>
          <a:endParaRPr lang="ru-RU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CB3BD1BC-D400-479B-852D-4310B805C41C}" type="parTrans" cxnId="{2F9E6F41-DB24-4DC5-BAEB-70463DE3FE7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D53C5D-F97F-40B5-A143-6BF075DCE4CA}" type="sibTrans" cxnId="{2F9E6F41-DB24-4DC5-BAEB-70463DE3FE7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0F91BC-7D00-47CC-A500-0C5C442DEEA8}">
      <dgm:prSet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  <a:latin typeface="Century Gothic" panose="020B0502020202020204" pitchFamily="34" charset="0"/>
            </a:rPr>
            <a:t>Информация о самоубийствах</a:t>
          </a:r>
        </a:p>
      </dgm:t>
    </dgm:pt>
    <dgm:pt modelId="{60CB8C50-B28E-4055-85A3-1F0FAECA5052}" type="parTrans" cxnId="{91933F42-FDD9-44CA-BBBE-B334B06C078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AC3B5B8-6472-4F14-8C7C-49AC11B8C0E5}" type="sibTrans" cxnId="{91933F42-FDD9-44CA-BBBE-B334B06C078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496A6F2-0A11-4AF7-88D2-80ABA5502E22}">
      <dgm:prSet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  <a:latin typeface="Century Gothic" panose="020B0502020202020204" pitchFamily="34" charset="0"/>
            </a:rPr>
            <a:t>Информация о несовершеннолетних-жертвах противоправных действий </a:t>
          </a:r>
          <a:endParaRPr lang="ru-RU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70B1CD5-B60E-452E-8D2E-6BCB4C89AF9B}" type="parTrans" cxnId="{4DC26736-9732-4E78-BCDD-060DFEE657D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98553D7-C887-4633-8330-76A127D55848}" type="sibTrans" cxnId="{4DC26736-9732-4E78-BCDD-060DFEE657D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F56AD00-95EF-4A3C-BA45-46547B917F26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  <a:latin typeface="Century Gothic" panose="020B0502020202020204" pitchFamily="34" charset="0"/>
            </a:rPr>
            <a:t>Информация о наркотических веществах </a:t>
          </a:r>
          <a:endParaRPr lang="ru-RU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BE773801-8F06-4952-9581-A5D095B8F98B}" type="parTrans" cxnId="{86CC23CC-B6BC-4AA9-A37C-86FF93E2D90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6959A7C-960A-4979-B6F6-0439063214E2}" type="sibTrans" cxnId="{86CC23CC-B6BC-4AA9-A37C-86FF93E2D90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C765852-8FAD-4F86-B3FF-D2997E6A19D2}">
      <dgm:prSet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  <a:latin typeface="Century Gothic" panose="020B0502020202020204" pitchFamily="34" charset="0"/>
            </a:rPr>
            <a:t>Наркотики, алкоголь, бродяжничество, проституция, азартные игры </a:t>
          </a:r>
          <a:endParaRPr lang="ru-RU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4913A49-2119-423D-AC2B-DA52E839E6C9}" type="parTrans" cxnId="{83406B2B-8F24-431D-A834-508F34EBF2F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601AA00-2583-40B7-9EA4-E573D44A3796}" type="sibTrans" cxnId="{83406B2B-8F24-431D-A834-508F34EBF2F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896ABF4-9A01-45AF-85BE-2430D97F6047}">
      <dgm:prSet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  <a:latin typeface="Century Gothic" panose="020B0502020202020204" pitchFamily="34" charset="0"/>
            </a:rPr>
            <a:t>Оправдание насилия и жестокости </a:t>
          </a:r>
          <a:endParaRPr lang="ru-RU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75698DA4-08BA-4A6E-AA00-83DF304E2E78}" type="parTrans" cxnId="{BFCE229F-5CA3-4580-8478-2DCA8F99C14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C21BF7-F2C7-4137-9A2C-48014EDFE9AD}" type="sibTrans" cxnId="{BFCE229F-5CA3-4580-8478-2DCA8F99C14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4653B6D-C24A-4D00-AE16-78B3C1DD6F70}">
      <dgm:prSet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  <a:latin typeface="Century Gothic" panose="020B0502020202020204" pitchFamily="34" charset="0"/>
            </a:rPr>
            <a:t>Отрицание семейных ценностей </a:t>
          </a:r>
          <a:endParaRPr lang="ru-RU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B810C7D-159E-4EDD-98BB-129A35A7722D}" type="parTrans" cxnId="{A3920B18-015E-47E8-8C42-58AFB21A838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DFCFB79-45B0-423B-A88F-BD7DF77B28D5}" type="sibTrans" cxnId="{A3920B18-015E-47E8-8C42-58AFB21A838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1942DD3-F7BD-47E3-B9E6-284990C7966B}">
      <dgm:prSet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  <a:latin typeface="Century Gothic" panose="020B0502020202020204" pitchFamily="34" charset="0"/>
            </a:rPr>
            <a:t>Оправдание противоправного поведения </a:t>
          </a:r>
          <a:endParaRPr lang="ru-RU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C3B2B9B-F001-4165-BB74-5B6ED0C7AF93}" type="parTrans" cxnId="{4B211657-55A8-4A07-8080-1993F39F263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909F05C-A866-4E9D-A48E-5137432906CF}" type="sibTrans" cxnId="{4B211657-55A8-4A07-8080-1993F39F263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CD9E72-9385-4FE0-BB80-5E30450C5B24}">
      <dgm:prSet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  <a:latin typeface="Century Gothic" panose="020B0502020202020204" pitchFamily="34" charset="0"/>
            </a:rPr>
            <a:t>Нецензурная брань </a:t>
          </a:r>
          <a:endParaRPr lang="ru-RU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B79EECF-585A-4375-9CCE-FEA16F6E1C4C}" type="parTrans" cxnId="{7303E35C-8148-4247-86C0-65EA98F2CAA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D5F377C-1F65-4E85-92CF-45233326F963}" type="sibTrans" cxnId="{7303E35C-8148-4247-86C0-65EA98F2CAA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0DC7183-127A-48FF-87F5-7B3116908F3E}">
      <dgm:prSet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  <a:latin typeface="Century Gothic" panose="020B0502020202020204" pitchFamily="34" charset="0"/>
            </a:rPr>
            <a:t>Порнография </a:t>
          </a:r>
          <a:endParaRPr lang="ru-RU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50F64C3-137C-4FC0-8592-7861FFE47528}" type="parTrans" cxnId="{A43AD59D-FEFB-455B-A901-86861C56F18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B92E593-8040-44ED-8A74-210C3F2BC3CB}" type="sibTrans" cxnId="{A43AD59D-FEFB-455B-A901-86861C56F18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2FBF1B4-7350-4EBD-AFC5-98A8E89116BA}">
      <dgm:prSet/>
      <dgm:spPr/>
      <dgm:t>
        <a:bodyPr/>
        <a:lstStyle/>
        <a:p>
          <a:pPr algn="l"/>
          <a:r>
            <a:rPr lang="ru-RU" dirty="0" smtClean="0">
              <a:solidFill>
                <a:schemeClr val="tx1"/>
              </a:solidFill>
              <a:latin typeface="Century Gothic" panose="020B0502020202020204" pitchFamily="34" charset="0"/>
            </a:rPr>
            <a:t>Информация о несовершеннолетних-жертвах противоправных действий</a:t>
          </a:r>
          <a:endParaRPr lang="ru-RU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221BFD1-3E70-489A-B51E-878E2AAD1DAE}" type="parTrans" cxnId="{193784FA-51BD-442B-BDFD-4AD44216EE6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9497AE2-A08A-4B3C-B2C4-8F33E5188709}" type="sibTrans" cxnId="{193784FA-51BD-442B-BDFD-4AD44216EE6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5AAA221-F98F-477B-88F1-27663E939041}">
      <dgm:prSet phldrT="[Текст]"/>
      <dgm:spPr>
        <a:solidFill>
          <a:srgbClr val="16625C"/>
        </a:solidFill>
      </dgm:spPr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Century Gothic" panose="020B0502020202020204" pitchFamily="34" charset="0"/>
            </a:rPr>
            <a:t>Контент, распространение которого среди детей ограничено (436-ФЗ):</a:t>
          </a:r>
          <a:endParaRPr lang="ru-RU" i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3231F367-A6DB-40D5-B5A9-17A3AE72FB23}" type="parTrans" cxnId="{5D2D89BD-9953-400D-89F5-C70EFCBB6EE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1C02D4D-732F-4CA9-94C0-81F0F1E2102C}" type="sibTrans" cxnId="{5D2D89BD-9953-400D-89F5-C70EFCBB6EE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6D2BD1F-C624-4206-859C-27BBE3B413A4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Century Gothic" panose="020B0502020202020204" pitchFamily="34" charset="0"/>
            </a:rPr>
            <a:t>Насилие и антиобщественные действия </a:t>
          </a:r>
          <a:endParaRPr lang="ru-RU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A40DC19-53D8-4878-856C-0FBF9560B7A9}" type="parTrans" cxnId="{F915AC09-D84C-4B21-ADCA-21A527C07FF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C089B85-35AC-47AB-B785-AAF3BED6723B}" type="sibTrans" cxnId="{F915AC09-D84C-4B21-ADCA-21A527C07FF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C94D857-F802-42C8-BA24-661A6460CD19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Century Gothic" panose="020B0502020202020204" pitchFamily="34" charset="0"/>
            </a:rPr>
            <a:t>Пугающий контент </a:t>
          </a:r>
          <a:endParaRPr lang="ru-RU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2E325DC8-9833-406C-B980-020637836652}" type="parTrans" cxnId="{BA97FD8C-ABF9-4114-AA14-573CAB13C36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BD4F0A-F510-4787-BB4F-53748CE123AB}" type="sibTrans" cxnId="{BA97FD8C-ABF9-4114-AA14-573CAB13C36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5D177F3-DCAB-4C5B-A2B0-323AE6BAA349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Century Gothic" panose="020B0502020202020204" pitchFamily="34" charset="0"/>
            </a:rPr>
            <a:t>Половые отношения между мужчиной и женщиной </a:t>
          </a:r>
          <a:endParaRPr lang="ru-RU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EDD8C4DC-3BAA-48E8-80C8-B201D47F1097}" type="parTrans" cxnId="{871BF441-9F94-4B40-8D17-EAC3A8D16F7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35A97AA-8135-4C93-AEA5-E7F449646B2D}" type="sibTrans" cxnId="{871BF441-9F94-4B40-8D17-EAC3A8D16F7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35D7323-BD5D-497B-9E4E-B1ECA812A54D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Century Gothic" panose="020B0502020202020204" pitchFamily="34" charset="0"/>
            </a:rPr>
            <a:t>Бранные слова и выражения</a:t>
          </a:r>
          <a:endParaRPr lang="ru-RU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9F8C84C3-C9E3-4F1F-B617-603D64393DF1}" type="parTrans" cxnId="{67954A12-6F2F-4118-B056-77B7F22531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2122C12-B5EF-4007-B043-66C2718FCAE8}" type="sibTrans" cxnId="{67954A12-6F2F-4118-B056-77B7F22531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68A9D5D-D1A9-4BAA-B524-5646B5EBE410}" type="pres">
      <dgm:prSet presAssocID="{9C72FEE2-9810-4B3B-B340-230D1A3535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6DA28E-733C-4F66-81FD-2A8CA0207961}" type="pres">
      <dgm:prSet presAssocID="{119D3D54-A140-4522-8046-9B915CAB367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6CCA0-33A5-4ABD-9D5F-22DB76A2F0AD}" type="pres">
      <dgm:prSet presAssocID="{119D3D54-A140-4522-8046-9B915CAB3670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55280-25FC-442E-9B5A-83D32E7E873D}" type="pres">
      <dgm:prSet presAssocID="{AE480DD5-3E94-4C37-B252-35F4DE17238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DF587-D746-49D2-8BA4-E5ADF25603B3}" type="pres">
      <dgm:prSet presAssocID="{AE480DD5-3E94-4C37-B252-35F4DE17238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D75E8-7ED2-4770-A61F-1E34BD94FD4B}" type="pres">
      <dgm:prSet presAssocID="{F5AAA221-F98F-477B-88F1-27663E93904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8BC9C-4D6D-40D8-8A07-DCBFB2CB2BE2}" type="pres">
      <dgm:prSet presAssocID="{F5AAA221-F98F-477B-88F1-27663E93904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3156C7-B84F-41D1-B126-A347454C03B8}" type="presOf" srcId="{AE480DD5-3E94-4C37-B252-35F4DE172382}" destId="{EC655280-25FC-442E-9B5A-83D32E7E873D}" srcOrd="0" destOrd="0" presId="urn:microsoft.com/office/officeart/2005/8/layout/vList2"/>
    <dgm:cxn modelId="{871BF441-9F94-4B40-8D17-EAC3A8D16F71}" srcId="{F5AAA221-F98F-477B-88F1-27663E939041}" destId="{B5D177F3-DCAB-4C5B-A2B0-323AE6BAA349}" srcOrd="2" destOrd="0" parTransId="{EDD8C4DC-3BAA-48E8-80C8-B201D47F1097}" sibTransId="{435A97AA-8135-4C93-AEA5-E7F449646B2D}"/>
    <dgm:cxn modelId="{C5DAE985-7699-46DC-874C-39DD41B20A0D}" type="presOf" srcId="{D9F509A5-EE21-4B44-9E7C-8B5C53B969B4}" destId="{1436CCA0-33A5-4ABD-9D5F-22DB76A2F0AD}" srcOrd="0" destOrd="0" presId="urn:microsoft.com/office/officeart/2005/8/layout/vList2"/>
    <dgm:cxn modelId="{83406B2B-8F24-431D-A834-508F34EBF2FC}" srcId="{AE480DD5-3E94-4C37-B252-35F4DE172382}" destId="{3C765852-8FAD-4F86-B3FF-D2997E6A19D2}" srcOrd="1" destOrd="0" parTransId="{04913A49-2119-423D-AC2B-DA52E839E6C9}" sibTransId="{E601AA00-2583-40B7-9EA4-E573D44A3796}"/>
    <dgm:cxn modelId="{92707820-EE96-4460-931E-0541606D8DD1}" type="presOf" srcId="{FF56AD00-95EF-4A3C-BA45-46547B917F26}" destId="{1436CCA0-33A5-4ABD-9D5F-22DB76A2F0AD}" srcOrd="0" destOrd="1" presId="urn:microsoft.com/office/officeart/2005/8/layout/vList2"/>
    <dgm:cxn modelId="{86CC23CC-B6BC-4AA9-A37C-86FF93E2D90D}" srcId="{119D3D54-A140-4522-8046-9B915CAB3670}" destId="{FF56AD00-95EF-4A3C-BA45-46547B917F26}" srcOrd="1" destOrd="0" parTransId="{BE773801-8F06-4952-9581-A5D095B8F98B}" sibTransId="{E6959A7C-960A-4979-B6F6-0439063214E2}"/>
    <dgm:cxn modelId="{94AA2EE5-6181-4C92-8071-F1A254B0FC8E}" srcId="{119D3D54-A140-4522-8046-9B915CAB3670}" destId="{D9F509A5-EE21-4B44-9E7C-8B5C53B969B4}" srcOrd="0" destOrd="0" parTransId="{78666397-AB1D-4306-996B-582598F1CC86}" sibTransId="{15BCC164-7C64-444E-B0FF-11A0C1338FE8}"/>
    <dgm:cxn modelId="{EE4D65EC-0EC5-4B24-B223-0FC176F61641}" type="presOf" srcId="{060F91BC-7D00-47CC-A500-0C5C442DEEA8}" destId="{1436CCA0-33A5-4ABD-9D5F-22DB76A2F0AD}" srcOrd="0" destOrd="2" presId="urn:microsoft.com/office/officeart/2005/8/layout/vList2"/>
    <dgm:cxn modelId="{016C0B09-97A7-4447-9E74-44DAACBE35C1}" type="presOf" srcId="{3C765852-8FAD-4F86-B3FF-D2997E6A19D2}" destId="{648DF587-D746-49D2-8BA4-E5ADF25603B3}" srcOrd="0" destOrd="1" presId="urn:microsoft.com/office/officeart/2005/8/layout/vList2"/>
    <dgm:cxn modelId="{DC194267-D989-4CF8-93F3-D67506E778F8}" type="presOf" srcId="{D6D2BD1F-C624-4206-859C-27BBE3B413A4}" destId="{FE08BC9C-4D6D-40D8-8A07-DCBFB2CB2BE2}" srcOrd="0" destOrd="0" presId="urn:microsoft.com/office/officeart/2005/8/layout/vList2"/>
    <dgm:cxn modelId="{4B211657-55A8-4A07-8080-1993F39F2637}" srcId="{AE480DD5-3E94-4C37-B252-35F4DE172382}" destId="{71942DD3-F7BD-47E3-B9E6-284990C7966B}" srcOrd="4" destOrd="0" parTransId="{0C3B2B9B-F001-4165-BB74-5B6ED0C7AF93}" sibTransId="{9909F05C-A866-4E9D-A48E-5137432906CF}"/>
    <dgm:cxn modelId="{2F9E6F41-DB24-4DC5-BAEB-70463DE3FE71}" srcId="{AE480DD5-3E94-4C37-B252-35F4DE172382}" destId="{FCDD227A-EC8D-42EA-A050-0D5CEFBD3D45}" srcOrd="0" destOrd="0" parTransId="{CB3BD1BC-D400-479B-852D-4310B805C41C}" sibTransId="{8ED53C5D-F97F-40B5-A143-6BF075DCE4CA}"/>
    <dgm:cxn modelId="{193784FA-51BD-442B-BDFD-4AD44216EE6A}" srcId="{AE480DD5-3E94-4C37-B252-35F4DE172382}" destId="{22FBF1B4-7350-4EBD-AFC5-98A8E89116BA}" srcOrd="7" destOrd="0" parTransId="{F221BFD1-3E70-489A-B51E-878E2AAD1DAE}" sibTransId="{A9497AE2-A08A-4B3C-B2C4-8F33E5188709}"/>
    <dgm:cxn modelId="{4DC26736-9732-4E78-BCDD-060DFEE657DE}" srcId="{119D3D54-A140-4522-8046-9B915CAB3670}" destId="{E496A6F2-0A11-4AF7-88D2-80ABA5502E22}" srcOrd="3" destOrd="0" parTransId="{170B1CD5-B60E-452E-8D2E-6BCB4C89AF9B}" sibTransId="{F98553D7-C887-4633-8330-76A127D55848}"/>
    <dgm:cxn modelId="{A3920B18-015E-47E8-8C42-58AFB21A838A}" srcId="{AE480DD5-3E94-4C37-B252-35F4DE172382}" destId="{04653B6D-C24A-4D00-AE16-78B3C1DD6F70}" srcOrd="3" destOrd="0" parTransId="{0B810C7D-159E-4EDD-98BB-129A35A7722D}" sibTransId="{EDFCFB79-45B0-423B-A88F-BD7DF77B28D5}"/>
    <dgm:cxn modelId="{6F658BE9-320E-4F85-AB38-905179B9BEC9}" type="presOf" srcId="{B5D177F3-DCAB-4C5B-A2B0-323AE6BAA349}" destId="{FE08BC9C-4D6D-40D8-8A07-DCBFB2CB2BE2}" srcOrd="0" destOrd="2" presId="urn:microsoft.com/office/officeart/2005/8/layout/vList2"/>
    <dgm:cxn modelId="{7F0F0739-C982-4F13-BD6D-CCD81D9ACDF9}" type="presOf" srcId="{71942DD3-F7BD-47E3-B9E6-284990C7966B}" destId="{648DF587-D746-49D2-8BA4-E5ADF25603B3}" srcOrd="0" destOrd="4" presId="urn:microsoft.com/office/officeart/2005/8/layout/vList2"/>
    <dgm:cxn modelId="{B58060D8-AA84-42BB-BD5E-48D079002024}" type="presOf" srcId="{04653B6D-C24A-4D00-AE16-78B3C1DD6F70}" destId="{648DF587-D746-49D2-8BA4-E5ADF25603B3}" srcOrd="0" destOrd="3" presId="urn:microsoft.com/office/officeart/2005/8/layout/vList2"/>
    <dgm:cxn modelId="{C3CE4A2E-CB0C-4F16-9DCA-B1F9D4FF2C77}" type="presOf" srcId="{70DC7183-127A-48FF-87F5-7B3116908F3E}" destId="{648DF587-D746-49D2-8BA4-E5ADF25603B3}" srcOrd="0" destOrd="6" presId="urn:microsoft.com/office/officeart/2005/8/layout/vList2"/>
    <dgm:cxn modelId="{67954A12-6F2F-4118-B056-77B7F22531EE}" srcId="{F5AAA221-F98F-477B-88F1-27663E939041}" destId="{335D7323-BD5D-497B-9E4E-B1ECA812A54D}" srcOrd="3" destOrd="0" parTransId="{9F8C84C3-C9E3-4F1F-B617-603D64393DF1}" sibTransId="{32122C12-B5EF-4007-B043-66C2718FCAE8}"/>
    <dgm:cxn modelId="{5D2D89BD-9953-400D-89F5-C70EFCBB6EE0}" srcId="{9C72FEE2-9810-4B3B-B340-230D1A3535C1}" destId="{F5AAA221-F98F-477B-88F1-27663E939041}" srcOrd="2" destOrd="0" parTransId="{3231F367-A6DB-40D5-B5A9-17A3AE72FB23}" sibTransId="{D1C02D4D-732F-4CA9-94C0-81F0F1E2102C}"/>
    <dgm:cxn modelId="{BA97FD8C-ABF9-4114-AA14-573CAB13C369}" srcId="{F5AAA221-F98F-477B-88F1-27663E939041}" destId="{0C94D857-F802-42C8-BA24-661A6460CD19}" srcOrd="1" destOrd="0" parTransId="{2E325DC8-9833-406C-B980-020637836652}" sibTransId="{40BD4F0A-F510-4787-BB4F-53748CE123AB}"/>
    <dgm:cxn modelId="{BFCE229F-5CA3-4580-8478-2DCA8F99C146}" srcId="{AE480DD5-3E94-4C37-B252-35F4DE172382}" destId="{0896ABF4-9A01-45AF-85BE-2430D97F6047}" srcOrd="2" destOrd="0" parTransId="{75698DA4-08BA-4A6E-AA00-83DF304E2E78}" sibTransId="{0AC21BF7-F2C7-4137-9A2C-48014EDFE9AD}"/>
    <dgm:cxn modelId="{A824D5C7-A304-4442-8F4E-38F7381F5FCD}" srcId="{9C72FEE2-9810-4B3B-B340-230D1A3535C1}" destId="{119D3D54-A140-4522-8046-9B915CAB3670}" srcOrd="0" destOrd="0" parTransId="{41C6DE66-C1DD-45CE-BCB8-4A172AE02BF6}" sibTransId="{40BE1D24-4484-4DC7-88D9-560A92530C97}"/>
    <dgm:cxn modelId="{9F26AE33-0BE5-4D9D-BAAF-988E89EBAB56}" type="presOf" srcId="{22FBF1B4-7350-4EBD-AFC5-98A8E89116BA}" destId="{648DF587-D746-49D2-8BA4-E5ADF25603B3}" srcOrd="0" destOrd="7" presId="urn:microsoft.com/office/officeart/2005/8/layout/vList2"/>
    <dgm:cxn modelId="{F915AC09-D84C-4B21-ADCA-21A527C07FF0}" srcId="{F5AAA221-F98F-477B-88F1-27663E939041}" destId="{D6D2BD1F-C624-4206-859C-27BBE3B413A4}" srcOrd="0" destOrd="0" parTransId="{AA40DC19-53D8-4878-856C-0FBF9560B7A9}" sibTransId="{BC089B85-35AC-47AB-B785-AAF3BED6723B}"/>
    <dgm:cxn modelId="{FB719452-1A9E-45BE-B08C-CC72E4147F1E}" type="presOf" srcId="{E496A6F2-0A11-4AF7-88D2-80ABA5502E22}" destId="{1436CCA0-33A5-4ABD-9D5F-22DB76A2F0AD}" srcOrd="0" destOrd="3" presId="urn:microsoft.com/office/officeart/2005/8/layout/vList2"/>
    <dgm:cxn modelId="{A43AD59D-FEFB-455B-A901-86861C56F18A}" srcId="{AE480DD5-3E94-4C37-B252-35F4DE172382}" destId="{70DC7183-127A-48FF-87F5-7B3116908F3E}" srcOrd="6" destOrd="0" parTransId="{050F64C3-137C-4FC0-8592-7861FFE47528}" sibTransId="{4B92E593-8040-44ED-8A74-210C3F2BC3CB}"/>
    <dgm:cxn modelId="{9D6BF94C-C210-46B5-9854-07EF5E58CA40}" type="presOf" srcId="{FCDD227A-EC8D-42EA-A050-0D5CEFBD3D45}" destId="{648DF587-D746-49D2-8BA4-E5ADF25603B3}" srcOrd="0" destOrd="0" presId="urn:microsoft.com/office/officeart/2005/8/layout/vList2"/>
    <dgm:cxn modelId="{782E5748-64AE-4121-A5AA-CD5D754BD8D6}" type="presOf" srcId="{0C94D857-F802-42C8-BA24-661A6460CD19}" destId="{FE08BC9C-4D6D-40D8-8A07-DCBFB2CB2BE2}" srcOrd="0" destOrd="1" presId="urn:microsoft.com/office/officeart/2005/8/layout/vList2"/>
    <dgm:cxn modelId="{23A5D787-B32A-4851-9F24-DAB98271D0F1}" srcId="{9C72FEE2-9810-4B3B-B340-230D1A3535C1}" destId="{AE480DD5-3E94-4C37-B252-35F4DE172382}" srcOrd="1" destOrd="0" parTransId="{00956A31-70A7-4213-952F-7E0E644F2918}" sibTransId="{26334AA5-7B95-4423-B5F4-A8F6309CD040}"/>
    <dgm:cxn modelId="{91933F42-FDD9-44CA-BBBE-B334B06C0784}" srcId="{119D3D54-A140-4522-8046-9B915CAB3670}" destId="{060F91BC-7D00-47CC-A500-0C5C442DEEA8}" srcOrd="2" destOrd="0" parTransId="{60CB8C50-B28E-4055-85A3-1F0FAECA5052}" sibTransId="{8AC3B5B8-6472-4F14-8C7C-49AC11B8C0E5}"/>
    <dgm:cxn modelId="{F28F894A-9BD1-40FE-A661-963B040B6236}" type="presOf" srcId="{119D3D54-A140-4522-8046-9B915CAB3670}" destId="{CE6DA28E-733C-4F66-81FD-2A8CA0207961}" srcOrd="0" destOrd="0" presId="urn:microsoft.com/office/officeart/2005/8/layout/vList2"/>
    <dgm:cxn modelId="{220E2929-4389-4017-8C25-CBF48CE88A45}" type="presOf" srcId="{0896ABF4-9A01-45AF-85BE-2430D97F6047}" destId="{648DF587-D746-49D2-8BA4-E5ADF25603B3}" srcOrd="0" destOrd="2" presId="urn:microsoft.com/office/officeart/2005/8/layout/vList2"/>
    <dgm:cxn modelId="{51A2CE49-815B-4149-AA16-60C34AC4C5E5}" type="presOf" srcId="{00CD9E72-9385-4FE0-BB80-5E30450C5B24}" destId="{648DF587-D746-49D2-8BA4-E5ADF25603B3}" srcOrd="0" destOrd="5" presId="urn:microsoft.com/office/officeart/2005/8/layout/vList2"/>
    <dgm:cxn modelId="{67A91DD3-D8E9-472C-93C3-620047217228}" type="presOf" srcId="{335D7323-BD5D-497B-9E4E-B1ECA812A54D}" destId="{FE08BC9C-4D6D-40D8-8A07-DCBFB2CB2BE2}" srcOrd="0" destOrd="3" presId="urn:microsoft.com/office/officeart/2005/8/layout/vList2"/>
    <dgm:cxn modelId="{7303E35C-8148-4247-86C0-65EA98F2CAA5}" srcId="{AE480DD5-3E94-4C37-B252-35F4DE172382}" destId="{00CD9E72-9385-4FE0-BB80-5E30450C5B24}" srcOrd="5" destOrd="0" parTransId="{FB79EECF-585A-4375-9CCE-FEA16F6E1C4C}" sibTransId="{3D5F377C-1F65-4E85-92CF-45233326F963}"/>
    <dgm:cxn modelId="{59056A7B-0C8F-4A1C-A2F1-683D5832F4B7}" type="presOf" srcId="{9C72FEE2-9810-4B3B-B340-230D1A3535C1}" destId="{B68A9D5D-D1A9-4BAA-B524-5646B5EBE410}" srcOrd="0" destOrd="0" presId="urn:microsoft.com/office/officeart/2005/8/layout/vList2"/>
    <dgm:cxn modelId="{AAA9C71C-034F-4E72-801C-1AE48386773A}" type="presOf" srcId="{F5AAA221-F98F-477B-88F1-27663E939041}" destId="{32ED75E8-7ED2-4770-A61F-1E34BD94FD4B}" srcOrd="0" destOrd="0" presId="urn:microsoft.com/office/officeart/2005/8/layout/vList2"/>
    <dgm:cxn modelId="{432F45BB-5B4C-4D88-93CD-3B71B3D7B67C}" type="presParOf" srcId="{B68A9D5D-D1A9-4BAA-B524-5646B5EBE410}" destId="{CE6DA28E-733C-4F66-81FD-2A8CA0207961}" srcOrd="0" destOrd="0" presId="urn:microsoft.com/office/officeart/2005/8/layout/vList2"/>
    <dgm:cxn modelId="{98B53959-1CDE-4B88-8202-86A3E9A31835}" type="presParOf" srcId="{B68A9D5D-D1A9-4BAA-B524-5646B5EBE410}" destId="{1436CCA0-33A5-4ABD-9D5F-22DB76A2F0AD}" srcOrd="1" destOrd="0" presId="urn:microsoft.com/office/officeart/2005/8/layout/vList2"/>
    <dgm:cxn modelId="{E0296B3C-2420-424E-97E7-A9DE0C37DE13}" type="presParOf" srcId="{B68A9D5D-D1A9-4BAA-B524-5646B5EBE410}" destId="{EC655280-25FC-442E-9B5A-83D32E7E873D}" srcOrd="2" destOrd="0" presId="urn:microsoft.com/office/officeart/2005/8/layout/vList2"/>
    <dgm:cxn modelId="{531468A2-493C-4EFB-B7F7-62184E3A65B7}" type="presParOf" srcId="{B68A9D5D-D1A9-4BAA-B524-5646B5EBE410}" destId="{648DF587-D746-49D2-8BA4-E5ADF25603B3}" srcOrd="3" destOrd="0" presId="urn:microsoft.com/office/officeart/2005/8/layout/vList2"/>
    <dgm:cxn modelId="{011C67E3-C7FC-4FA3-819F-9B7B77B645D8}" type="presParOf" srcId="{B68A9D5D-D1A9-4BAA-B524-5646B5EBE410}" destId="{32ED75E8-7ED2-4770-A61F-1E34BD94FD4B}" srcOrd="4" destOrd="0" presId="urn:microsoft.com/office/officeart/2005/8/layout/vList2"/>
    <dgm:cxn modelId="{CBDBB82B-3490-420E-888F-8680C7504D81}" type="presParOf" srcId="{B68A9D5D-D1A9-4BAA-B524-5646B5EBE410}" destId="{FE08BC9C-4D6D-40D8-8A07-DCBFB2CB2BE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DA28E-733C-4F66-81FD-2A8CA0207961}">
      <dsp:nvSpPr>
        <dsp:cNvPr id="0" name=""/>
        <dsp:cNvSpPr/>
      </dsp:nvSpPr>
      <dsp:spPr>
        <a:xfrm>
          <a:off x="0" y="400813"/>
          <a:ext cx="4370935" cy="55615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Запрещённый контент (149-ФЗ. Ред. От 2013):</a:t>
          </a:r>
          <a:endParaRPr lang="ru-RU" sz="1400" i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27149" y="427962"/>
        <a:ext cx="4316637" cy="501854"/>
      </dsp:txXfrm>
    </dsp:sp>
    <dsp:sp modelId="{1436CCA0-33A5-4ABD-9D5F-22DB76A2F0AD}">
      <dsp:nvSpPr>
        <dsp:cNvPr id="0" name=""/>
        <dsp:cNvSpPr/>
      </dsp:nvSpPr>
      <dsp:spPr>
        <a:xfrm>
          <a:off x="0" y="956965"/>
          <a:ext cx="4370935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777" tIns="17780" rIns="99568" bIns="17780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Детская порнография</a:t>
          </a:r>
          <a:endParaRPr lang="ru-RU" sz="110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Информация о наркотических веществах </a:t>
          </a:r>
          <a:endParaRPr lang="ru-RU" sz="110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Информация о самоубийствах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Информация о несовершеннолетних-жертвах противоправных действий </a:t>
          </a:r>
          <a:endParaRPr lang="ru-RU" sz="11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0" y="956965"/>
        <a:ext cx="4370935" cy="912870"/>
      </dsp:txXfrm>
    </dsp:sp>
    <dsp:sp modelId="{EC655280-25FC-442E-9B5A-83D32E7E873D}">
      <dsp:nvSpPr>
        <dsp:cNvPr id="0" name=""/>
        <dsp:cNvSpPr/>
      </dsp:nvSpPr>
      <dsp:spPr>
        <a:xfrm>
          <a:off x="0" y="1869835"/>
          <a:ext cx="4370935" cy="556152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Контент, запрещённый к распространению среди детей (436-ФЗ, 2010): </a:t>
          </a:r>
          <a:endParaRPr lang="ru-RU" sz="1400" i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27149" y="1896984"/>
        <a:ext cx="4316637" cy="501854"/>
      </dsp:txXfrm>
    </dsp:sp>
    <dsp:sp modelId="{648DF587-D746-49D2-8BA4-E5ADF25603B3}">
      <dsp:nvSpPr>
        <dsp:cNvPr id="0" name=""/>
        <dsp:cNvSpPr/>
      </dsp:nvSpPr>
      <dsp:spPr>
        <a:xfrm>
          <a:off x="0" y="2425988"/>
          <a:ext cx="4370935" cy="1825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777" tIns="17780" rIns="99568" bIns="17780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Действия, причиняющие вред и здоровью </a:t>
          </a:r>
          <a:endParaRPr lang="ru-RU" sz="110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Наркотики, алкоголь, бродяжничество, проституция, азартные игры </a:t>
          </a:r>
          <a:endParaRPr lang="ru-RU" sz="110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Оправдание насилия и жестокости </a:t>
          </a:r>
          <a:endParaRPr lang="ru-RU" sz="110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Отрицание семейных ценностей </a:t>
          </a:r>
          <a:endParaRPr lang="ru-RU" sz="110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Оправдание противоправного поведения </a:t>
          </a:r>
          <a:endParaRPr lang="ru-RU" sz="110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Нецензурная брань </a:t>
          </a:r>
          <a:endParaRPr lang="ru-RU" sz="110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Порнография </a:t>
          </a:r>
          <a:endParaRPr lang="ru-RU" sz="110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Информация о несовершеннолетних-жертвах противоправных действий</a:t>
          </a:r>
          <a:endParaRPr lang="ru-RU" sz="11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0" y="2425988"/>
        <a:ext cx="4370935" cy="1825740"/>
      </dsp:txXfrm>
    </dsp:sp>
    <dsp:sp modelId="{32ED75E8-7ED2-4770-A61F-1E34BD94FD4B}">
      <dsp:nvSpPr>
        <dsp:cNvPr id="0" name=""/>
        <dsp:cNvSpPr/>
      </dsp:nvSpPr>
      <dsp:spPr>
        <a:xfrm>
          <a:off x="0" y="4251728"/>
          <a:ext cx="4370935" cy="556152"/>
        </a:xfrm>
        <a:prstGeom prst="roundRect">
          <a:avLst/>
        </a:prstGeom>
        <a:solidFill>
          <a:srgbClr val="1662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Контент, распространение которого среди детей ограничено (436-ФЗ):</a:t>
          </a:r>
          <a:endParaRPr lang="ru-RU" sz="1400" i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27149" y="4278877"/>
        <a:ext cx="4316637" cy="501854"/>
      </dsp:txXfrm>
    </dsp:sp>
    <dsp:sp modelId="{FE08BC9C-4D6D-40D8-8A07-DCBFB2CB2BE2}">
      <dsp:nvSpPr>
        <dsp:cNvPr id="0" name=""/>
        <dsp:cNvSpPr/>
      </dsp:nvSpPr>
      <dsp:spPr>
        <a:xfrm>
          <a:off x="0" y="4807880"/>
          <a:ext cx="4370935" cy="767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777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Насилие и антиобщественные действия </a:t>
          </a:r>
          <a:endParaRPr lang="ru-RU" sz="110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Пугающий контент </a:t>
          </a:r>
          <a:endParaRPr lang="ru-RU" sz="110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Половые отношения между мужчиной и женщиной </a:t>
          </a:r>
          <a:endParaRPr lang="ru-RU" sz="110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Бранные слова и выражения</a:t>
          </a:r>
          <a:endParaRPr lang="ru-RU" sz="11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0" y="4807880"/>
        <a:ext cx="4370935" cy="767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xmlns="" id="{AFEDDB26-0DD4-4184-9298-0CCB8A9BEC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xmlns="" id="{3D7D72D4-78E7-4FBD-9052-550E1E53A26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xmlns="" id="{ACD07A6F-387D-4EB3-A1CE-E504D9EA228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xmlns="" id="{0B0A4E3E-3397-4AF1-8B2B-54F9E846EF4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F9C3DC2-2FC8-4535-A110-2F6042E8E1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9850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>
            <a:extLst>
              <a:ext uri="{FF2B5EF4-FFF2-40B4-BE49-F238E27FC236}">
                <a16:creationId xmlns:a16="http://schemas.microsoft.com/office/drawing/2014/main" xmlns="" id="{EC7842ED-8AE7-43FB-B531-33B538C451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2259" name="Rectangle 3">
            <a:extLst>
              <a:ext uri="{FF2B5EF4-FFF2-40B4-BE49-F238E27FC236}">
                <a16:creationId xmlns:a16="http://schemas.microsoft.com/office/drawing/2014/main" xmlns="" id="{94A67200-DEEC-4F88-8B43-1DB399B1BB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xmlns="" id="{957238BA-2940-4956-B7ED-136E6CA5786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2261" name="Rectangle 5">
            <a:extLst>
              <a:ext uri="{FF2B5EF4-FFF2-40B4-BE49-F238E27FC236}">
                <a16:creationId xmlns:a16="http://schemas.microsoft.com/office/drawing/2014/main" xmlns="" id="{B2C7E105-78F4-4127-8BCD-CF223145893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52262" name="Rectangle 6">
            <a:extLst>
              <a:ext uri="{FF2B5EF4-FFF2-40B4-BE49-F238E27FC236}">
                <a16:creationId xmlns:a16="http://schemas.microsoft.com/office/drawing/2014/main" xmlns="" id="{FA39EE80-757C-4A15-9E07-591F828627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2263" name="Rectangle 7">
            <a:extLst>
              <a:ext uri="{FF2B5EF4-FFF2-40B4-BE49-F238E27FC236}">
                <a16:creationId xmlns:a16="http://schemas.microsoft.com/office/drawing/2014/main" xmlns="" id="{7F2E01B7-F1C5-4BD8-9D54-C71CF69FFD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4D988DE-F854-4BF6-BDB3-0449D669B7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2770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988DE-F854-4BF6-BDB3-0449D669B779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0345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988DE-F854-4BF6-BDB3-0449D669B779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451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9EF45-5E4A-40A4-BE78-80D13C535F0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624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9EF45-5E4A-40A4-BE78-80D13C535F0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014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988DE-F854-4BF6-BDB3-0449D669B779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6682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988DE-F854-4BF6-BDB3-0449D669B779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3356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988DE-F854-4BF6-BDB3-0449D669B779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0397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620FBAA7-3B76-469D-B07C-3F3A6837644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208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BAA7-3B76-469D-B07C-3F3A6837644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3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BAA7-3B76-469D-B07C-3F3A6837644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2255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xmlns="" id="{28D891DF-9CF6-4083-9DFB-71D4A7CBD5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xmlns="" id="{E9AECE78-7DFB-4D3D-A7FE-E310A142E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xmlns="" id="{858D5D70-4A98-40DC-8A0C-5E2E269FD7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30ADC9-D99C-4E27-9F0B-52B1E38573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203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xmlns="" id="{2DD6635F-A4DC-42CE-9281-D42DCBDE27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xmlns="" id="{1804E014-F558-48DB-8665-14DFFBE252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xmlns="" id="{009D3E85-16AE-4D73-AF2A-2241C16EB6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2835D-30BF-49DD-A072-5AED744830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5788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xmlns="" id="{640C2BD4-20A0-4BEE-955C-F386339484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xmlns="" id="{B6AD05D1-BBE5-483B-92F9-114AA631A0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xmlns="" id="{C252589C-9368-4D3F-9116-332EC34506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BFDD7-4756-4192-A500-CE4C49CC91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744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BAA7-3B76-469D-B07C-3F3A6837644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294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620FBAA7-3B76-469D-B07C-3F3A6837644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839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BAA7-3B76-469D-B07C-3F3A6837644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634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BAA7-3B76-469D-B07C-3F3A6837644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576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BAA7-3B76-469D-B07C-3F3A6837644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650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BAA7-3B76-469D-B07C-3F3A6837644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843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BAA7-3B76-469D-B07C-3F3A6837644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980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BAA7-3B76-469D-B07C-3F3A6837644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78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20FBAA7-3B76-469D-B07C-3F3A6837644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C1501C2-AF0F-4346-A75C-7B66EB489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1479048"/>
            <a:ext cx="6264696" cy="2450015"/>
          </a:xfrm>
        </p:spPr>
        <p:txBody>
          <a:bodyPr/>
          <a:lstStyle/>
          <a:p>
            <a:pPr algn="ctr"/>
            <a:r>
              <a:rPr lang="ru-RU" sz="5400" dirty="0">
                <a:solidFill>
                  <a:schemeClr val="accent1">
                    <a:lumMod val="75000"/>
                  </a:schemeClr>
                </a:solidFill>
              </a:rPr>
              <a:t>Профилактика подросткового суицида</a:t>
            </a:r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xmlns="" id="{A7BADA06-9664-4B34-B7F3-1EE8F65BFD9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1520" y="4160976"/>
            <a:ext cx="6400800" cy="1752600"/>
          </a:xfrm>
        </p:spPr>
        <p:txBody>
          <a:bodyPr/>
          <a:lstStyle/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                                       </a:t>
            </a:r>
            <a:endParaRPr lang="ru-RU" alt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4437111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, Times, serif"/>
              </a:rPr>
              <a:t>Социально-психологические факторы суицидального поведения</a:t>
            </a:r>
            <a:r>
              <a:rPr lang="ru-RU" dirty="0">
                <a:latin typeface="Times New Roman, Times, serif"/>
                <a:ea typeface="Times New Roman" panose="02020603050405020304" pitchFamily="18" charset="0"/>
              </a:rPr>
              <a:t>. </a:t>
            </a:r>
            <a:endParaRPr lang="ru-RU" dirty="0" smtClean="0">
              <a:latin typeface="Times New Roman, Times, serif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, Times, serif"/>
                <a:ea typeface="Times New Roman" panose="02020603050405020304" pitchFamily="18" charset="0"/>
              </a:rPr>
              <a:t>Коммуникативные </a:t>
            </a:r>
            <a:r>
              <a:rPr lang="ru-RU" dirty="0">
                <a:latin typeface="Times New Roman, Times, serif"/>
                <a:ea typeface="Times New Roman" panose="02020603050405020304" pitchFamily="18" charset="0"/>
              </a:rPr>
              <a:t>маркеры суицидального поведения в социальных сетях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6189711"/>
            <a:ext cx="4248472" cy="540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материалам </a:t>
            </a:r>
            <a:r>
              <a:rPr lang="ru-RU" sz="105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05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АКАДЕМИИ </a:t>
            </a:r>
            <a:r>
              <a:rPr lang="ru-RU" sz="105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ПСИХОЛОГИЧЕСКОГО </a:t>
            </a:r>
            <a:r>
              <a:rPr lang="ru-RU" sz="1050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ТЕСТИРОВАНИЯ»и</a:t>
            </a:r>
            <a:r>
              <a:rPr lang="ru-RU" sz="105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/>
              <a:t>Центр </a:t>
            </a:r>
            <a:r>
              <a:rPr lang="ru-RU" sz="1050" dirty="0" smtClean="0"/>
              <a:t>мониторинга социальных </a:t>
            </a:r>
            <a:r>
              <a:rPr lang="ru-RU" sz="1050" dirty="0"/>
              <a:t>сетей ГБУ </a:t>
            </a:r>
            <a:r>
              <a:rPr lang="ru-RU" sz="1050" dirty="0" smtClean="0"/>
              <a:t>ДПОЧИРПО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547" y="980728"/>
            <a:ext cx="8468906" cy="406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3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3667304"/>
            <a:ext cx="6300192" cy="3190696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462" y="188640"/>
            <a:ext cx="4465530" cy="348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45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711" y="17446"/>
            <a:ext cx="7051983" cy="33818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398147"/>
            <a:ext cx="4197474" cy="342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6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55834" y="4849916"/>
            <a:ext cx="6535341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514350">
              <a:lnSpc>
                <a:spcPct val="90000"/>
              </a:lnSpc>
            </a:pPr>
            <a:endParaRPr lang="ru-RU" altLang="ru-RU" b="1" dirty="0">
              <a:solidFill>
                <a:schemeClr val="bg1"/>
              </a:solidFill>
              <a:ea typeface="ＭＳ Ｐゴシック" charset="-128"/>
            </a:endParaRP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640786"/>
              </p:ext>
            </p:extLst>
          </p:nvPr>
        </p:nvGraphicFramePr>
        <p:xfrm>
          <a:off x="1670464" y="116632"/>
          <a:ext cx="4370935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154376" y="468976"/>
            <a:ext cx="287359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Федеральный закон 436 структурно подразделяется на главы, учитывающие </a:t>
            </a:r>
            <a:r>
              <a:rPr lang="ru-RU" sz="1200" b="1" dirty="0"/>
              <a:t>следующие вопросы: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ru-RU" sz="1200" dirty="0"/>
              <a:t>общие </a:t>
            </a:r>
            <a:r>
              <a:rPr lang="ru-RU" sz="1200" dirty="0"/>
              <a:t>положения Закона об информационной защите детей;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ru-RU" sz="1200" dirty="0"/>
              <a:t>классификация информационной продукции;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ru-RU" sz="1200" dirty="0"/>
              <a:t>требования к ее обороту;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ru-RU" sz="1200" dirty="0"/>
              <a:t>проведение экспертизы;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ru-RU" sz="1200" dirty="0"/>
              <a:t>государственный надзор и общественный контроль;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ru-RU" sz="1200" dirty="0"/>
              <a:t>ответственность за нарушения</a:t>
            </a:r>
            <a:r>
              <a:rPr lang="ru-RU" sz="1200" dirty="0"/>
              <a:t>.</a:t>
            </a:r>
          </a:p>
          <a:p>
            <a:pPr algn="just"/>
            <a:r>
              <a:rPr lang="ru-RU" sz="1200" dirty="0"/>
              <a:t>Общие положения Федерального закона об информационной безопасности детей включают в себя основные понятия и принципы, используемые в документе. Учитываются нормы законодательства, а также полномочия федеральных и региональных органов власти. Отдельно приводится перечень видов информации, которая, по мнению законодателей, наносит вред здоровью и развитию детей</a:t>
            </a:r>
            <a:r>
              <a:rPr lang="ru-RU" sz="1200" b="1" dirty="0"/>
              <a:t>.</a:t>
            </a:r>
            <a:endParaRPr lang="ru-RU" sz="1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32" y="5193506"/>
            <a:ext cx="1157909" cy="166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428679" y="2636599"/>
            <a:ext cx="98255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/>
              <a:t>Видео</a:t>
            </a:r>
          </a:p>
          <a:p>
            <a:r>
              <a:rPr lang="ru-RU" b="1" dirty="0"/>
              <a:t>143 </a:t>
            </a:r>
            <a:r>
              <a:rPr lang="ru-RU" b="1" dirty="0"/>
              <a:t>486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8064"/>
            <a:ext cx="7772400" cy="1609344"/>
          </a:xfrm>
        </p:spPr>
        <p:txBody>
          <a:bodyPr>
            <a:normAutofit/>
          </a:bodyPr>
          <a:lstStyle/>
          <a:p>
            <a:r>
              <a:rPr lang="ru-RU" sz="30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Стены ненависти </a:t>
            </a:r>
            <a:r>
              <a:rPr lang="ru-RU" sz="30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«</a:t>
            </a:r>
            <a:r>
              <a:rPr lang="ru-RU" sz="3000" b="1" i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Вконтакте</a:t>
            </a:r>
            <a:r>
              <a:rPr lang="ru-RU" sz="30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»</a:t>
            </a:r>
            <a:endParaRPr lang="ru-RU" sz="3000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2" descr="C:\Users\User\Desktop\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298" y="2572333"/>
            <a:ext cx="4817848" cy="32635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3298" y="1899880"/>
            <a:ext cx="392607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350" b="1" i="1" dirty="0">
                <a:latin typeface="Century Gothic" panose="020B0502020202020204" pitchFamily="34" charset="0"/>
              </a:rPr>
              <a:t>2017 г</a:t>
            </a:r>
            <a:r>
              <a:rPr lang="ru-RU" sz="1350" dirty="0">
                <a:latin typeface="Century Gothic" panose="020B0502020202020204" pitchFamily="34" charset="0"/>
              </a:rPr>
              <a:t>. Результаты поиска </a:t>
            </a:r>
            <a:r>
              <a:rPr lang="ru-RU" sz="1350" b="1" i="1" dirty="0">
                <a:latin typeface="Century Gothic" panose="020B0502020202020204" pitchFamily="34" charset="0"/>
              </a:rPr>
              <a:t>3 096 </a:t>
            </a:r>
            <a:r>
              <a:rPr lang="ru-RU" sz="1350" dirty="0">
                <a:latin typeface="Century Gothic" panose="020B0502020202020204" pitchFamily="34" charset="0"/>
              </a:rPr>
              <a:t>сообществ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66565" y="2210300"/>
            <a:ext cx="409458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i="1" dirty="0">
                <a:latin typeface="Century Gothic" panose="020B0502020202020204" pitchFamily="34" charset="0"/>
              </a:rPr>
              <a:t>2020 г</a:t>
            </a:r>
            <a:r>
              <a:rPr lang="ru-RU" sz="1350" b="1" i="1" dirty="0">
                <a:latin typeface="Century Gothic" panose="020B0502020202020204" pitchFamily="34" charset="0"/>
              </a:rPr>
              <a:t>. </a:t>
            </a:r>
            <a:r>
              <a:rPr lang="ru-RU" sz="1350" dirty="0">
                <a:latin typeface="Century Gothic" panose="020B0502020202020204" pitchFamily="34" charset="0"/>
              </a:rPr>
              <a:t>Результат </a:t>
            </a:r>
            <a:r>
              <a:rPr lang="ru-RU" sz="1350" dirty="0">
                <a:latin typeface="Century Gothic" panose="020B0502020202020204" pitchFamily="34" charset="0"/>
              </a:rPr>
              <a:t>поиска </a:t>
            </a:r>
            <a:r>
              <a:rPr lang="ru-RU" sz="1350" b="1" i="1" dirty="0">
                <a:latin typeface="Century Gothic" panose="020B0502020202020204" pitchFamily="34" charset="0"/>
              </a:rPr>
              <a:t>75 200 </a:t>
            </a:r>
            <a:r>
              <a:rPr lang="ru-RU" sz="1350" dirty="0">
                <a:latin typeface="Century Gothic" panose="020B0502020202020204" pitchFamily="34" charset="0"/>
              </a:rPr>
              <a:t>сообществ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32229" t="20267" r="37627" b="44587"/>
          <a:stretch/>
        </p:blipFill>
        <p:spPr bwMode="auto">
          <a:xfrm>
            <a:off x="5165767" y="2604569"/>
            <a:ext cx="2158292" cy="17707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05454" y="2119822"/>
            <a:ext cx="23294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i="1" dirty="0">
                <a:latin typeface="Century Gothic" panose="020B0502020202020204" pitchFamily="34" charset="0"/>
              </a:rPr>
              <a:t>2022 </a:t>
            </a:r>
            <a:r>
              <a:rPr lang="ru-RU" sz="1350" b="1" i="1" dirty="0">
                <a:latin typeface="Century Gothic" panose="020B0502020202020204" pitchFamily="34" charset="0"/>
              </a:rPr>
              <a:t>г. </a:t>
            </a:r>
            <a:r>
              <a:rPr lang="ru-RU" sz="1350" dirty="0">
                <a:latin typeface="Century Gothic" panose="020B0502020202020204" pitchFamily="34" charset="0"/>
              </a:rPr>
              <a:t>Результат </a:t>
            </a:r>
            <a:r>
              <a:rPr lang="ru-RU" sz="1350" dirty="0">
                <a:latin typeface="Century Gothic" panose="020B0502020202020204" pitchFamily="34" charset="0"/>
              </a:rPr>
              <a:t>поиска </a:t>
            </a:r>
            <a:endParaRPr lang="ru-RU" sz="1350" dirty="0">
              <a:latin typeface="Century Gothic" panose="020B0502020202020204" pitchFamily="34" charset="0"/>
            </a:endParaRPr>
          </a:p>
          <a:p>
            <a:r>
              <a:rPr lang="ru-RU" sz="1350" b="1" i="1" dirty="0">
                <a:latin typeface="Century Gothic" panose="020B0502020202020204" pitchFamily="34" charset="0"/>
              </a:rPr>
              <a:t>1741</a:t>
            </a:r>
            <a:r>
              <a:rPr lang="ru-RU" sz="1350" dirty="0">
                <a:latin typeface="Century Gothic" panose="020B0502020202020204" pitchFamily="34" charset="0"/>
              </a:rPr>
              <a:t>сообщество</a:t>
            </a:r>
            <a:endParaRPr lang="ru-RU" sz="1350" dirty="0"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t="18984" r="21753" b="57053"/>
          <a:stretch/>
        </p:blipFill>
        <p:spPr bwMode="auto">
          <a:xfrm>
            <a:off x="5495307" y="4540293"/>
            <a:ext cx="3356032" cy="13669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798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29115" y="4849916"/>
            <a:ext cx="6535341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514350">
              <a:lnSpc>
                <a:spcPct val="90000"/>
              </a:lnSpc>
            </a:pPr>
            <a:endParaRPr lang="ru-RU" altLang="ru-RU" b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958"/>
            <a:ext cx="8568952" cy="994172"/>
          </a:xfrm>
        </p:spPr>
        <p:txBody>
          <a:bodyPr>
            <a:normAutofit/>
          </a:bodyPr>
          <a:lstStyle/>
          <a:p>
            <a:pPr lvl="0" algn="ctr"/>
            <a:r>
              <a:rPr lang="ru-RU" sz="18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Сообщества, </a:t>
            </a:r>
            <a:r>
              <a:rPr lang="ru-RU" sz="18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пропагандирующие нездоровые формы поведения (пищевые расстройства, суицид, </a:t>
            </a:r>
            <a:r>
              <a:rPr lang="ru-RU" sz="1800" b="1" i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сэлф-харм</a:t>
            </a:r>
            <a:r>
              <a:rPr lang="ru-RU" sz="18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)</a:t>
            </a:r>
            <a:br>
              <a:rPr lang="ru-RU" sz="1800" b="1" i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endParaRPr lang="ru-RU" sz="1800" b="1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15547" r="15688" b="4720"/>
          <a:stretch>
            <a:fillRect/>
          </a:stretch>
        </p:blipFill>
        <p:spPr bwMode="auto">
          <a:xfrm>
            <a:off x="173706" y="1823120"/>
            <a:ext cx="4375547" cy="302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088" y="1823121"/>
            <a:ext cx="1964531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087" y="3130427"/>
            <a:ext cx="1964531" cy="171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06" y="4835093"/>
            <a:ext cx="3436144" cy="614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9454" y="1823120"/>
            <a:ext cx="2612976" cy="30267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4441" y="4849917"/>
            <a:ext cx="2179818" cy="107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6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55834" y="4849916"/>
            <a:ext cx="6535341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514350">
              <a:lnSpc>
                <a:spcPct val="90000"/>
              </a:lnSpc>
            </a:pPr>
            <a:endParaRPr lang="ru-RU" altLang="ru-RU" b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428" y="476672"/>
            <a:ext cx="8511754" cy="994172"/>
          </a:xfrm>
        </p:spPr>
        <p:txBody>
          <a:bodyPr>
            <a:noAutofit/>
          </a:bodyPr>
          <a:lstStyle/>
          <a:p>
            <a:pPr lvl="0"/>
            <a:r>
              <a:rPr lang="ru-RU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Группы </a:t>
            </a:r>
            <a:r>
              <a:rPr lang="ru-RU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«Подслушано </a:t>
            </a:r>
            <a:r>
              <a:rPr lang="ru-RU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…», «Курицы </a:t>
            </a:r>
            <a:r>
              <a:rPr lang="ru-RU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города</a:t>
            </a:r>
            <a:r>
              <a:rPr lang="ru-RU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», «Вписки» </a:t>
            </a:r>
            <a:br>
              <a:rPr lang="ru-RU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sz="15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Публикуют </a:t>
            </a:r>
            <a:r>
              <a:rPr lang="ru-RU" sz="15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провокационные фотографии несовершеннолетних, их переписки без их согласия</a:t>
            </a:r>
            <a:r>
              <a:rPr lang="ru-RU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endParaRPr lang="ru-RU" sz="1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4" descr="C:\Users\User\Desktop\4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18650" y="4369947"/>
            <a:ext cx="3296840" cy="1127975"/>
          </a:xfrm>
          <a:prstGeom prst="rect">
            <a:avLst/>
          </a:prstGeom>
          <a:noFill/>
        </p:spPr>
      </p:pic>
      <p:pic>
        <p:nvPicPr>
          <p:cNvPr id="7" name="Picture 3" descr="C:\Users\User\Desktop\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198" y="2119006"/>
            <a:ext cx="3886200" cy="2140661"/>
          </a:xfrm>
          <a:prstGeom prst="rect">
            <a:avLst/>
          </a:prstGeom>
          <a:noFill/>
        </p:spPr>
      </p:pic>
      <p:pic>
        <p:nvPicPr>
          <p:cNvPr id="8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026777"/>
            <a:ext cx="4729827" cy="1598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82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558608" cy="14401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Часть 2.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  <a:latin typeface="Times New Roman, Times, serif"/>
              </a:rPr>
              <a:t>Социально-психологические факторы суицидального поведения</a:t>
            </a:r>
            <a:r>
              <a:rPr lang="ru-RU" dirty="0">
                <a:solidFill>
                  <a:srgbClr val="C00000"/>
                </a:solidFill>
                <a:latin typeface="Times New Roman, Times, serif"/>
                <a:ea typeface="Times New Roman" panose="02020603050405020304" pitchFamily="18" charset="0"/>
              </a:rPr>
              <a:t>.</a:t>
            </a:r>
            <a:r>
              <a:rPr lang="ru-RU" dirty="0">
                <a:latin typeface="Times New Roman, Times, serif"/>
                <a:ea typeface="Times New Roman" panose="02020603050405020304" pitchFamily="18" charset="0"/>
              </a:rPr>
              <a:t> </a:t>
            </a:r>
            <a:br>
              <a:rPr lang="ru-RU" dirty="0">
                <a:latin typeface="Times New Roman, Times, serif"/>
                <a:ea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77530" y="2331108"/>
            <a:ext cx="3657600" cy="11156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501008"/>
            <a:ext cx="3434730" cy="29057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96" y="3501008"/>
            <a:ext cx="9144000" cy="352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83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488"/>
            <a:ext cx="8609299" cy="34250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88" y="3408573"/>
            <a:ext cx="8500612" cy="344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00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8" name="Rectangle 116">
            <a:extLst>
              <a:ext uri="{FF2B5EF4-FFF2-40B4-BE49-F238E27FC236}">
                <a16:creationId xmlns:a16="http://schemas.microsoft.com/office/drawing/2014/main" xmlns="" id="{09EE0802-628C-4130-AE7E-E8137AB1C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ПРИЗНАКИ, СВИДЕТЕЛЬСТВУЮЩИЕ О СУИЦИДАЛЬНОЙ УГРОЗЕ</a:t>
            </a:r>
            <a:endParaRPr lang="ru-RU" i="1" dirty="0">
              <a:solidFill>
                <a:srgbClr val="C00000"/>
              </a:solidFill>
            </a:endParaRPr>
          </a:p>
        </p:txBody>
      </p:sp>
      <p:graphicFrame>
        <p:nvGraphicFramePr>
          <p:cNvPr id="13716" name="Group 404">
            <a:extLst>
              <a:ext uri="{FF2B5EF4-FFF2-40B4-BE49-F238E27FC236}">
                <a16:creationId xmlns:a16="http://schemas.microsoft.com/office/drawing/2014/main" xmlns="" id="{CAE53C74-D43D-495E-AAEB-DE38CAD995EB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089843544"/>
              </p:ext>
            </p:extLst>
          </p:nvPr>
        </p:nvGraphicFramePr>
        <p:xfrm>
          <a:off x="457200" y="1340768"/>
          <a:ext cx="8229600" cy="521903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Поведенческие</a:t>
                      </a:r>
                      <a:endParaRPr kumimoji="0" lang="ru-RU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Любые внезапные изменения в поведении и настроении, особенно отдаляющие от близких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Склонность к неоправданно рискованным поступкам.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Чрезмерное употребления алкоголя или таблеток.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3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Посещение врача без необходимости.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Нарушение дисциплины или снижения качества работы или учебы.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Расставание с дорогими вещами или деньгами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Приобретение средств для суицида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Подведение итогов, приведение дел в порядок, приготовление к уходу.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Пренебрежение внешним видом, аккуратностью в быту.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1464"/>
            <a:ext cx="7772400" cy="16093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Часть 1 .</a:t>
            </a:r>
            <a:r>
              <a:rPr lang="ru-RU" dirty="0">
                <a:latin typeface="Times New Roman, Times, serif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, Times, serif"/>
                <a:ea typeface="Times New Roman" panose="02020603050405020304" pitchFamily="18" charset="0"/>
              </a:rPr>
              <a:t/>
            </a:r>
            <a:br>
              <a:rPr lang="ru-RU" dirty="0" smtClean="0">
                <a:latin typeface="Times New Roman, Times, serif"/>
                <a:ea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, Times, serif"/>
                <a:ea typeface="Times New Roman" panose="02020603050405020304" pitchFamily="18" charset="0"/>
              </a:rPr>
              <a:t>Коммуникативные </a:t>
            </a:r>
            <a:r>
              <a:rPr lang="ru-RU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, Times, serif"/>
                <a:ea typeface="Times New Roman" panose="02020603050405020304" pitchFamily="18" charset="0"/>
              </a:rPr>
              <a:t>маркеры суицидального поведения в социальных сетях</a:t>
            </a:r>
            <a:r>
              <a:rPr lang="ru-RU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sz="2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" y="1700808"/>
            <a:ext cx="8712968" cy="49954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76980" y="1700808"/>
            <a:ext cx="51125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/>
              <a:t>“Мы выбираем жизнь, они - смерть.</a:t>
            </a:r>
          </a:p>
          <a:p>
            <a:pPr algn="ctr"/>
            <a:r>
              <a:rPr lang="ru-RU" altLang="ru-RU" b="1" i="1" dirty="0"/>
              <a:t>Мы пишем письма, они – предсмертные записки.</a:t>
            </a:r>
          </a:p>
          <a:p>
            <a:pPr algn="ctr"/>
            <a:r>
              <a:rPr lang="ru-RU" altLang="ru-RU" b="1" i="1" dirty="0"/>
              <a:t>Мы строим планы на будущее, у них……</a:t>
            </a:r>
          </a:p>
          <a:p>
            <a:pPr algn="ctr"/>
            <a:r>
              <a:rPr lang="ru-RU" altLang="ru-RU" b="1" i="1" dirty="0"/>
              <a:t>У них нет будущего.</a:t>
            </a:r>
          </a:p>
          <a:p>
            <a:pPr algn="ctr"/>
            <a:r>
              <a:rPr lang="ru-RU" altLang="ru-RU" b="1" i="1" dirty="0"/>
              <a:t>Кажется, что мы и они – из разных миров.</a:t>
            </a:r>
          </a:p>
          <a:p>
            <a:pPr algn="ctr"/>
            <a:r>
              <a:rPr lang="ru-RU" altLang="ru-RU" b="1" i="1" dirty="0"/>
              <a:t>Но как велика пропасть между нами,</a:t>
            </a:r>
          </a:p>
          <a:p>
            <a:pPr algn="ctr"/>
            <a:r>
              <a:rPr lang="ru-RU" altLang="ru-RU" b="1" i="1" dirty="0"/>
              <a:t>Читающими эти строки,</a:t>
            </a:r>
          </a:p>
          <a:p>
            <a:pPr algn="ctr"/>
            <a:r>
              <a:rPr lang="ru-RU" altLang="ru-RU" b="1" i="1" dirty="0"/>
              <a:t>И тем, кто решился на самоубийство?</a:t>
            </a:r>
          </a:p>
          <a:p>
            <a:pPr algn="ctr"/>
            <a:r>
              <a:rPr lang="ru-RU" altLang="ru-RU" b="1" i="1" dirty="0"/>
              <a:t>Как сильно нужно измениться человеку</a:t>
            </a:r>
            <a:r>
              <a:rPr lang="ru-RU" altLang="ru-RU" b="1" i="1" dirty="0">
                <a:solidFill>
                  <a:schemeClr val="bg2">
                    <a:lumMod val="75000"/>
                  </a:schemeClr>
                </a:solidFill>
              </a:rPr>
              <a:t>, </a:t>
            </a:r>
          </a:p>
          <a:p>
            <a:pPr algn="ctr"/>
            <a:r>
              <a:rPr lang="ru-RU" altLang="ru-RU" b="1" i="1" dirty="0">
                <a:solidFill>
                  <a:schemeClr val="bg2">
                    <a:lumMod val="10000"/>
                  </a:schemeClr>
                </a:solidFill>
              </a:rPr>
              <a:t>Чтобы сделать этот шаг? Всего лишь -  шаг.</a:t>
            </a:r>
          </a:p>
          <a:p>
            <a:pPr algn="ctr"/>
            <a:r>
              <a:rPr lang="ru-RU" altLang="ru-RU" b="1" i="1" dirty="0">
                <a:solidFill>
                  <a:schemeClr val="bg2">
                    <a:lumMod val="10000"/>
                  </a:schemeClr>
                </a:solidFill>
              </a:rPr>
              <a:t>Они не были рождены самоубийцами, но умерли</a:t>
            </a:r>
          </a:p>
          <a:p>
            <a:pPr algn="ctr"/>
            <a:r>
              <a:rPr lang="ru-RU" altLang="ru-RU" b="1" i="1" dirty="0">
                <a:solidFill>
                  <a:schemeClr val="bg2">
                    <a:lumMod val="10000"/>
                  </a:schemeClr>
                </a:solidFill>
              </a:rPr>
              <a:t>С этим клеймом.</a:t>
            </a:r>
          </a:p>
          <a:p>
            <a:pPr algn="ctr"/>
            <a:endParaRPr lang="ru-RU" altLang="ru-RU" b="1" i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altLang="ru-RU" b="1" i="1" dirty="0">
                <a:solidFill>
                  <a:schemeClr val="bg2">
                    <a:lumMod val="10000"/>
                  </a:schemeClr>
                </a:solidFill>
              </a:rPr>
              <a:t>Они продолжают умирать”.</a:t>
            </a:r>
            <a:endParaRPr lang="ru-RU" altLang="ru-RU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0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2081" name="Group 65">
            <a:extLst>
              <a:ext uri="{FF2B5EF4-FFF2-40B4-BE49-F238E27FC236}">
                <a16:creationId xmlns:a16="http://schemas.microsoft.com/office/drawing/2014/main" xmlns="" id="{649CCB16-8B71-46E2-9C81-5B769A9CA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46017"/>
              </p:ext>
            </p:extLst>
          </p:nvPr>
        </p:nvGraphicFramePr>
        <p:xfrm>
          <a:off x="622300" y="1268760"/>
          <a:ext cx="8064500" cy="522605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064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Эмоциональные</a:t>
                      </a:r>
                      <a:endParaRPr kumimoji="0" lang="ru-RU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Амбивалентность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Беспомощность – безнадежность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Переживание горя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7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Признаки депрессии: нарушение сна или аппетита, повышенная возбудимость, отсутствие удовлетворения, печаль, грусть.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Несвойственная агрессия или ненависть к себе.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Вина или ощущение неудачи, поражения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Чрезмерные опасения или страхи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Чувство мало значимости, никчемности, ненужности.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Рассеянность или растерянность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Rectangle 116">
            <a:extLst>
              <a:ext uri="{FF2B5EF4-FFF2-40B4-BE49-F238E27FC236}">
                <a16:creationId xmlns:a16="http://schemas.microsoft.com/office/drawing/2014/main" xmlns="" id="{7E7D8A40-F827-4442-83D1-7A0119A8763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88640"/>
            <a:ext cx="8229600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ПРИЗНАКИ, СВИДЕТЕЛЬСТВУЮЩИЕ О СУИЦИДАЛЬНОЙ УГРОЗЕ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1063" name="Group 71">
            <a:extLst>
              <a:ext uri="{FF2B5EF4-FFF2-40B4-BE49-F238E27FC236}">
                <a16:creationId xmlns:a16="http://schemas.microsoft.com/office/drawing/2014/main" xmlns="" id="{BC032655-9F2A-4933-872D-DC084D5BEAFB}"/>
              </a:ext>
            </a:extLst>
          </p:cNvPr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960380332"/>
              </p:ext>
            </p:extLst>
          </p:nvPr>
        </p:nvGraphicFramePr>
        <p:xfrm>
          <a:off x="510791" y="1484784"/>
          <a:ext cx="8122418" cy="465043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122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01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Словесные</a:t>
                      </a:r>
                      <a:endParaRPr kumimoji="0" lang="ru-RU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49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Уверения в беспомощности и зависимости от других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Прощание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Разговоры или шутки о желании умереть.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Сообщение о конкретном плане суицида.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Высказывание самообвинения.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207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Двойственная оценка значимых событий.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Медленная, маловыразительная речь.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Rectangle 116">
            <a:extLst>
              <a:ext uri="{FF2B5EF4-FFF2-40B4-BE49-F238E27FC236}">
                <a16:creationId xmlns:a16="http://schemas.microsoft.com/office/drawing/2014/main" xmlns="" id="{E9AC0425-BF9C-4E7A-81F8-C2D5C8E78F6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88640"/>
            <a:ext cx="8229600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ПРИЗНАКИ, СВИДЕТЕЛЬСТВУЮЩИЕ О СУИЦИДАЛЬНОЙ УГРОЗЕ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5" name="Rectangle 29">
            <a:extLst>
              <a:ext uri="{FF2B5EF4-FFF2-40B4-BE49-F238E27FC236}">
                <a16:creationId xmlns:a16="http://schemas.microsoft.com/office/drawing/2014/main" xmlns="" id="{12738B6D-09CC-48C9-9E08-C08DF083B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893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C00000"/>
                </a:solidFill>
              </a:rPr>
              <a:t>К внешним проявлениям относятся:</a:t>
            </a:r>
          </a:p>
        </p:txBody>
      </p:sp>
      <p:sp>
        <p:nvSpPr>
          <p:cNvPr id="9247" name="Rectangle 31">
            <a:extLst>
              <a:ext uri="{FF2B5EF4-FFF2-40B4-BE49-F238E27FC236}">
                <a16:creationId xmlns:a16="http://schemas.microsoft.com/office/drawing/2014/main" xmlns="" id="{0CF3E225-7AC6-4D81-9413-BB0A6435ACB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995936" y="1196752"/>
            <a:ext cx="4896544" cy="4886325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ru-RU" sz="2000" dirty="0"/>
              <a:t>• </a:t>
            </a:r>
            <a:r>
              <a:rPr lang="ru-RU" sz="2200" dirty="0"/>
              <a:t>тоскливое выражение лица (скорбная мимика), гипомимия, амимия; </a:t>
            </a:r>
            <a:br>
              <a:rPr lang="ru-RU" sz="2200" dirty="0"/>
            </a:br>
            <a:r>
              <a:rPr lang="ru-RU" sz="2200" dirty="0"/>
              <a:t>• тихий монотонный голос, замедленная речь; </a:t>
            </a: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ru-RU" sz="2200" dirty="0"/>
              <a:t> • краткость ответов, отсутствие ответов; </a:t>
            </a:r>
            <a:br>
              <a:rPr lang="ru-RU" sz="2200" dirty="0"/>
            </a:br>
            <a:r>
              <a:rPr lang="ru-RU" sz="2200" dirty="0"/>
              <a:t>• ускоренная экспрессивная речь; </a:t>
            </a:r>
            <a:br>
              <a:rPr lang="ru-RU" sz="2200" dirty="0"/>
            </a:br>
            <a:r>
              <a:rPr lang="ru-RU" sz="2200" dirty="0"/>
              <a:t>• общая двигательная заторможенность, бездеятельность, адинамия, двигательное возбуждение; </a:t>
            </a:r>
            <a:br>
              <a:rPr lang="ru-RU" sz="2200" dirty="0"/>
            </a:br>
            <a:r>
              <a:rPr lang="ru-RU" sz="2200" dirty="0"/>
              <a:t>• стремление к контакту с окружающими, поиски сочувствия, апелляция к врачу за помощью; </a:t>
            </a:r>
            <a:br>
              <a:rPr lang="ru-RU" sz="2200" dirty="0"/>
            </a:br>
            <a:r>
              <a:rPr lang="ru-RU" sz="2200" dirty="0"/>
              <a:t>• эгоцентрическая направленность на свои страдания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3546638" cy="2366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xmlns="" id="{8D80D128-9B33-457E-8377-F294230CE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86409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C00000"/>
                </a:solidFill>
              </a:rPr>
              <a:t>Вегетативные нарушения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xmlns="" id="{0ADF33FF-C459-4DE1-A55D-0C67D5098D6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268413"/>
            <a:ext cx="4262438" cy="48577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dirty="0"/>
              <a:t>Чувство физической тяжести, душевной боли в груди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Ощущение стесненного дыхания, нехватки воздуха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Пища ощущается безвкусной             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То же в других частях тела (голове, животе)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Нарушение ритма сна                          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Слезливость         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Ощущение комка в горле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/>
              <a:t>Повышенное артериальное давление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Сухость во рту («симптомы сухого языка»)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xmlns="" id="{A621D324-7349-460F-A540-C5DEFB661A0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003800" y="1341438"/>
            <a:ext cx="3671888" cy="51847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Головные боли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Снижение веса тела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Повышение веса тела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Снижение аппетита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/>
              <a:t> Отсутствие чувства сна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Запоры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Повышенная сонливость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Тахикардия         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Расширение зрачков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Бессонница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883" y="4802617"/>
            <a:ext cx="2071117" cy="2071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>
            <a:extLst>
              <a:ext uri="{FF2B5EF4-FFF2-40B4-BE49-F238E27FC236}">
                <a16:creationId xmlns:a16="http://schemas.microsoft.com/office/drawing/2014/main" xmlns="" id="{6839E137-1386-4B7A-AE2B-7E9A330761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199" y="548680"/>
            <a:ext cx="8769350" cy="266439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b="1" i="1" dirty="0" smtClean="0">
                <a:solidFill>
                  <a:srgbClr val="C00000"/>
                </a:solidFill>
              </a:rPr>
              <a:t>Рекомендации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17413" name="Picture 5" descr="Эмоциональное воспитание подростка: вопросы и ответы, которые волнуют  родителей - Папамамам — МИФПапамамам — МИФ">
            <a:extLst>
              <a:ext uri="{FF2B5EF4-FFF2-40B4-BE49-F238E27FC236}">
                <a16:creationId xmlns:a16="http://schemas.microsoft.com/office/drawing/2014/main" xmlns="" id="{81A38696-3BBF-468B-9952-E515A71A6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4441676" cy="347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1C79C85C-0578-45E7-93CC-3B8FB63E2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4398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rgbClr val="C00000"/>
                </a:solidFill>
              </a:rPr>
              <a:t>Педагогам и родителям важно знать, в чем заключается проявление пред суицидального поведения. 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Признаки эмоциональных нарушений:</a:t>
            </a: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FD30CC4B-2EAF-4420-B327-6E2954F952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5727" y="1772816"/>
            <a:ext cx="8112514" cy="472638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400" b="1" dirty="0"/>
              <a:t>• </a:t>
            </a:r>
            <a:r>
              <a:rPr lang="ru-RU" sz="2400" dirty="0"/>
              <a:t>потеря аппетита или импульсивное обжорство, бессонница или повышенная сонливость; </a:t>
            </a:r>
            <a:br>
              <a:rPr lang="ru-RU" sz="2400" dirty="0"/>
            </a:br>
            <a:r>
              <a:rPr lang="ru-RU" sz="2400" dirty="0"/>
              <a:t>• частые жалобы на соматические недомогания (на боли в животе, головные боли, постоянную усталость, частую сонливость); </a:t>
            </a:r>
            <a:br>
              <a:rPr lang="ru-RU" sz="2400" dirty="0"/>
            </a:br>
            <a:r>
              <a:rPr lang="ru-RU" sz="2400" dirty="0"/>
              <a:t>• необычно пренебрежительное отношение к своему внешнему виду; </a:t>
            </a:r>
            <a:br>
              <a:rPr lang="ru-RU" sz="2400" dirty="0"/>
            </a:br>
            <a:r>
              <a:rPr lang="ru-RU" sz="2400" dirty="0"/>
              <a:t>• постоянное чувство одиночества, бесполезности, вины или грусти; </a:t>
            </a:r>
            <a:br>
              <a:rPr lang="ru-RU" sz="2400" dirty="0"/>
            </a:br>
            <a:r>
              <a:rPr lang="ru-RU" sz="2400" dirty="0"/>
              <a:t>• ощущение скуки при проведении времени в привычном окружении или выполнении работы, которая раньше приносила удовольствие; </a:t>
            </a:r>
            <a:br>
              <a:rPr lang="ru-RU" sz="2400" dirty="0"/>
            </a:br>
            <a:r>
              <a:rPr lang="ru-RU" sz="2400" dirty="0"/>
              <a:t>• уход от контактов, изоляция от друзей и семьи, превращение в человека одиночку;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25" y="4262924"/>
            <a:ext cx="1743075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1C79C85C-0578-45E7-93CC-3B8FB63E2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4398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rgbClr val="C00000"/>
                </a:solidFill>
              </a:rPr>
              <a:t>Педагогам и родителям важно знать, в чем заключается проявление пред суицидального поведения. 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Признаки эмоциональных нарушений:</a:t>
            </a: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FD30CC4B-2EAF-4420-B327-6E2954F952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404" y="1844824"/>
            <a:ext cx="8497192" cy="4680546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ru-RU" sz="2400" b="1" dirty="0"/>
              <a:t>• </a:t>
            </a:r>
            <a:r>
              <a:rPr lang="ru-RU" sz="2400" dirty="0"/>
              <a:t>уход от контактов, изоляция от друзей и семьи, превращение в человека одиночку; </a:t>
            </a:r>
            <a:br>
              <a:rPr lang="ru-RU" sz="2400" dirty="0"/>
            </a:br>
            <a:r>
              <a:rPr lang="ru-RU" sz="2400" dirty="0"/>
              <a:t>• нарушение внимания со снижением качества выполняемой работы; </a:t>
            </a:r>
            <a:br>
              <a:rPr lang="ru-RU" sz="2400" dirty="0"/>
            </a:br>
            <a:r>
              <a:rPr lang="ru-RU" sz="2400" dirty="0"/>
              <a:t>• погруженность в размышления о смерти; </a:t>
            </a:r>
            <a:br>
              <a:rPr lang="ru-RU" sz="2400" dirty="0"/>
            </a:br>
            <a:r>
              <a:rPr lang="ru-RU" sz="2400" dirty="0"/>
              <a:t>• отсутствие планов на будущее; </a:t>
            </a:r>
            <a:br>
              <a:rPr lang="ru-RU" sz="2400" dirty="0"/>
            </a:br>
            <a:r>
              <a:rPr lang="ru-RU" sz="2400" dirty="0"/>
              <a:t>• внезапные приступы гнева, зачастую возникающие из-за мелочей; </a:t>
            </a:r>
            <a:br>
              <a:rPr lang="ru-RU" sz="2400" dirty="0"/>
            </a:br>
            <a:r>
              <a:rPr lang="ru-RU" sz="2400" dirty="0"/>
              <a:t>• пессимистическая оценка своего прошлого, избирательное воспоминание неприятных событий;</a:t>
            </a: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ru-RU" sz="2400" dirty="0"/>
              <a:t>• пессимистическая оценка своего нынешнего состояния, отсутствие перспектив в будущем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08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>
            <a:extLst>
              <a:ext uri="{FF2B5EF4-FFF2-40B4-BE49-F238E27FC236}">
                <a16:creationId xmlns:a16="http://schemas.microsoft.com/office/drawing/2014/main" xmlns="" id="{F5B47942-50F0-44F0-B64F-0244D9AB4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3531" y="116632"/>
            <a:ext cx="8516938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C00000"/>
                </a:solidFill>
              </a:rPr>
              <a:t>Риск суицидального поведения увеличивается в случае: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xmlns="" id="{1998FB8B-A0B9-4FC4-B2A9-0E741F4BF0A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51920" y="1362576"/>
            <a:ext cx="5150310" cy="54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800" b="1" dirty="0"/>
              <a:t>           </a:t>
            </a:r>
            <a:r>
              <a:rPr lang="ru-RU" sz="1500" b="1" dirty="0"/>
              <a:t>• </a:t>
            </a:r>
            <a:r>
              <a:rPr lang="ru-RU" sz="1500" dirty="0"/>
              <a:t>Наличия предыдущей (незаконченной) попытки суицида. </a:t>
            </a:r>
            <a:br>
              <a:rPr lang="ru-RU" sz="1500" dirty="0"/>
            </a:br>
            <a:r>
              <a:rPr lang="ru-RU" sz="1500" dirty="0"/>
              <a:t>• Тенденции к самоповреждению (аутоагрессия). </a:t>
            </a:r>
            <a:br>
              <a:rPr lang="ru-RU" sz="1500" dirty="0"/>
            </a:br>
            <a:r>
              <a:rPr lang="ru-RU" sz="1500" dirty="0"/>
              <a:t>• Наличия суицидальных попыток в семье. </a:t>
            </a:r>
            <a:br>
              <a:rPr lang="ru-RU" sz="1500" dirty="0"/>
            </a:br>
            <a:r>
              <a:rPr lang="ru-RU" sz="1500" dirty="0"/>
              <a:t>• Алкоголизма. Длительное злоупотребление алкоголем способствует усилению депрессии, чувства вины и психической боли, которые часто предшествуют суициду. </a:t>
            </a:r>
            <a:br>
              <a:rPr lang="ru-RU" sz="1500" dirty="0"/>
            </a:br>
            <a:r>
              <a:rPr lang="ru-RU" sz="1500" dirty="0"/>
              <a:t>• Хронического употребления наркотиков и токсических препаратов. Они ослабляют мотивационный контроль над поведением человека, обостряют депрессию, вызывают психозы. </a:t>
            </a:r>
            <a:br>
              <a:rPr lang="ru-RU" sz="1500" dirty="0"/>
            </a:br>
            <a:r>
              <a:rPr lang="ru-RU" sz="1500" dirty="0"/>
              <a:t>• Аффективных расстройств, особенно тяжелых депрессий. </a:t>
            </a:r>
            <a:br>
              <a:rPr lang="ru-RU" sz="1500" dirty="0"/>
            </a:br>
            <a:r>
              <a:rPr lang="ru-RU" sz="1500" dirty="0"/>
              <a:t>• Хронических или смертельных болезней. </a:t>
            </a:r>
            <a:br>
              <a:rPr lang="ru-RU" sz="1500" dirty="0"/>
            </a:br>
            <a:r>
              <a:rPr lang="ru-RU" sz="1500" dirty="0"/>
              <a:t>• Тяжелых утрат, например смерти родителя, особенно в течение первого года после потери. </a:t>
            </a:r>
            <a:br>
              <a:rPr lang="ru-RU" sz="1500" dirty="0"/>
            </a:br>
            <a:r>
              <a:rPr lang="ru-RU" sz="1500" dirty="0"/>
              <a:t>• Лично-семейных конфликтов (развод, болезнь, одиночество, неудачная любовь, оскорбления со стороны окружающих, половая несостоятельность). </a:t>
            </a:r>
            <a:br>
              <a:rPr lang="ru-RU" sz="1500" dirty="0"/>
            </a:br>
            <a:r>
              <a:rPr lang="ru-RU" sz="1500" dirty="0"/>
              <a:t>• Конфликтов, связанных с антисоциальным поведением, в том числе опасение уголовной ответственности; боязнь иного наказания или позора. </a:t>
            </a:r>
            <a:br>
              <a:rPr lang="ru-RU" sz="1500" dirty="0"/>
            </a:br>
            <a:r>
              <a:rPr lang="ru-RU" sz="1500" dirty="0"/>
              <a:t>• Материально-бытовых трудностей. </a:t>
            </a:r>
            <a:br>
              <a:rPr lang="ru-RU" sz="1500" dirty="0"/>
            </a:br>
            <a:r>
              <a:rPr lang="ru-RU" sz="1500" dirty="0"/>
              <a:t>• Конфликтов, связанных с учебой (неуспехи в учебе).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2876525" cy="283834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>
            <a:extLst>
              <a:ext uri="{FF2B5EF4-FFF2-40B4-BE49-F238E27FC236}">
                <a16:creationId xmlns:a16="http://schemas.microsoft.com/office/drawing/2014/main" xmlns="" id="{8F97C4E5-3392-40C7-B3D3-3C44A5275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C00000"/>
                </a:solidFill>
              </a:rPr>
              <a:t>Когда следует обращаться за профессиональной помощью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xmlns="" id="{3DBB7A16-BF71-4ACA-B14A-45AC790B9CA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3591" y="1431048"/>
            <a:ext cx="4392612" cy="48958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000" dirty="0"/>
              <a:t>   Затянувшаяся депрессия и одиночество становятся опасными, если: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• Вы чувствуете враждебность к людям, к которым раньше относились хорошо; </a:t>
            </a:r>
            <a:br>
              <a:rPr lang="ru-RU" sz="2000" dirty="0"/>
            </a:br>
            <a:r>
              <a:rPr lang="ru-RU" sz="2000" dirty="0"/>
              <a:t>• У вас нет интереса к чему бы то ни было;                  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000" dirty="0"/>
              <a:t>    • Ваше здоровье существенно подорвано; </a:t>
            </a:r>
            <a:br>
              <a:rPr lang="ru-RU" sz="2000" dirty="0"/>
            </a:br>
            <a:r>
              <a:rPr lang="ru-RU" sz="2000" dirty="0"/>
              <a:t>• Вы попадаете в зависимость от лекарств или алкоголя;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000" dirty="0"/>
              <a:t>     • Вы избегаете общества и большую часть времени проводите в одиночестве;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000" dirty="0"/>
              <a:t>     • Вы думаете о самоубийстве.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4"/>
            <a:ext cx="3901976" cy="2596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E0B6567A-B85B-45B9-9A5B-08ED9C725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507412" cy="981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900" b="1" i="1" dirty="0">
                <a:solidFill>
                  <a:srgbClr val="C00000"/>
                </a:solidFill>
              </a:rPr>
              <a:t>Требования к проведению беседы с подростком, размышляющим о суициде</a:t>
            </a:r>
            <a:r>
              <a:rPr lang="ru-RU" sz="2900" b="1" i="1" dirty="0"/>
              <a:t>.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C5BA60EE-A3DA-4129-A8F5-75142C82B6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038" y="1268760"/>
            <a:ext cx="8990458" cy="558924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000" dirty="0"/>
              <a:t>   </a:t>
            </a:r>
            <a:r>
              <a:rPr lang="ru-RU" sz="1600" b="1" dirty="0"/>
              <a:t>Для начала рекомендуется не просто принять суицидента как личность, способную на самоубийство, но и признать за человеком формальное право совершить такой шаг. А во время самого диалога взрослому рекомендуется: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600" b="1" dirty="0"/>
              <a:t>     1. Внимательно слушать собеседника, так как подростки очень часто страдают от одиночества и не возможности излить перед кем то свою душу.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600" b="1" dirty="0"/>
              <a:t>      2. Правильно формировать вопросы, спокойно и доходчиво расспрашивая о сути тревожащей ситуации и о какая помощь необходима.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600" b="1" dirty="0"/>
              <a:t>     3.  Не выражать удивление от услышанного и не осуждать за любые, самые шокирующие высказывания.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600" b="1" dirty="0"/>
              <a:t>     4.  не спорить и не настаивать на том, что его беда ничтожна, ему живется лучше других, по сколько высказывания типа </a:t>
            </a:r>
            <a:r>
              <a:rPr lang="en-US" sz="1600" b="1" dirty="0"/>
              <a:t>“</a:t>
            </a:r>
            <a:r>
              <a:rPr lang="ru-RU" sz="1600" b="1" dirty="0"/>
              <a:t>у всех есть такие же проблемы</a:t>
            </a:r>
            <a:r>
              <a:rPr lang="en-US" sz="1600" b="1" dirty="0"/>
              <a:t>”</a:t>
            </a:r>
            <a:r>
              <a:rPr lang="ru-RU" sz="1600" b="1" dirty="0"/>
              <a:t> заставляют ребенка ощущать себя более ненужным и бесполезным.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600" b="1" dirty="0"/>
              <a:t>     5.  Постараться изменить </a:t>
            </a:r>
            <a:r>
              <a:rPr lang="ru-RU" sz="1600" b="1" dirty="0" err="1"/>
              <a:t>романтико</a:t>
            </a:r>
            <a:r>
              <a:rPr lang="ru-RU" sz="1600" b="1" dirty="0"/>
              <a:t>  – трагедийный ореол представлений подростка о собственной смерти.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600" b="1" dirty="0"/>
              <a:t>     6.  не предлагать не оправданных утешений, поскольку подростки зачастую не способны принять советы, но подчеркнуть временный характер проблемы.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600" b="1" dirty="0"/>
              <a:t>     7.  Привести конструктивные способы ее решения.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</a:rPr>
              <a:t>Одновременно стремиться вселить в подростка надежду, которая, однако, должна быть реалистичной и направленной на укрепление его сил и возможностей</a:t>
            </a:r>
            <a:r>
              <a:rPr lang="ru-RU" sz="1600" b="1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>
            <a:extLst>
              <a:ext uri="{FF2B5EF4-FFF2-40B4-BE49-F238E27FC236}">
                <a16:creationId xmlns:a16="http://schemas.microsoft.com/office/drawing/2014/main" xmlns="" id="{1B7ACD59-2792-4580-8838-060575CB7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8532" y="198171"/>
            <a:ext cx="7772400" cy="1790669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Статистика</a:t>
            </a:r>
          </a:p>
        </p:txBody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xmlns="" id="{08D7E265-73F3-41E7-ACFF-1EAC118528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516" y="1700808"/>
            <a:ext cx="8712968" cy="422086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dirty="0"/>
              <a:t>По уровню самоубийств среди подростков Россия находится на одном из первых мест в мире – средний показатель самоубийств среди населения подросткового возраста более чем в 3 раза превышает средний показатель в мире.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Изучение проблемы суицида среди молодежи показывает, что для молодых людей характерны депрессии, высокий уровень тревожности, агрессии. 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Но если в развитых западных странах уровень депрессии подростков не превышает 5%, то в России – около 20%. 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Мысль о самоубийстве появляется в голове у 45% российских девушек и у 27% юношей. </a:t>
            </a:r>
            <a:endParaRPr lang="ru-RU" b="1" dirty="0" smtClean="0"/>
          </a:p>
          <a:p>
            <a:pPr algn="ctr" fontAlgn="base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90% самоубийств среди подростков 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связано с неблагополучием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семье </a:t>
            </a:r>
            <a:r>
              <a:rPr lang="ru-RU" b="1" dirty="0"/>
              <a:t>- </a:t>
            </a:r>
            <a:r>
              <a:rPr lang="ru-RU" b="1" i="1" dirty="0" smtClean="0"/>
              <a:t>результаты </a:t>
            </a:r>
            <a:r>
              <a:rPr lang="ru-RU" b="1" i="1" dirty="0"/>
              <a:t>исследования «Смертность российских подростков от самоубийств».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08" y="7422"/>
            <a:ext cx="2348880" cy="15659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>
            <a:extLst>
              <a:ext uri="{FF2B5EF4-FFF2-40B4-BE49-F238E27FC236}">
                <a16:creationId xmlns:a16="http://schemas.microsoft.com/office/drawing/2014/main" xmlns="" id="{7E55ACC4-B9AB-47E6-9767-327B0C609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39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C00000"/>
                </a:solidFill>
              </a:rPr>
              <a:t>Рекомендации родителям застенчивого ребенка и педагогам должны включать следующие моменты:</a:t>
            </a:r>
          </a:p>
        </p:txBody>
      </p:sp>
      <p:sp>
        <p:nvSpPr>
          <p:cNvPr id="348163" name="Rectangle 3">
            <a:extLst>
              <a:ext uri="{FF2B5EF4-FFF2-40B4-BE49-F238E27FC236}">
                <a16:creationId xmlns:a16="http://schemas.microsoft.com/office/drawing/2014/main" xmlns="" id="{610E7174-A76E-43FB-9A56-E465F97FE0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484313"/>
            <a:ext cx="8229600" cy="5534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dirty="0"/>
              <a:t>    1. Фон общения с ребенком должен быть спокойным и доброжелательным.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dirty="0"/>
              <a:t>    2.  Необходимо свести до минимума критику и нега­тивные оценки поведения ребенка, а в отношении его личности такие оценки вообще недопустимы.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dirty="0"/>
              <a:t>    3.  Главный козырь взрослых — это терпение и так­тичность.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dirty="0"/>
              <a:t>    4.  Необходимо развивать у ребенка инициативность и самостоятельность.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dirty="0"/>
              <a:t>    5. В быту необходимо стимулировать ребенка к разно­стороннему общению: обратиться к кому-то с просьбой, отдать что-либо (деньги — продавцу, телеграмму — теле­графистке и т. д.). На первых этапах присутствие и учас­тие знакомого взрослого обязательно.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>
            <a:extLst>
              <a:ext uri="{FF2B5EF4-FFF2-40B4-BE49-F238E27FC236}">
                <a16:creationId xmlns:a16="http://schemas.microsoft.com/office/drawing/2014/main" xmlns="" id="{DEE981A5-ABA8-4E68-BCFD-69E1E344A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073330" cy="160934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C00000"/>
                </a:solidFill>
              </a:rPr>
              <a:t>В непосредственной работе с детьми можно использо­вать следующие приемы и методы:</a:t>
            </a:r>
          </a:p>
        </p:txBody>
      </p:sp>
      <p:sp>
        <p:nvSpPr>
          <p:cNvPr id="349187" name="Rectangle 3">
            <a:extLst>
              <a:ext uri="{FF2B5EF4-FFF2-40B4-BE49-F238E27FC236}">
                <a16:creationId xmlns:a16="http://schemas.microsoft.com/office/drawing/2014/main" xmlns="" id="{93F792C7-3A2B-44C5-A7AB-B8A5CBD804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1359" y="2132856"/>
            <a:ext cx="8640960" cy="5157787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400" dirty="0" smtClean="0"/>
              <a:t>обучение </a:t>
            </a:r>
            <a:r>
              <a:rPr lang="ru-RU" sz="2400" dirty="0"/>
              <a:t>способам </a:t>
            </a:r>
            <a:r>
              <a:rPr lang="ru-RU" sz="2400" dirty="0" smtClean="0"/>
              <a:t>расслабления;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 smtClean="0"/>
              <a:t>проигрывание </a:t>
            </a:r>
            <a:r>
              <a:rPr lang="ru-RU" sz="2400" dirty="0"/>
              <a:t>проблемных ситуаций, являющихся травмирующими для застенчивого ребенка (публичное выступление, ситуация знакомства и т. д.);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/>
              <a:t> </a:t>
            </a:r>
            <a:r>
              <a:rPr lang="ru-RU" sz="2400" dirty="0" smtClean="0"/>
              <a:t>подвижные </a:t>
            </a:r>
            <a:r>
              <a:rPr lang="ru-RU" sz="2400" dirty="0"/>
              <a:t>игры для развития коммуникативных </a:t>
            </a:r>
            <a:r>
              <a:rPr lang="ru-RU" sz="2400" dirty="0" smtClean="0"/>
              <a:t>навыков;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 smtClean="0"/>
              <a:t>рисование </a:t>
            </a:r>
            <a:r>
              <a:rPr lang="ru-RU" sz="2400" dirty="0"/>
              <a:t>для выявления и отработки страхов;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 smtClean="0"/>
              <a:t>использование </a:t>
            </a:r>
            <a:r>
              <a:rPr lang="ru-RU" sz="2400" dirty="0"/>
              <a:t>элементов сказкотерапии, художественных произведений с ярко прорисованными харак­терологическими чертами героев и явным разрешением проблем; 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/>
              <a:t> </a:t>
            </a:r>
            <a:r>
              <a:rPr lang="ru-RU" sz="2400" dirty="0" smtClean="0"/>
              <a:t>обучение </a:t>
            </a:r>
            <a:r>
              <a:rPr lang="ru-RU" sz="2400" dirty="0"/>
              <a:t>диалоговому общению в сюжетно-ролевых играх.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579" y="1052736"/>
            <a:ext cx="2379421" cy="158339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>
            <a:extLst>
              <a:ext uri="{FF2B5EF4-FFF2-40B4-BE49-F238E27FC236}">
                <a16:creationId xmlns:a16="http://schemas.microsoft.com/office/drawing/2014/main" xmlns="" id="{42C22FB3-ABF3-4267-9AC9-A7173F2D33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16632"/>
            <a:ext cx="8007350" cy="86409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15  ПРАВИЛ  ОБЩЕНИЯ  С  ЧЕЛОВЕКОМ  С  СУИЦИДАЛЬНЫМИ  МЫСЛЯМИ</a:t>
            </a:r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xmlns="" id="{CD06309E-E662-4ADE-B7CC-BC9876535B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1300" y="1484784"/>
            <a:ext cx="8352730" cy="558958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400" b="1" dirty="0"/>
              <a:t>1. Попытайтесь  убедить  человека обратиться  к специалистам (психолог, врач, невропатолог).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400" b="1" dirty="0"/>
              <a:t>2. Разработайте стратегию  помощи, если человек отказывается от помощи специалистов.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400" b="1" dirty="0"/>
              <a:t>3. Будьте заинтересован судьбе этого человека и готовы помочь.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400" b="1" dirty="0"/>
              <a:t>4. Оцените его внутренние  резервы – найдите их.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400" b="1" dirty="0"/>
              <a:t>5. Позвольте выговариваться – человек почувствует облегчение.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400" b="1" dirty="0"/>
              <a:t>6. Не  оставляйте  в одиночестве.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400" b="1" dirty="0"/>
              <a:t>7. Поддерживайте его и будьте ненавязчиво настойчивы в позитиве </a:t>
            </a:r>
            <a:r>
              <a:rPr lang="ru-RU" sz="2400" b="1" dirty="0" smtClean="0"/>
              <a:t>–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400" b="1" dirty="0" smtClean="0"/>
              <a:t>дайте </a:t>
            </a:r>
            <a:r>
              <a:rPr lang="ru-RU" sz="2400" b="1" dirty="0"/>
              <a:t>ему эмоциональную  опору.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504" y="4716089"/>
            <a:ext cx="2141911" cy="21419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74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>
            <a:extLst>
              <a:ext uri="{FF2B5EF4-FFF2-40B4-BE49-F238E27FC236}">
                <a16:creationId xmlns:a16="http://schemas.microsoft.com/office/drawing/2014/main" xmlns="" id="{42C22FB3-ABF3-4267-9AC9-A7173F2D33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16632"/>
            <a:ext cx="8007350" cy="86409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C00000"/>
                </a:solidFill>
              </a:rPr>
              <a:t>15  ПРАВИЛ  ОБЩЕНИЯ  С  ЧЕЛОВЕКОМ  С  СУИЦИДАЛЬНЫМИ  МЫСЛЯМИ</a:t>
            </a:r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xmlns="" id="{CD06309E-E662-4ADE-B7CC-BC9876535B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3182" y="1052736"/>
            <a:ext cx="8599298" cy="558958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b="1" dirty="0"/>
              <a:t>8. Давайте  больше позитивных установок, т.к. в состоянии душевного кризиса нужны строгие утвердительные указания.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b="1" dirty="0"/>
              <a:t>9.  Будьте компетентны в данном вопросе - соблюдайте такт, терпение, обратитесь за консультацией к специалисту.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b="1" dirty="0"/>
              <a:t>10. Убедите его  в  том, что  он  сделал верный  шаг,  приняв  вашу помощь.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b="1" dirty="0"/>
              <a:t>11. Помогите ему осознать или вспомнить  его  способность  анализировать и воспринимать советы окружающих.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b="1" dirty="0"/>
              <a:t>12. Помогите осознать, что следует   принять во внимание  и другие  возможные источники  помощи: друзей, семью, врачей, священников, муллы к которым  можно обратиться.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b="1" dirty="0"/>
              <a:t>13. Помогите отвлечься от негативных мыслей, что поможет вернуть  душевные силы  и стабильность.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b="1" dirty="0"/>
              <a:t>14. Внушите ему чувство уважения к собственной жизни и к себе самому.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b="1" dirty="0"/>
              <a:t>15. Примените технику 2 колонок – негатив превратите в позитив.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xmlns="" id="{BB4953C1-01FF-438C-9D0F-E5CD8FDF8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04664"/>
            <a:ext cx="864235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3600" b="1" i="1" dirty="0"/>
          </a:p>
          <a:p>
            <a:pPr algn="ctr" eaLnBrk="1" hangingPunct="1"/>
            <a:r>
              <a:rPr lang="ru-RU" altLang="ru-RU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Важно помочь родителям и педагогам выработать единую стратегию </a:t>
            </a:r>
          </a:p>
          <a:p>
            <a:pPr algn="ctr" eaLnBrk="1" hangingPunct="1"/>
            <a:r>
              <a:rPr lang="ru-RU" altLang="ru-RU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общении с застенчивым ребенком, </a:t>
            </a:r>
          </a:p>
          <a:p>
            <a:pPr algn="ctr" eaLnBrk="1" hangingPunct="1"/>
            <a:r>
              <a:rPr lang="ru-RU" altLang="ru-RU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научить их навыкам конструктивного общения.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14559"/>
            <a:ext cx="3959721" cy="31007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908720"/>
            <a:ext cx="7272139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01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3" y="836712"/>
            <a:ext cx="9137154" cy="504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8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" y="0"/>
            <a:ext cx="6586979" cy="3577673"/>
          </a:xfrm>
          <a:prstGeom prst="rect">
            <a:avLst/>
          </a:prstGeom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9752" y="3220921"/>
            <a:ext cx="6804248" cy="363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9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1" y="0"/>
            <a:ext cx="7295777" cy="3251928"/>
          </a:xfrm>
          <a:prstGeom prst="rect">
            <a:avLst/>
          </a:prstGeom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3251928"/>
            <a:ext cx="8028384" cy="360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9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488" y="3388955"/>
            <a:ext cx="7204512" cy="3469045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345573" cy="342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81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8811043" cy="3645024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44" y="3645024"/>
            <a:ext cx="8306042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708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3|1.7|2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831</TotalTime>
  <Words>1393</Words>
  <Application>Microsoft Office PowerPoint</Application>
  <PresentationFormat>Экран (4:3)</PresentationFormat>
  <Paragraphs>186</Paragraphs>
  <Slides>34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5" baseType="lpstr">
      <vt:lpstr>ＭＳ Ｐゴシック</vt:lpstr>
      <vt:lpstr>Arial</vt:lpstr>
      <vt:lpstr>Calibri</vt:lpstr>
      <vt:lpstr>Cambria</vt:lpstr>
      <vt:lpstr>Century Gothic</vt:lpstr>
      <vt:lpstr>Rockwell</vt:lpstr>
      <vt:lpstr>Rockwell Condensed</vt:lpstr>
      <vt:lpstr>Times New Roman</vt:lpstr>
      <vt:lpstr>Times New Roman, Times, serif</vt:lpstr>
      <vt:lpstr>Wingdings</vt:lpstr>
      <vt:lpstr>Дерево</vt:lpstr>
      <vt:lpstr>Профилактика подросткового суицида</vt:lpstr>
      <vt:lpstr>Часть 1 .  Коммуникативные маркеры суицидального поведения в социальных сетях </vt:lpstr>
      <vt:lpstr>Статистика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Стены ненависти «Вконтакте»</vt:lpstr>
      <vt:lpstr>Сообщества, пропагандирующие нездоровые формы поведения (пищевые расстройства, суицид, сэлф-харм) </vt:lpstr>
      <vt:lpstr> Группы «Подслушано …», «Курицы города», «Вписки»   Публикуют провокационные фотографии несовершеннолетних, их переписки без их согласия </vt:lpstr>
      <vt:lpstr>Часть 2. Социально-психологические факторы суицидального поведения.  </vt:lpstr>
      <vt:lpstr>Презентация PowerPoint</vt:lpstr>
      <vt:lpstr>ПРИЗНАКИ, СВИДЕТЕЛЬСТВУЮЩИЕ О СУИЦИДАЛЬНОЙ УГРОЗЕ</vt:lpstr>
      <vt:lpstr>Презентация PowerPoint</vt:lpstr>
      <vt:lpstr>Презентация PowerPoint</vt:lpstr>
      <vt:lpstr>К внешним проявлениям относятся:</vt:lpstr>
      <vt:lpstr>Вегетативные нарушения</vt:lpstr>
      <vt:lpstr>Рекомендации</vt:lpstr>
      <vt:lpstr>Педагогам и родителям важно знать, в чем заключается проявление пред суицидального поведения.  Признаки эмоциональных нарушений:</vt:lpstr>
      <vt:lpstr>Педагогам и родителям важно знать, в чем заключается проявление пред суицидального поведения.  Признаки эмоциональных нарушений:</vt:lpstr>
      <vt:lpstr>Риск суицидального поведения увеличивается в случае:</vt:lpstr>
      <vt:lpstr>Когда следует обращаться за профессиональной помощью</vt:lpstr>
      <vt:lpstr>Требования к проведению беседы с подростком, размышляющим о суициде.</vt:lpstr>
      <vt:lpstr>Рекомендации родителям застенчивого ребенка и педагогам должны включать следующие моменты:</vt:lpstr>
      <vt:lpstr>В непосредственной работе с детьми можно использо­вать следующие приемы и методы:</vt:lpstr>
      <vt:lpstr>15  ПРАВИЛ  ОБЩЕНИЯ  С  ЧЕЛОВЕКОМ  С  СУИЦИДАЛЬНЫМИ  МЫСЛЯМИ</vt:lpstr>
      <vt:lpstr>15  ПРАВИЛ  ОБЩЕНИЯ  С  ЧЕЛОВЕКОМ  С  СУИЦИДАЛЬНЫМИ  МЫСЛЯМИ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“Профилактика подросткового суицида”</dc:title>
  <dc:creator>Гость</dc:creator>
  <cp:lastModifiedBy>Пользователь Windows</cp:lastModifiedBy>
  <cp:revision>81</cp:revision>
  <dcterms:created xsi:type="dcterms:W3CDTF">2009-10-27T07:56:25Z</dcterms:created>
  <dcterms:modified xsi:type="dcterms:W3CDTF">2022-11-21T04:11:52Z</dcterms:modified>
</cp:coreProperties>
</file>