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62" r:id="rId5"/>
    <p:sldId id="259" r:id="rId6"/>
    <p:sldId id="261" r:id="rId7"/>
    <p:sldId id="260"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3370386"/>
          </a:xfrm>
        </p:spPr>
        <p:txBody>
          <a:bodyPr>
            <a:normAutofit/>
          </a:bodyPr>
          <a:lstStyle/>
          <a:p>
            <a:pPr marL="0" indent="0"/>
            <a:r>
              <a:rPr lang="ru-RU" sz="3600" dirty="0" smtClean="0">
                <a:latin typeface="Century Gothic" panose="020B0502020202020204" pitchFamily="34" charset="0"/>
              </a:rPr>
              <a:t>Мастер-</a:t>
            </a:r>
            <a:r>
              <a:rPr lang="ru-RU" sz="3600" dirty="0" err="1" smtClean="0">
                <a:latin typeface="Century Gothic" panose="020B0502020202020204" pitchFamily="34" charset="0"/>
              </a:rPr>
              <a:t>клас</a:t>
            </a:r>
            <a:r>
              <a:rPr lang="en-US" sz="3600" dirty="0" smtClean="0">
                <a:latin typeface="Century Gothic" panose="020B0502020202020204" pitchFamily="34" charset="0"/>
              </a:rPr>
              <a:t>c</a:t>
            </a:r>
            <a:r>
              <a:rPr lang="ru-RU" sz="3600" dirty="0" smtClean="0">
                <a:latin typeface="Century Gothic" panose="020B0502020202020204" pitchFamily="34" charset="0"/>
              </a:rPr>
              <a:t> </a:t>
            </a:r>
            <a:br>
              <a:rPr lang="ru-RU" sz="3600" dirty="0" smtClean="0">
                <a:latin typeface="Century Gothic" panose="020B0502020202020204" pitchFamily="34" charset="0"/>
              </a:rPr>
            </a:br>
            <a:r>
              <a:rPr lang="ru-RU" sz="3600" dirty="0" smtClean="0">
                <a:latin typeface="Century Gothic" panose="020B0502020202020204" pitchFamily="34" charset="0"/>
              </a:rPr>
              <a:t>«К</a:t>
            </a:r>
            <a:r>
              <a:rPr lang="ru-RU" sz="3600" dirty="0" smtClean="0">
                <a:latin typeface="Century Gothic" panose="020B0502020202020204" pitchFamily="34" charset="0"/>
              </a:rPr>
              <a:t>оррекция негативных проявлений и формирования позитивного мышления»</a:t>
            </a:r>
            <a:r>
              <a:rPr lang="ru-RU" sz="3600" dirty="0">
                <a:latin typeface="Century Gothic" panose="020B0502020202020204" pitchFamily="34" charset="0"/>
              </a:rPr>
              <a:t/>
            </a:r>
            <a:br>
              <a:rPr lang="ru-RU" sz="3600" dirty="0">
                <a:latin typeface="Century Gothic" panose="020B0502020202020204" pitchFamily="34" charset="0"/>
              </a:rPr>
            </a:br>
            <a:endParaRPr lang="ru-RU" sz="3600" dirty="0">
              <a:latin typeface="Century Gothic" panose="020B0502020202020204" pitchFamily="34"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3010082"/>
            <a:ext cx="4464496" cy="2970919"/>
          </a:xfrm>
        </p:spPr>
      </p:pic>
      <p:sp>
        <p:nvSpPr>
          <p:cNvPr id="5" name="Прямоугольник 4"/>
          <p:cNvSpPr/>
          <p:nvPr/>
        </p:nvSpPr>
        <p:spPr>
          <a:xfrm>
            <a:off x="4572000" y="5955958"/>
            <a:ext cx="4572000" cy="646331"/>
          </a:xfrm>
          <a:prstGeom prst="rect">
            <a:avLst/>
          </a:prstGeom>
        </p:spPr>
        <p:txBody>
          <a:bodyPr>
            <a:spAutoFit/>
          </a:bodyPr>
          <a:lstStyle/>
          <a:p>
            <a:r>
              <a:rPr lang="ru-RU" b="1" dirty="0">
                <a:solidFill>
                  <a:schemeClr val="tx1">
                    <a:lumMod val="95000"/>
                    <a:lumOff val="5000"/>
                  </a:schemeClr>
                </a:solidFill>
                <a:latin typeface="Century Gothic" panose="020B0502020202020204" pitchFamily="34" charset="0"/>
              </a:rPr>
              <a:t>Шутина Валентина Анатольевна</a:t>
            </a:r>
            <a:r>
              <a:rPr lang="ru-RU" dirty="0">
                <a:solidFill>
                  <a:schemeClr val="tx1">
                    <a:lumMod val="95000"/>
                    <a:lumOff val="5000"/>
                  </a:schemeClr>
                </a:solidFill>
                <a:latin typeface="Century Gothic" panose="020B0502020202020204" pitchFamily="34" charset="0"/>
              </a:rPr>
              <a:t>,</a:t>
            </a:r>
            <a:br>
              <a:rPr lang="ru-RU" dirty="0">
                <a:solidFill>
                  <a:schemeClr val="tx1">
                    <a:lumMod val="95000"/>
                    <a:lumOff val="5000"/>
                  </a:schemeClr>
                </a:solidFill>
                <a:latin typeface="Century Gothic" panose="020B0502020202020204" pitchFamily="34" charset="0"/>
              </a:rPr>
            </a:br>
            <a:r>
              <a:rPr lang="ru-RU" dirty="0">
                <a:solidFill>
                  <a:schemeClr val="tx1">
                    <a:lumMod val="95000"/>
                    <a:lumOff val="5000"/>
                  </a:schemeClr>
                </a:solidFill>
                <a:latin typeface="Century Gothic" panose="020B0502020202020204" pitchFamily="34" charset="0"/>
              </a:rPr>
              <a:t>педагог-психолог МАОУ СОШ № 44</a:t>
            </a:r>
          </a:p>
        </p:txBody>
      </p:sp>
    </p:spTree>
    <p:extLst>
      <p:ext uri="{BB962C8B-B14F-4D97-AF65-F5344CB8AC3E}">
        <p14:creationId xmlns:p14="http://schemas.microsoft.com/office/powerpoint/2010/main" val="138366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Century Gothic" panose="020B0502020202020204" pitchFamily="34" charset="0"/>
              </a:rPr>
              <a:t>Осознание </a:t>
            </a:r>
            <a:r>
              <a:rPr lang="ru-RU" dirty="0">
                <a:latin typeface="Century Gothic" panose="020B0502020202020204" pitchFamily="34" charset="0"/>
              </a:rPr>
              <a:t>текущих мыслей</a:t>
            </a:r>
          </a:p>
        </p:txBody>
      </p:sp>
      <p:pic>
        <p:nvPicPr>
          <p:cNvPr id="3074" name="Picture 2" descr="F:\DBT\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916832"/>
            <a:ext cx="6480720" cy="417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06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a:latin typeface="Century Gothic" panose="020B0502020202020204" pitchFamily="34" charset="0"/>
              </a:rPr>
              <a:t>Наблюдайте за своими мыслями</a:t>
            </a:r>
            <a:r>
              <a:rPr lang="ru-RU" sz="3600" dirty="0">
                <a:latin typeface="Century Gothic" panose="020B0502020202020204" pitchFamily="34" charset="0"/>
                <a:ea typeface="Calibri"/>
                <a:cs typeface="Times New Roman"/>
              </a:rPr>
              <a:t/>
            </a:r>
            <a:br>
              <a:rPr lang="ru-RU" sz="3600" dirty="0">
                <a:latin typeface="Century Gothic" panose="020B0502020202020204" pitchFamily="34" charset="0"/>
                <a:ea typeface="Calibri"/>
                <a:cs typeface="Times New Roman"/>
              </a:rPr>
            </a:br>
            <a:endParaRPr lang="ru-RU" dirty="0">
              <a:latin typeface="Century Gothic" panose="020B0502020202020204" pitchFamily="34" charset="0"/>
            </a:endParaRPr>
          </a:p>
        </p:txBody>
      </p:sp>
      <p:sp>
        <p:nvSpPr>
          <p:cNvPr id="6" name="Объект 5"/>
          <p:cNvSpPr>
            <a:spLocks noGrp="1"/>
          </p:cNvSpPr>
          <p:nvPr>
            <p:ph sz="half" idx="1"/>
          </p:nvPr>
        </p:nvSpPr>
        <p:spPr/>
        <p:txBody>
          <a:bodyPr>
            <a:normAutofit fontScale="92500" lnSpcReduction="10000"/>
          </a:bodyPr>
          <a:lstStyle/>
          <a:p>
            <a:pPr lvl="0">
              <a:lnSpc>
                <a:spcPct val="107000"/>
              </a:lnSpc>
              <a:buFont typeface="Symbol"/>
              <a:buChar char=""/>
            </a:pPr>
            <a:r>
              <a:rPr lang="ru-RU" dirty="0">
                <a:latin typeface="Century Gothic" panose="020B0502020202020204" pitchFamily="34" charset="0"/>
              </a:rPr>
              <a:t>Подобно волнам, возникающим и исчезающим</a:t>
            </a:r>
          </a:p>
          <a:p>
            <a:pPr lvl="0">
              <a:lnSpc>
                <a:spcPct val="107000"/>
              </a:lnSpc>
              <a:buFont typeface="Symbol"/>
              <a:buChar char=""/>
            </a:pPr>
            <a:r>
              <a:rPr lang="ru-RU" dirty="0">
                <a:latin typeface="Century Gothic" panose="020B0502020202020204" pitchFamily="34" charset="0"/>
              </a:rPr>
              <a:t>Не подавляя мысли</a:t>
            </a:r>
          </a:p>
          <a:p>
            <a:pPr lvl="0">
              <a:lnSpc>
                <a:spcPct val="107000"/>
              </a:lnSpc>
              <a:buFont typeface="Symbol"/>
              <a:buChar char=""/>
            </a:pPr>
            <a:r>
              <a:rPr lang="ru-RU" dirty="0">
                <a:latin typeface="Century Gothic" panose="020B0502020202020204" pitchFamily="34" charset="0"/>
              </a:rPr>
              <a:t>Не оценивая или осуждая мысли</a:t>
            </a:r>
          </a:p>
          <a:p>
            <a:pPr lvl="0">
              <a:lnSpc>
                <a:spcPct val="107000"/>
              </a:lnSpc>
              <a:buFont typeface="Symbol"/>
              <a:buChar char=""/>
            </a:pPr>
            <a:r>
              <a:rPr lang="ru-RU" dirty="0">
                <a:latin typeface="Century Gothic" panose="020B0502020202020204" pitchFamily="34" charset="0"/>
              </a:rPr>
              <a:t>Замечая их присутствие</a:t>
            </a:r>
          </a:p>
          <a:p>
            <a:pPr lvl="0">
              <a:lnSpc>
                <a:spcPct val="107000"/>
              </a:lnSpc>
              <a:buFont typeface="Symbol"/>
              <a:buChar char=""/>
            </a:pPr>
            <a:r>
              <a:rPr lang="ru-RU" dirty="0">
                <a:latin typeface="Century Gothic" panose="020B0502020202020204" pitchFamily="34" charset="0"/>
              </a:rPr>
              <a:t>Не пытаясь </a:t>
            </a:r>
            <a:endParaRPr lang="ru-RU" dirty="0" smtClean="0">
              <a:latin typeface="Century Gothic" panose="020B0502020202020204" pitchFamily="34" charset="0"/>
            </a:endParaRPr>
          </a:p>
          <a:p>
            <a:pPr marL="0" lvl="0" indent="0">
              <a:lnSpc>
                <a:spcPct val="107000"/>
              </a:lnSpc>
              <a:buNone/>
            </a:pPr>
            <a:r>
              <a:rPr lang="ru-RU" dirty="0" smtClean="0">
                <a:latin typeface="Century Gothic" panose="020B0502020202020204" pitchFamily="34" charset="0"/>
              </a:rPr>
              <a:t>удержать </a:t>
            </a:r>
            <a:r>
              <a:rPr lang="ru-RU" dirty="0">
                <a:latin typeface="Century Gothic" panose="020B0502020202020204" pitchFamily="34" charset="0"/>
              </a:rPr>
              <a:t>мысли</a:t>
            </a:r>
          </a:p>
          <a:p>
            <a:endParaRPr lang="ru-RU" dirty="0"/>
          </a:p>
        </p:txBody>
      </p:sp>
      <p:sp>
        <p:nvSpPr>
          <p:cNvPr id="5" name="Объект 4"/>
          <p:cNvSpPr>
            <a:spLocks noGrp="1"/>
          </p:cNvSpPr>
          <p:nvPr>
            <p:ph sz="half" idx="2"/>
          </p:nvPr>
        </p:nvSpPr>
        <p:spPr/>
        <p:txBody>
          <a:bodyPr>
            <a:normAutofit fontScale="92500" lnSpcReduction="10000"/>
          </a:bodyPr>
          <a:lstStyle/>
          <a:p>
            <a:pPr lvl="0">
              <a:lnSpc>
                <a:spcPct val="107000"/>
              </a:lnSpc>
              <a:buFont typeface="Symbol"/>
              <a:buChar char=""/>
            </a:pPr>
            <a:endParaRPr lang="ru-RU" dirty="0">
              <a:ea typeface="Calibri"/>
              <a:cs typeface="Times New Roman"/>
            </a:endParaRPr>
          </a:p>
          <a:p>
            <a:endParaRPr lang="ru-RU" dirty="0"/>
          </a:p>
        </p:txBody>
      </p:sp>
      <p:pic>
        <p:nvPicPr>
          <p:cNvPr id="1026" name="Picture 2" descr="F:\DBT\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249" y="2780928"/>
            <a:ext cx="4860032" cy="3804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83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dirty="0">
                <a:latin typeface="Century Gothic" panose="020B0502020202020204" pitchFamily="34" charset="0"/>
              </a:rPr>
              <a:t>Наблюдайте за своими мыслями</a:t>
            </a:r>
            <a:r>
              <a:rPr lang="ru-RU" sz="3600" dirty="0">
                <a:latin typeface="Century Gothic" panose="020B0502020202020204" pitchFamily="34" charset="0"/>
                <a:ea typeface="Calibri"/>
                <a:cs typeface="Times New Roman"/>
              </a:rPr>
              <a:t/>
            </a:r>
            <a:br>
              <a:rPr lang="ru-RU" sz="3600" dirty="0">
                <a:latin typeface="Century Gothic" panose="020B0502020202020204" pitchFamily="34" charset="0"/>
                <a:ea typeface="Calibri"/>
                <a:cs typeface="Times New Roman"/>
              </a:rPr>
            </a:br>
            <a:endParaRPr lang="ru-RU" dirty="0">
              <a:latin typeface="Century Gothic" panose="020B0502020202020204" pitchFamily="34" charset="0"/>
            </a:endParaRPr>
          </a:p>
        </p:txBody>
      </p:sp>
      <p:sp>
        <p:nvSpPr>
          <p:cNvPr id="8" name="Объект 7"/>
          <p:cNvSpPr>
            <a:spLocks noGrp="1"/>
          </p:cNvSpPr>
          <p:nvPr>
            <p:ph sz="half" idx="1"/>
          </p:nvPr>
        </p:nvSpPr>
        <p:spPr/>
        <p:txBody>
          <a:bodyPr>
            <a:normAutofit/>
          </a:bodyPr>
          <a:lstStyle/>
          <a:p>
            <a:pPr lvl="0"/>
            <a:r>
              <a:rPr lang="ru-RU" dirty="0">
                <a:latin typeface="Century Gothic" panose="020B0502020202020204" pitchFamily="34" charset="0"/>
              </a:rPr>
              <a:t>Не анализируя </a:t>
            </a:r>
            <a:r>
              <a:rPr lang="ru-RU" dirty="0" smtClean="0">
                <a:latin typeface="Century Gothic" panose="020B0502020202020204" pitchFamily="34" charset="0"/>
              </a:rPr>
              <a:t>мысли</a:t>
            </a:r>
            <a:endParaRPr lang="ru-RU" dirty="0">
              <a:latin typeface="Century Gothic" panose="020B0502020202020204" pitchFamily="34" charset="0"/>
            </a:endParaRPr>
          </a:p>
          <a:p>
            <a:r>
              <a:rPr lang="ru-RU" dirty="0">
                <a:latin typeface="Century Gothic" panose="020B0502020202020204" pitchFamily="34" charset="0"/>
              </a:rPr>
              <a:t>Отступая назад и наблюдая за мыслями, как они приходят в пространство ума и покидают его</a:t>
            </a:r>
          </a:p>
        </p:txBody>
      </p:sp>
      <p:pic>
        <p:nvPicPr>
          <p:cNvPr id="10" name="Объект 3"/>
          <p:cNvPicPr>
            <a:picLocks noGrp="1" noChangeAspect="1"/>
          </p:cNvPicPr>
          <p:nvPr/>
        </p:nvPicPr>
        <p:blipFill>
          <a:blip r:embed="rId2"/>
          <a:stretch>
            <a:fillRect/>
          </a:stretch>
        </p:blipFill>
        <p:spPr>
          <a:xfrm>
            <a:off x="4576758" y="1772816"/>
            <a:ext cx="4298197" cy="3008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0686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a:latin typeface="Century Gothic" panose="020B0502020202020204" pitchFamily="34" charset="0"/>
              </a:rPr>
              <a:t>Впустите в свой ум любознательность</a:t>
            </a:r>
            <a:r>
              <a:rPr lang="ru-RU" sz="3600" dirty="0">
                <a:latin typeface="Century Gothic" panose="020B0502020202020204" pitchFamily="34" charset="0"/>
                <a:ea typeface="Calibri"/>
                <a:cs typeface="Times New Roman"/>
              </a:rPr>
              <a:t/>
            </a:r>
            <a:br>
              <a:rPr lang="ru-RU" sz="3600" dirty="0">
                <a:latin typeface="Century Gothic" panose="020B0502020202020204" pitchFamily="34" charset="0"/>
                <a:ea typeface="Calibri"/>
                <a:cs typeface="Times New Roman"/>
              </a:rPr>
            </a:br>
            <a:endParaRPr lang="ru-RU" dirty="0">
              <a:latin typeface="Century Gothic" panose="020B0502020202020204" pitchFamily="34" charset="0"/>
            </a:endParaRPr>
          </a:p>
        </p:txBody>
      </p:sp>
      <p:sp>
        <p:nvSpPr>
          <p:cNvPr id="6" name="Прямоугольник 5"/>
          <p:cNvSpPr/>
          <p:nvPr/>
        </p:nvSpPr>
        <p:spPr>
          <a:xfrm>
            <a:off x="251520" y="1295725"/>
            <a:ext cx="6336704" cy="2445862"/>
          </a:xfrm>
          <a:prstGeom prst="rect">
            <a:avLst/>
          </a:prstGeom>
        </p:spPr>
        <p:txBody>
          <a:bodyPr wrap="square">
            <a:spAutoFit/>
          </a:bodyPr>
          <a:lstStyle/>
          <a:p>
            <a:pPr marL="342900" lvl="0" indent="-342900">
              <a:lnSpc>
                <a:spcPct val="107000"/>
              </a:lnSpc>
              <a:spcAft>
                <a:spcPts val="0"/>
              </a:spcAft>
              <a:buFont typeface="Symbol"/>
              <a:buChar char=""/>
            </a:pPr>
            <a:r>
              <a:rPr lang="ru-RU" sz="2400" dirty="0">
                <a:latin typeface="Century Gothic" panose="020B0502020202020204" pitchFamily="34" charset="0"/>
              </a:rPr>
              <a:t>Спросите, «Откуда приходят мои мысли?» Понаблюдайте и выясните</a:t>
            </a:r>
          </a:p>
          <a:p>
            <a:pPr marL="342900" lvl="0" indent="-342900">
              <a:lnSpc>
                <a:spcPct val="107000"/>
              </a:lnSpc>
              <a:spcAft>
                <a:spcPts val="0"/>
              </a:spcAft>
              <a:buFont typeface="Symbol"/>
              <a:buChar char=""/>
            </a:pPr>
            <a:r>
              <a:rPr lang="ru-RU" sz="2400" dirty="0">
                <a:latin typeface="Century Gothic" panose="020B0502020202020204" pitchFamily="34" charset="0"/>
              </a:rPr>
              <a:t>Посмотрите, как каждая возникшая мысль рано или поздно покидает ум</a:t>
            </a:r>
          </a:p>
          <a:p>
            <a:pPr marL="342900" lvl="0" indent="-342900">
              <a:lnSpc>
                <a:spcPct val="107000"/>
              </a:lnSpc>
              <a:spcAft>
                <a:spcPts val="0"/>
              </a:spcAft>
              <a:buFont typeface="Symbol"/>
              <a:buChar char=""/>
            </a:pPr>
            <a:r>
              <a:rPr lang="ru-RU" sz="2400" dirty="0">
                <a:latin typeface="Century Gothic" panose="020B0502020202020204" pitchFamily="34" charset="0"/>
              </a:rPr>
              <a:t>Наблюдайте, но не оценивайте свои мысли. Откажитесь от оценок </a:t>
            </a:r>
            <a:endParaRPr lang="ru-RU" sz="2400" dirty="0">
              <a:latin typeface="Century Gothic" panose="020B0502020202020204" pitchFamily="34" charset="0"/>
              <a:ea typeface="Calibri"/>
              <a:cs typeface="Times New Roman"/>
            </a:endParaRPr>
          </a:p>
        </p:txBody>
      </p:sp>
      <p:pic>
        <p:nvPicPr>
          <p:cNvPr id="2049" name="Picture 1" descr="F:\DBT\images (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60032" y="3736344"/>
            <a:ext cx="3826768" cy="278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89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Century Gothic" panose="020B0502020202020204" pitchFamily="34" charset="0"/>
              </a:rPr>
              <a:t>Помните: вы – это не ваши мысли</a:t>
            </a:r>
          </a:p>
        </p:txBody>
      </p:sp>
      <p:sp>
        <p:nvSpPr>
          <p:cNvPr id="3" name="Объект 2"/>
          <p:cNvSpPr>
            <a:spLocks noGrp="1"/>
          </p:cNvSpPr>
          <p:nvPr>
            <p:ph idx="1"/>
          </p:nvPr>
        </p:nvSpPr>
        <p:spPr/>
        <p:txBody>
          <a:bodyPr>
            <a:normAutofit fontScale="92500" lnSpcReduction="10000"/>
          </a:bodyPr>
          <a:lstStyle/>
          <a:p>
            <a:pPr lvl="0"/>
            <a:r>
              <a:rPr lang="ru-RU" dirty="0">
                <a:latin typeface="Century Gothic" panose="020B0502020202020204" pitchFamily="34" charset="0"/>
              </a:rPr>
              <a:t>Не обязательно действовать в соответствии с мыслями</a:t>
            </a:r>
          </a:p>
          <a:p>
            <a:pPr lvl="0"/>
            <a:r>
              <a:rPr lang="ru-RU" dirty="0">
                <a:latin typeface="Century Gothic" panose="020B0502020202020204" pitchFamily="34" charset="0"/>
              </a:rPr>
              <a:t>Вспомните времена, когда у вас были совсем другие мысли</a:t>
            </a:r>
          </a:p>
          <a:p>
            <a:pPr lvl="0"/>
            <a:r>
              <a:rPr lang="ru-RU" dirty="0">
                <a:latin typeface="Century Gothic" panose="020B0502020202020204" pitchFamily="34" charset="0"/>
              </a:rPr>
              <a:t>Напомните себе, что катастрофическое мышление – это «эмоциональный разум»</a:t>
            </a:r>
          </a:p>
          <a:p>
            <a:r>
              <a:rPr lang="ru-RU" dirty="0" smtClean="0">
                <a:latin typeface="Century Gothic" panose="020B0502020202020204" pitchFamily="34" charset="0"/>
              </a:rPr>
              <a:t>Вспомните</a:t>
            </a:r>
            <a:r>
              <a:rPr lang="ru-RU" dirty="0">
                <a:latin typeface="Century Gothic" panose="020B0502020202020204" pitchFamily="34" charset="0"/>
              </a:rPr>
              <a:t>, как вы мыслите, когда не испытываете интенсивного страдания и боли.</a:t>
            </a:r>
          </a:p>
        </p:txBody>
      </p:sp>
    </p:spTree>
    <p:extLst>
      <p:ext uri="{BB962C8B-B14F-4D97-AF65-F5344CB8AC3E}">
        <p14:creationId xmlns:p14="http://schemas.microsoft.com/office/powerpoint/2010/main" val="108177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endParaRPr lang="ru-RU" dirty="0"/>
          </a:p>
        </p:txBody>
      </p:sp>
      <p:sp>
        <p:nvSpPr>
          <p:cNvPr id="6" name="Объект 5"/>
          <p:cNvSpPr>
            <a:spLocks noGrp="1"/>
          </p:cNvSpPr>
          <p:nvPr>
            <p:ph sz="half" idx="1"/>
          </p:nvPr>
        </p:nvSpPr>
        <p:spPr>
          <a:xfrm>
            <a:off x="35496" y="1700808"/>
            <a:ext cx="4824536" cy="3921299"/>
          </a:xfrm>
        </p:spPr>
        <p:txBody>
          <a:bodyPr>
            <a:noAutofit/>
          </a:bodyPr>
          <a:lstStyle/>
          <a:p>
            <a:pPr lvl="0"/>
            <a:r>
              <a:rPr lang="ru-RU" sz="2400" dirty="0">
                <a:latin typeface="Century Gothic" panose="020B0502020202020204" pitchFamily="34" charset="0"/>
              </a:rPr>
              <a:t>Спросите, «От каких ощущений эти мысли пытаются меня защитить?». Обратите ум к этому ощущению. Затем вновь к мысли. Повторите несколько раз.</a:t>
            </a:r>
          </a:p>
          <a:p>
            <a:pPr lvl="0"/>
            <a:r>
              <a:rPr lang="ru-RU" sz="2400" dirty="0">
                <a:latin typeface="Century Gothic" panose="020B0502020202020204" pitchFamily="34" charset="0"/>
              </a:rPr>
              <a:t>Сделайте (внутренне) шаг назад; позвольте вашим мыслям приходить и уходить, по мере того как вы наблюдаете за дыханием</a:t>
            </a:r>
            <a:r>
              <a:rPr lang="ru-RU" sz="2400" dirty="0" smtClean="0">
                <a:latin typeface="Century Gothic" panose="020B0502020202020204" pitchFamily="34" charset="0"/>
              </a:rPr>
              <a:t>.</a:t>
            </a:r>
            <a:endParaRPr lang="ru-RU" sz="2400" dirty="0">
              <a:latin typeface="Century Gothic" panose="020B0502020202020204" pitchFamily="34" charset="0"/>
            </a:endParaRPr>
          </a:p>
        </p:txBody>
      </p:sp>
      <p:sp>
        <p:nvSpPr>
          <p:cNvPr id="8" name="Прямоугольник 7"/>
          <p:cNvSpPr/>
          <p:nvPr/>
        </p:nvSpPr>
        <p:spPr>
          <a:xfrm>
            <a:off x="755576" y="149010"/>
            <a:ext cx="7920880" cy="1323439"/>
          </a:xfrm>
          <a:prstGeom prst="rect">
            <a:avLst/>
          </a:prstGeom>
        </p:spPr>
        <p:txBody>
          <a:bodyPr wrap="square">
            <a:spAutoFit/>
          </a:bodyPr>
          <a:lstStyle/>
          <a:p>
            <a:pPr algn="ctr"/>
            <a:r>
              <a:rPr lang="ru-RU" sz="4000" dirty="0">
                <a:latin typeface="Century Gothic" panose="020B0502020202020204" pitchFamily="34" charset="0"/>
              </a:rPr>
              <a:t>Не блокируйте и не подавляйте мысли</a:t>
            </a:r>
          </a:p>
        </p:txBody>
      </p:sp>
      <p:pic>
        <p:nvPicPr>
          <p:cNvPr id="5124" name="Picture 4" descr="F:\DBT\images (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60032" y="2132856"/>
            <a:ext cx="4032448" cy="381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731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r>
              <a:rPr lang="ru-RU" dirty="0">
                <a:latin typeface="Century Gothic" panose="020B0502020202020204" pitchFamily="34" charset="0"/>
              </a:rPr>
              <a:t>Не блокируйте и не подавляйте мысли</a:t>
            </a:r>
            <a:r>
              <a:rPr lang="ru-RU" dirty="0"/>
              <a:t/>
            </a:r>
            <a:br>
              <a:rPr lang="ru-RU" dirty="0"/>
            </a:br>
            <a:endParaRPr lang="ru-RU" dirty="0"/>
          </a:p>
        </p:txBody>
      </p:sp>
      <p:sp>
        <p:nvSpPr>
          <p:cNvPr id="3" name="Объект 2"/>
          <p:cNvSpPr>
            <a:spLocks noGrp="1"/>
          </p:cNvSpPr>
          <p:nvPr>
            <p:ph sz="half" idx="1"/>
          </p:nvPr>
        </p:nvSpPr>
        <p:spPr/>
        <p:txBody>
          <a:bodyPr>
            <a:normAutofit fontScale="77500" lnSpcReduction="20000"/>
          </a:bodyPr>
          <a:lstStyle/>
          <a:p>
            <a:pPr lvl="0"/>
            <a:r>
              <a:rPr lang="ru-RU" dirty="0">
                <a:latin typeface="Century Gothic" panose="020B0502020202020204" pitchFamily="34" charset="0"/>
              </a:rPr>
              <a:t>Играйте с мыслями: Проговаривайте их вслух так быстро, как можете. Пойте их. Представьте свои мысли как слова клоуна, как перепутанные записи, как милые животные, которых вы можете обнять, как яркие цвета, пробегающие сквозь ваш разум, как просто звуки.</a:t>
            </a:r>
          </a:p>
          <a:p>
            <a:r>
              <a:rPr lang="ru-RU" dirty="0">
                <a:latin typeface="Century Gothic" panose="020B0502020202020204" pitchFamily="34" charset="0"/>
              </a:rPr>
              <a:t>Попробуйте любить свои мысли.</a:t>
            </a:r>
          </a:p>
        </p:txBody>
      </p:sp>
      <p:pic>
        <p:nvPicPr>
          <p:cNvPr id="4100" name="Picture 4" descr="F:\DBT\images (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9993" y="1700808"/>
            <a:ext cx="4536504"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769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457200" y="3429000"/>
            <a:ext cx="8229600" cy="2697163"/>
          </a:xfrm>
        </p:spPr>
        <p:txBody>
          <a:bodyPr>
            <a:normAutofit lnSpcReduction="10000"/>
          </a:bodyPr>
          <a:lstStyle/>
          <a:p>
            <a:pPr marL="0" indent="0">
              <a:buNone/>
            </a:pPr>
            <a:r>
              <a:rPr lang="ru-RU" dirty="0"/>
              <a:t>Шутина Валентина Анатольевна </a:t>
            </a:r>
            <a:r>
              <a:rPr lang="ru-RU" dirty="0" smtClean="0">
                <a:solidFill>
                  <a:schemeClr val="bg1"/>
                </a:solidFill>
              </a:rPr>
              <a:t>Шутина </a:t>
            </a:r>
            <a:r>
              <a:rPr lang="ru-RU" dirty="0">
                <a:solidFill>
                  <a:schemeClr val="bg1"/>
                </a:solidFill>
              </a:rPr>
              <a:t>Валентина Анатольевна </a:t>
            </a:r>
            <a:br>
              <a:rPr lang="ru-RU" dirty="0">
                <a:solidFill>
                  <a:schemeClr val="bg1"/>
                </a:solidFill>
              </a:rPr>
            </a:br>
            <a:r>
              <a:rPr lang="ru-RU" dirty="0"/>
              <a:t>педагог-психолог </a:t>
            </a:r>
            <a:r>
              <a:rPr lang="ru-RU" dirty="0" smtClean="0"/>
              <a:t>МАОУ </a:t>
            </a:r>
            <a:r>
              <a:rPr lang="ru-RU" dirty="0"/>
              <a:t>СОШ №</a:t>
            </a:r>
            <a:r>
              <a:rPr lang="ru-RU" dirty="0" smtClean="0"/>
              <a:t>44</a:t>
            </a:r>
          </a:p>
          <a:p>
            <a:pPr marL="0" indent="0">
              <a:buNone/>
            </a:pPr>
            <a:r>
              <a:rPr lang="ru-RU" dirty="0"/>
              <a:t>Т. 8 906 951 1003</a:t>
            </a:r>
          </a:p>
          <a:p>
            <a:pPr marL="0" indent="0">
              <a:buNone/>
            </a:pPr>
            <a:r>
              <a:rPr lang="en-US" dirty="0"/>
              <a:t>psiholog67@bk.ru</a:t>
            </a:r>
            <a:endParaRPr lang="ru-RU" dirty="0"/>
          </a:p>
          <a:p>
            <a:pPr marL="0" indent="0">
              <a:buNone/>
            </a:pPr>
            <a:endParaRPr lang="ru-RU" dirty="0"/>
          </a:p>
        </p:txBody>
      </p:sp>
    </p:spTree>
    <p:extLst>
      <p:ext uri="{BB962C8B-B14F-4D97-AF65-F5344CB8AC3E}">
        <p14:creationId xmlns:p14="http://schemas.microsoft.com/office/powerpoint/2010/main" val="26812326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268</Words>
  <Application>Microsoft Office PowerPoint</Application>
  <PresentationFormat>Экран (4:3)</PresentationFormat>
  <Paragraphs>32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Мастер-класc  «Коррекция негативных проявлений и формирования позитивного мышления» </vt:lpstr>
      <vt:lpstr>Осознание текущих мыслей</vt:lpstr>
      <vt:lpstr>Наблюдайте за своими мыслями </vt:lpstr>
      <vt:lpstr>Наблюдайте за своими мыслями </vt:lpstr>
      <vt:lpstr>Впустите в свой ум любознательность </vt:lpstr>
      <vt:lpstr>Помните: вы – это не ваши мысли</vt:lpstr>
      <vt:lpstr> </vt:lpstr>
      <vt:lpstr>Не блокируйте и не подавляйте мысли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Валентина</dc:creator>
  <cp:lastModifiedBy>Пользователь Windows</cp:lastModifiedBy>
  <cp:revision>15</cp:revision>
  <dcterms:created xsi:type="dcterms:W3CDTF">2019-12-09T09:56:58Z</dcterms:created>
  <dcterms:modified xsi:type="dcterms:W3CDTF">2022-12-20T17:20:34Z</dcterms:modified>
</cp:coreProperties>
</file>