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1"/>
  </p:notesMasterIdLst>
  <p:sldIdLst>
    <p:sldId id="256" r:id="rId2"/>
    <p:sldId id="315" r:id="rId3"/>
    <p:sldId id="320" r:id="rId4"/>
    <p:sldId id="316" r:id="rId5"/>
    <p:sldId id="317" r:id="rId6"/>
    <p:sldId id="322" r:id="rId7"/>
    <p:sldId id="323" r:id="rId8"/>
    <p:sldId id="325" r:id="rId9"/>
    <p:sldId id="321" r:id="rId10"/>
    <p:sldId id="318" r:id="rId11"/>
    <p:sldId id="327" r:id="rId12"/>
    <p:sldId id="326" r:id="rId13"/>
    <p:sldId id="328" r:id="rId14"/>
    <p:sldId id="329" r:id="rId15"/>
    <p:sldId id="330" r:id="rId16"/>
    <p:sldId id="331" r:id="rId17"/>
    <p:sldId id="306" r:id="rId18"/>
    <p:sldId id="332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0F546-3D6F-4A69-AC36-0786AD3A05C5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75980-C035-4115-9DD3-DBB236D9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6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МАОУ Гимназия №55 им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Версткиной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980-C035-4115-9DD3-DBB236D9F2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7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37578" y="6320846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21 декабря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2022 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3765" y="4761348"/>
            <a:ext cx="7297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Шмыга</a:t>
            </a:r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Елена </a:t>
            </a:r>
            <a:r>
              <a:rPr lang="ru-RU" sz="20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Н</a:t>
            </a:r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иколаевна</a:t>
            </a:r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, </a:t>
            </a:r>
          </a:p>
          <a:p>
            <a:pPr algn="r"/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</a:t>
            </a:r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едагог-психолог МАОУ СОШ № 54 г. Томска,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587" y="187524"/>
            <a:ext cx="1036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ДЕПАРТАМЕНТ ОБРАЗОВАНИЯ АДМИНИСТРАЦИИ ГОРОДА ТОМСКА</a:t>
            </a:r>
          </a:p>
          <a:p>
            <a:pPr algn="r"/>
            <a:r>
              <a:rPr lang="ru-RU" sz="1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УЧРЕЖДЕНИЕ ИНФОРМАЦИОННО-МЕТОДИЧЕСКИЙ ЦЕНТР ГОРОДА ТОМСКА</a:t>
            </a:r>
            <a:endParaRPr lang="ru-RU" sz="1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8069" y="2802700"/>
            <a:ext cx="9147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Диагностический инструментарий </a:t>
            </a:r>
            <a:r>
              <a:rPr lang="ru-RU" sz="2800" b="1" i="1" dirty="0"/>
              <a:t>для выявления подростков группы риска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5033" y="1146144"/>
            <a:ext cx="10394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Семинар-практикум "</a:t>
            </a:r>
            <a:r>
              <a:rPr lang="ru-RU" b="1" i="1" dirty="0"/>
              <a:t>Профилактика суицидального поведения детей и подростков"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49666" cy="685279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1646"/>
              </p:ext>
            </p:extLst>
          </p:nvPr>
        </p:nvGraphicFramePr>
        <p:xfrm>
          <a:off x="4953775" y="324292"/>
          <a:ext cx="7130196" cy="504868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65597">
                  <a:extLst>
                    <a:ext uri="{9D8B030D-6E8A-4147-A177-3AD203B41FA5}">
                      <a16:colId xmlns:a16="http://schemas.microsoft.com/office/drawing/2014/main" val="885768320"/>
                    </a:ext>
                  </a:extLst>
                </a:gridCol>
                <a:gridCol w="1249384">
                  <a:extLst>
                    <a:ext uri="{9D8B030D-6E8A-4147-A177-3AD203B41FA5}">
                      <a16:colId xmlns:a16="http://schemas.microsoft.com/office/drawing/2014/main" val="1103378472"/>
                    </a:ext>
                  </a:extLst>
                </a:gridCol>
                <a:gridCol w="2429608">
                  <a:extLst>
                    <a:ext uri="{9D8B030D-6E8A-4147-A177-3AD203B41FA5}">
                      <a16:colId xmlns:a16="http://schemas.microsoft.com/office/drawing/2014/main" val="3095049579"/>
                    </a:ext>
                  </a:extLst>
                </a:gridCol>
                <a:gridCol w="985607">
                  <a:extLst>
                    <a:ext uri="{9D8B030D-6E8A-4147-A177-3AD203B41FA5}">
                      <a16:colId xmlns:a16="http://schemas.microsoft.com/office/drawing/2014/main" val="2355197593"/>
                    </a:ext>
                  </a:extLst>
                </a:gridCol>
              </a:tblGrid>
              <a:tr h="769633">
                <a:tc>
                  <a:txBody>
                    <a:bodyPr/>
                    <a:lstStyle/>
                    <a:p>
                      <a:pPr marL="53975" marR="635" indent="-539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методики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заполнения (мин.)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Задача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Бланк</a:t>
                      </a:r>
                      <a:endParaRPr lang="ru-RU" sz="1800" dirty="0">
                        <a:effectLst/>
                      </a:endParaRPr>
                    </a:p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(номер)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extLst>
                  <a:ext uri="{0D108BD9-81ED-4DB2-BD59-A6C34878D82A}">
                    <a16:rowId xmlns:a16="http://schemas.microsoft.com/office/drawing/2014/main" val="549931828"/>
                  </a:ext>
                </a:extLst>
              </a:tr>
              <a:tr h="216865">
                <a:tc gridSpan="4">
                  <a:txBody>
                    <a:bodyPr/>
                    <a:lstStyle/>
                    <a:p>
                      <a:pPr marR="635" indent="1739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АКТУАЛЬНЫЕ ФАКТОРЫ РИСКА</a:t>
                      </a:r>
                      <a:endParaRPr lang="ru-RU" sz="18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67255"/>
                  </a:ext>
                </a:extLst>
              </a:tr>
              <a:tr h="769792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Шкала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безнадежности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(Hopelessness Scale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Beck)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5–10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 восприятия настоящего и будущего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extLst>
                  <a:ext uri="{0D108BD9-81ED-4DB2-BD59-A6C34878D82A}">
                    <a16:rowId xmlns:a16="http://schemas.microsoft.com/office/drawing/2014/main" val="3740933551"/>
                  </a:ext>
                </a:extLst>
              </a:tr>
              <a:tr h="954047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Шкала одиночества (UCLA, версия 3, Д. Рассел)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 выраженности субъективного переживания одиночества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8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extLst>
                  <a:ext uri="{0D108BD9-81ED-4DB2-BD59-A6C34878D82A}">
                    <a16:rowId xmlns:a16="http://schemas.microsoft.com/office/drawing/2014/main" val="293233686"/>
                  </a:ext>
                </a:extLst>
              </a:tr>
              <a:tr h="1021101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Опросник склонности к агрессии </a:t>
                      </a:r>
                      <a:r>
                        <a:rPr lang="ru-RU" sz="1600" dirty="0" err="1" smtClean="0">
                          <a:effectLst/>
                        </a:rPr>
                        <a:t>Басса</a:t>
                      </a:r>
                      <a:r>
                        <a:rPr lang="ru-RU" sz="1600" dirty="0" smtClean="0">
                          <a:effectLst/>
                        </a:rPr>
                        <a:t>-Перри 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BPAQ, A.H. Buss, </a:t>
                      </a:r>
                      <a:endParaRPr lang="ru-RU" sz="1800" dirty="0">
                        <a:effectLst/>
                      </a:endParaRPr>
                    </a:p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M.P. Perry)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Выявление степени выраженности физической агрессии, гнева и враждебности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8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extLst>
                  <a:ext uri="{0D108BD9-81ED-4DB2-BD59-A6C34878D82A}">
                    <a16:rowId xmlns:a16="http://schemas.microsoft.com/office/drawing/2014/main" val="3508062128"/>
                  </a:ext>
                </a:extLst>
              </a:tr>
              <a:tr h="953888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Индекс хорошего самочувствия (WHO-5, </a:t>
                      </a:r>
                      <a:r>
                        <a:rPr lang="ru-RU" sz="1600" dirty="0" err="1">
                          <a:effectLst/>
                        </a:rPr>
                        <a:t>Well-Being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Index</a:t>
                      </a:r>
                      <a:r>
                        <a:rPr lang="ru-RU" sz="1600" dirty="0">
                          <a:effectLst/>
                        </a:rPr>
                        <a:t>, ВОЗ)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Выявление депрессивной симптоматики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extLst>
                  <a:ext uri="{0D108BD9-81ED-4DB2-BD59-A6C34878D82A}">
                    <a16:rowId xmlns:a16="http://schemas.microsoft.com/office/drawing/2014/main" val="270080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25153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15951">
                  <a:extLst>
                    <a:ext uri="{9D8B030D-6E8A-4147-A177-3AD203B41FA5}">
                      <a16:colId xmlns:a16="http://schemas.microsoft.com/office/drawing/2014/main" val="885768320"/>
                    </a:ext>
                  </a:extLst>
                </a:gridCol>
                <a:gridCol w="2136335">
                  <a:extLst>
                    <a:ext uri="{9D8B030D-6E8A-4147-A177-3AD203B41FA5}">
                      <a16:colId xmlns:a16="http://schemas.microsoft.com/office/drawing/2014/main" val="1103378472"/>
                    </a:ext>
                  </a:extLst>
                </a:gridCol>
                <a:gridCol w="4154413">
                  <a:extLst>
                    <a:ext uri="{9D8B030D-6E8A-4147-A177-3AD203B41FA5}">
                      <a16:colId xmlns:a16="http://schemas.microsoft.com/office/drawing/2014/main" val="3095049579"/>
                    </a:ext>
                  </a:extLst>
                </a:gridCol>
                <a:gridCol w="1685301">
                  <a:extLst>
                    <a:ext uri="{9D8B030D-6E8A-4147-A177-3AD203B41FA5}">
                      <a16:colId xmlns:a16="http://schemas.microsoft.com/office/drawing/2014/main" val="2355197593"/>
                    </a:ext>
                  </a:extLst>
                </a:gridCol>
              </a:tblGrid>
              <a:tr h="1107604">
                <a:tc>
                  <a:txBody>
                    <a:bodyPr/>
                    <a:lstStyle/>
                    <a:p>
                      <a:pPr marL="53975" marR="635" indent="-539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методики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Время заполнения (мин.)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Задача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Бланк</a:t>
                      </a:r>
                    </a:p>
                    <a:p>
                      <a:pPr marL="0" marR="63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(номер)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extLst>
                  <a:ext uri="{0D108BD9-81ED-4DB2-BD59-A6C34878D82A}">
                    <a16:rowId xmlns:a16="http://schemas.microsoft.com/office/drawing/2014/main" val="549931828"/>
                  </a:ext>
                </a:extLst>
              </a:tr>
              <a:tr h="385772">
                <a:tc gridSpan="4">
                  <a:txBody>
                    <a:bodyPr/>
                    <a:lstStyle/>
                    <a:p>
                      <a:pPr marR="635" indent="1739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АКТУАЛЬНЫЕ ФАКТОРЫ РИСКА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67255"/>
                  </a:ext>
                </a:extLst>
              </a:tr>
              <a:tr h="1107780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Шкала </a:t>
                      </a:r>
                      <a:r>
                        <a:rPr lang="ru-RU" sz="2000" b="1" kern="1200" dirty="0" smtClean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безнадежности</a:t>
                      </a:r>
                      <a:endParaRPr lang="ru-RU" sz="2000" b="1" kern="1200" dirty="0">
                        <a:solidFill>
                          <a:srgbClr val="1662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(Hopelessness Scale</a:t>
                      </a:r>
                      <a:r>
                        <a:rPr lang="en-US" sz="2000" b="1" kern="1200" dirty="0" smtClean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000" b="1" kern="1200" dirty="0" smtClean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Beck)</a:t>
                      </a:r>
                      <a:endParaRPr lang="ru-RU" sz="2000" b="1" kern="1200" dirty="0">
                        <a:solidFill>
                          <a:srgbClr val="1662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8255" marT="3619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5–10</a:t>
                      </a:r>
                      <a:endParaRPr lang="ru-RU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Оценка восприятия настоящего и будущего</a:t>
                      </a:r>
                      <a:endParaRPr lang="ru-RU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extLst>
                  <a:ext uri="{0D108BD9-81ED-4DB2-BD59-A6C34878D82A}">
                    <a16:rowId xmlns:a16="http://schemas.microsoft.com/office/drawing/2014/main" val="3740933551"/>
                  </a:ext>
                </a:extLst>
              </a:tr>
              <a:tr h="1468696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Шкала одиночества (UCLA, версия 3, Д. Рассел)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Оценка выраженности субъективного переживания одиночества</a:t>
                      </a:r>
                      <a:endParaRPr lang="ru-RU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extLst>
                  <a:ext uri="{0D108BD9-81ED-4DB2-BD59-A6C34878D82A}">
                    <a16:rowId xmlns:a16="http://schemas.microsoft.com/office/drawing/2014/main" val="293233686"/>
                  </a:ext>
                </a:extLst>
              </a:tr>
              <a:tr h="1468696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Опросник склонности к агрессии </a:t>
                      </a:r>
                      <a:r>
                        <a:rPr lang="ru-RU" sz="2000" b="1" kern="1200" dirty="0" err="1" smtClean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Басса</a:t>
                      </a:r>
                      <a:r>
                        <a:rPr lang="ru-RU" sz="2000" b="1" kern="1200" dirty="0" smtClean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-Перри </a:t>
                      </a:r>
                      <a:r>
                        <a:rPr lang="en-US" sz="2000" b="1" kern="1200" dirty="0" smtClean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BPAQ, A.H. Buss, </a:t>
                      </a:r>
                      <a:endParaRPr lang="ru-RU" sz="2000" b="1" kern="1200" dirty="0">
                        <a:solidFill>
                          <a:srgbClr val="1662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M.P. Perry)</a:t>
                      </a:r>
                      <a:endParaRPr lang="ru-RU" sz="2000" b="1" kern="1200" dirty="0">
                        <a:solidFill>
                          <a:srgbClr val="16625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8255" marT="3619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Выявление степени выраженности физической агрессии, гнева и враждебности</a:t>
                      </a:r>
                      <a:endParaRPr lang="ru-RU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extLst>
                  <a:ext uri="{0D108BD9-81ED-4DB2-BD59-A6C34878D82A}">
                    <a16:rowId xmlns:a16="http://schemas.microsoft.com/office/drawing/2014/main" val="3508062128"/>
                  </a:ext>
                </a:extLst>
              </a:tr>
              <a:tr h="1319451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Индекс хорошего самочувствия (WHO-5, </a:t>
                      </a:r>
                      <a:r>
                        <a:rPr lang="ru-RU" sz="2000" b="1" kern="1200" dirty="0" err="1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Well-Being</a:t>
                      </a:r>
                      <a:r>
                        <a:rPr lang="ru-RU" sz="2000" b="1" kern="1200" dirty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  <a:r>
                        <a:rPr lang="ru-RU" sz="2000" b="1" kern="1200" dirty="0">
                          <a:solidFill>
                            <a:srgbClr val="16625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ВОЗ)</a:t>
                      </a:r>
                    </a:p>
                  </a:txBody>
                  <a:tcPr marL="36195" marR="8255" marT="3619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94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L="0" marR="63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Выявление депрессивной симптоматики</a:t>
                      </a:r>
                      <a:endParaRPr lang="ru-RU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8255" marT="36195" marB="0" anchor="ctr"/>
                </a:tc>
                <a:extLst>
                  <a:ext uri="{0D108BD9-81ED-4DB2-BD59-A6C34878D82A}">
                    <a16:rowId xmlns:a16="http://schemas.microsoft.com/office/drawing/2014/main" val="270080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0582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82633">
                  <a:extLst>
                    <a:ext uri="{9D8B030D-6E8A-4147-A177-3AD203B41FA5}">
                      <a16:colId xmlns:a16="http://schemas.microsoft.com/office/drawing/2014/main" val="2921724384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244439287"/>
                    </a:ext>
                  </a:extLst>
                </a:gridCol>
                <a:gridCol w="5116010">
                  <a:extLst>
                    <a:ext uri="{9D8B030D-6E8A-4147-A177-3AD203B41FA5}">
                      <a16:colId xmlns:a16="http://schemas.microsoft.com/office/drawing/2014/main" val="2187077561"/>
                    </a:ext>
                  </a:extLst>
                </a:gridCol>
                <a:gridCol w="1184475">
                  <a:extLst>
                    <a:ext uri="{9D8B030D-6E8A-4147-A177-3AD203B41FA5}">
                      <a16:colId xmlns:a16="http://schemas.microsoft.com/office/drawing/2014/main" val="2444915849"/>
                    </a:ext>
                  </a:extLst>
                </a:gridCol>
              </a:tblGrid>
              <a:tr h="1017798">
                <a:tc>
                  <a:txBody>
                    <a:bodyPr/>
                    <a:lstStyle/>
                    <a:p>
                      <a:pPr marL="53975" marR="635" indent="173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 методики</a:t>
                      </a:r>
                      <a:endParaRPr lang="ru-RU" sz="20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R="635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Время заполнения </a:t>
                      </a:r>
                      <a:r>
                        <a:rPr lang="ru-RU" sz="1800" dirty="0">
                          <a:effectLst/>
                        </a:rPr>
                        <a:t>(мин.)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Задача</a:t>
                      </a:r>
                      <a:endParaRPr lang="ru-RU" sz="20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L="38100" marR="635" indent="-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Бланк</a:t>
                      </a:r>
                    </a:p>
                    <a:p>
                      <a:pPr marL="38100" marR="635" indent="-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(номер)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/>
                </a:tc>
                <a:extLst>
                  <a:ext uri="{0D108BD9-81ED-4DB2-BD59-A6C34878D82A}">
                    <a16:rowId xmlns:a16="http://schemas.microsoft.com/office/drawing/2014/main" val="3506681565"/>
                  </a:ext>
                </a:extLst>
              </a:tr>
              <a:tr h="371502">
                <a:tc gridSpan="4">
                  <a:txBody>
                    <a:bodyPr/>
                    <a:lstStyle/>
                    <a:p>
                      <a:pPr marR="635" indent="1739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ПОТЕНЦИАЛЬНЫЕ ФАКТОРЫ РИСКА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703759"/>
                  </a:ext>
                </a:extLst>
              </a:tr>
              <a:tr h="1435722">
                <a:tc>
                  <a:txBody>
                    <a:bodyPr/>
                    <a:lstStyle/>
                    <a:p>
                      <a:pPr marL="0" marR="3238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Опросник личностных расстройств (PDQ-IV, 3 шкалы: нарциссическая, пограничная и </a:t>
                      </a:r>
                      <a:r>
                        <a:rPr lang="ru-RU" sz="2000" dirty="0" err="1">
                          <a:effectLst/>
                        </a:rPr>
                        <a:t>негативистическая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ru-RU" sz="2000" dirty="0" err="1">
                          <a:effectLst/>
                        </a:rPr>
                        <a:t>Hyler</a:t>
                      </a:r>
                      <a:r>
                        <a:rPr lang="ru-RU" sz="2000" dirty="0">
                          <a:effectLst/>
                        </a:rPr>
                        <a:t>, 1987)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Оценка личностных характеристик, отражающих эмоциональную нестабильность, импульсивность, </a:t>
                      </a:r>
                      <a:r>
                        <a:rPr lang="ru-RU" sz="1900" dirty="0" smtClean="0">
                          <a:effectLst/>
                        </a:rPr>
                        <a:t>самовлюбленность</a:t>
                      </a:r>
                      <a:endParaRPr lang="ru-RU" sz="19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extLst>
                  <a:ext uri="{0D108BD9-81ED-4DB2-BD59-A6C34878D82A}">
                    <a16:rowId xmlns:a16="http://schemas.microsoft.com/office/drawing/2014/main" val="2079983082"/>
                  </a:ext>
                </a:extLst>
              </a:tr>
              <a:tr h="1647073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6625C"/>
                          </a:solidFill>
                          <a:effectLst/>
                        </a:rPr>
                        <a:t>Шкала семейной гибкости и сплоченности (FACES-5, Д.X. </a:t>
                      </a:r>
                      <a:r>
                        <a:rPr lang="ru-RU" sz="2000" dirty="0" err="1">
                          <a:solidFill>
                            <a:srgbClr val="16625C"/>
                          </a:solidFill>
                          <a:effectLst/>
                        </a:rPr>
                        <a:t>Олсон</a:t>
                      </a:r>
                      <a:r>
                        <a:rPr lang="ru-RU" sz="2000" dirty="0">
                          <a:solidFill>
                            <a:srgbClr val="16625C"/>
                          </a:solidFill>
                          <a:effectLst/>
                        </a:rPr>
                        <a:t>, Дж. </a:t>
                      </a:r>
                      <a:r>
                        <a:rPr lang="ru-RU" sz="2000" dirty="0" err="1">
                          <a:solidFill>
                            <a:srgbClr val="16625C"/>
                          </a:solidFill>
                          <a:effectLst/>
                        </a:rPr>
                        <a:t>Портнер</a:t>
                      </a:r>
                      <a:r>
                        <a:rPr lang="ru-RU" sz="2000" dirty="0">
                          <a:solidFill>
                            <a:srgbClr val="16625C"/>
                          </a:solidFill>
                          <a:effectLst/>
                        </a:rPr>
                        <a:t>, И. </a:t>
                      </a:r>
                      <a:r>
                        <a:rPr lang="ru-RU" sz="2000" dirty="0" err="1">
                          <a:solidFill>
                            <a:srgbClr val="16625C"/>
                          </a:solidFill>
                          <a:effectLst/>
                        </a:rPr>
                        <a:t>Лави</a:t>
                      </a:r>
                      <a:r>
                        <a:rPr lang="ru-RU" sz="2000" dirty="0">
                          <a:solidFill>
                            <a:srgbClr val="16625C"/>
                          </a:solidFill>
                          <a:effectLst/>
                        </a:rPr>
                        <a:t>, адаптация М. Перри)</a:t>
                      </a:r>
                      <a:endParaRPr lang="ru-RU" sz="2000" dirty="0">
                        <a:solidFill>
                          <a:srgbClr val="16625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5–10</a:t>
                      </a:r>
                      <a:endParaRPr lang="ru-RU" sz="20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Оценка семейной сплоченности (степень эмоциональной связи между членами семьи) и адаптации (способность приспосабливаться и изменяться при воздействии стрессоров)</a:t>
                      </a:r>
                      <a:endParaRPr lang="ru-RU" sz="19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extLst>
                  <a:ext uri="{0D108BD9-81ED-4DB2-BD59-A6C34878D82A}">
                    <a16:rowId xmlns:a16="http://schemas.microsoft.com/office/drawing/2014/main" val="831611157"/>
                  </a:ext>
                </a:extLst>
              </a:tr>
              <a:tr h="1051842">
                <a:tc>
                  <a:txBody>
                    <a:bodyPr/>
                    <a:lstStyle/>
                    <a:p>
                      <a:pPr marL="0" marR="127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Опросник способов </a:t>
                      </a:r>
                      <a:r>
                        <a:rPr lang="ru-RU" sz="2000" dirty="0" err="1">
                          <a:effectLst/>
                        </a:rPr>
                        <a:t>совладания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R.Lazarus</a:t>
                      </a:r>
                      <a:r>
                        <a:rPr lang="ru-RU" sz="2000" dirty="0">
                          <a:effectLst/>
                        </a:rPr>
                        <a:t> и </a:t>
                      </a:r>
                      <a:r>
                        <a:rPr lang="ru-RU" sz="2000" dirty="0" err="1">
                          <a:effectLst/>
                        </a:rPr>
                        <a:t>S.Folkman</a:t>
                      </a:r>
                      <a:r>
                        <a:rPr lang="ru-RU" sz="2000" dirty="0">
                          <a:effectLst/>
                        </a:rPr>
                        <a:t> (WOCQ)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Оценка адаптивных и </a:t>
                      </a:r>
                      <a:r>
                        <a:rPr lang="ru-RU" sz="1900" dirty="0" err="1">
                          <a:effectLst/>
                        </a:rPr>
                        <a:t>дезадаптивных</a:t>
                      </a:r>
                      <a:r>
                        <a:rPr lang="ru-RU" sz="1900" dirty="0">
                          <a:effectLst/>
                        </a:rPr>
                        <a:t> способов </a:t>
                      </a:r>
                      <a:r>
                        <a:rPr lang="ru-RU" sz="1900" dirty="0" err="1">
                          <a:effectLst/>
                        </a:rPr>
                        <a:t>совладания</a:t>
                      </a:r>
                      <a:r>
                        <a:rPr lang="ru-RU" sz="1900" dirty="0">
                          <a:effectLst/>
                        </a:rPr>
                        <a:t> со стрессом</a:t>
                      </a:r>
                      <a:endParaRPr lang="ru-RU" sz="19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extLst>
                  <a:ext uri="{0D108BD9-81ED-4DB2-BD59-A6C34878D82A}">
                    <a16:rowId xmlns:a16="http://schemas.microsoft.com/office/drawing/2014/main" val="984826172"/>
                  </a:ext>
                </a:extLst>
              </a:tr>
              <a:tr h="711672"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Опросник «Личностные ценности»</a:t>
                      </a:r>
                      <a:endParaRPr lang="ru-RU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Оценка убеждений, ценностей, социальных контактов</a:t>
                      </a:r>
                      <a:endParaRPr lang="ru-RU" sz="19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extLst>
                  <a:ext uri="{0D108BD9-81ED-4DB2-BD59-A6C34878D82A}">
                    <a16:rowId xmlns:a16="http://schemas.microsoft.com/office/drawing/2014/main" val="1357215927"/>
                  </a:ext>
                </a:extLst>
              </a:tr>
              <a:tr h="622391"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ИТОГО: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45–60 мин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 anchor="ctr"/>
                </a:tc>
                <a:tc>
                  <a:txBody>
                    <a:bodyPr/>
                    <a:lstStyle/>
                    <a:p>
                      <a:pPr marR="635" indent="17399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/>
                </a:tc>
                <a:tc>
                  <a:txBody>
                    <a:bodyPr/>
                    <a:lstStyle/>
                    <a:p>
                      <a:pPr marR="27940" indent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 </a:t>
                      </a:r>
                    </a:p>
                    <a:p>
                      <a:pPr marL="0" marR="63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бланков</a:t>
                      </a:r>
                      <a:endParaRPr lang="ru-RU" sz="1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0" marR="6851" marT="30040" marB="0"/>
                </a:tc>
                <a:extLst>
                  <a:ext uri="{0D108BD9-81ED-4DB2-BD59-A6C34878D82A}">
                    <a16:rowId xmlns:a16="http://schemas.microsoft.com/office/drawing/2014/main" val="247241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99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637"/>
            <a:ext cx="12192000" cy="4421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379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"/>
            <a:ext cx="101631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804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285750"/>
            <a:ext cx="10106025" cy="628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32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723900"/>
            <a:ext cx="10125075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920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114" y="5281242"/>
            <a:ext cx="1829914" cy="157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82069"/>
              </p:ext>
            </p:extLst>
          </p:nvPr>
        </p:nvGraphicFramePr>
        <p:xfrm>
          <a:off x="-1114" y="0"/>
          <a:ext cx="12193114" cy="760095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561974">
                  <a:extLst>
                    <a:ext uri="{9D8B030D-6E8A-4147-A177-3AD203B41FA5}">
                      <a16:colId xmlns:a16="http://schemas.microsoft.com/office/drawing/2014/main" val="2622034342"/>
                    </a:ext>
                  </a:extLst>
                </a:gridCol>
                <a:gridCol w="4631140">
                  <a:extLst>
                    <a:ext uri="{9D8B030D-6E8A-4147-A177-3AD203B41FA5}">
                      <a16:colId xmlns:a16="http://schemas.microsoft.com/office/drawing/2014/main" val="2660146341"/>
                    </a:ext>
                  </a:extLst>
                </a:gridCol>
              </a:tblGrid>
              <a:tr h="346713">
                <a:tc gridSpan="2">
                  <a:txBody>
                    <a:bodyPr/>
                    <a:lstStyle/>
                    <a:p>
                      <a:pPr marL="0" marR="0" indent="-812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Методики из РЕЕСТРА</a:t>
                      </a:r>
                      <a:endParaRPr lang="ru-RU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" marR="3591" marT="0" marB="0"/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 panose="020B0604020202020204" pitchFamily="34" charset="0"/>
                        <a:buChar char="&gt;"/>
                        <a:tabLst>
                          <a:tab pos="534035" algn="l"/>
                        </a:tabLst>
                      </a:pPr>
                      <a:endParaRPr lang="ru-RU" sz="18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1" marR="3591" marT="0" marB="0"/>
                </a:tc>
                <a:extLst>
                  <a:ext uri="{0D108BD9-81ED-4DB2-BD59-A6C34878D82A}">
                    <a16:rowId xmlns:a16="http://schemas.microsoft.com/office/drawing/2014/main" val="3969980480"/>
                  </a:ext>
                </a:extLst>
              </a:tr>
              <a:tr h="273350">
                <a:tc>
                  <a:txBody>
                    <a:bodyPr/>
                    <a:lstStyle/>
                    <a:p>
                      <a:pPr marL="0" marR="0" indent="-81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Моросанова</a:t>
                      </a:r>
                      <a:r>
                        <a:rPr lang="ru-RU" sz="22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В.И. «Стиль </a:t>
                      </a:r>
                      <a:r>
                        <a:rPr lang="ru-RU" sz="2200" b="1" u="non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саморегуляции</a:t>
                      </a:r>
                      <a:r>
                        <a:rPr lang="ru-RU" sz="22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поведения (детский) (ССПМД)». </a:t>
                      </a:r>
                    </a:p>
                  </a:txBody>
                  <a:tcPr marL="3591" marR="3591" marT="0" marB="0"/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регуляторно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-личностных особенностей детей. </a:t>
                      </a:r>
                    </a:p>
                  </a:txBody>
                  <a:tcPr marL="3591" marR="3591" marT="0" marB="0"/>
                </a:tc>
                <a:extLst>
                  <a:ext uri="{0D108BD9-81ED-4DB2-BD59-A6C34878D82A}">
                    <a16:rowId xmlns:a16="http://schemas.microsoft.com/office/drawing/2014/main" val="1807836475"/>
                  </a:ext>
                </a:extLst>
              </a:tr>
              <a:tr h="530838">
                <a:tc>
                  <a:txBody>
                    <a:bodyPr/>
                    <a:lstStyle/>
                    <a:p>
                      <a:pPr marL="0" marR="0" indent="-81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 </a:t>
                      </a:r>
                      <a:r>
                        <a:rPr lang="ru-RU" sz="2400" b="1" u="non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Гудман</a:t>
                      </a: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«Сильные стороны и трудности» (ССТ) </a:t>
                      </a:r>
                      <a:endParaRPr lang="ru-RU" sz="24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" marR="3591" marT="0" marB="0"/>
                </a:tc>
                <a:tc>
                  <a:txBody>
                    <a:bodyPr/>
                    <a:lstStyle/>
                    <a:p>
                      <a:pPr marL="95250" lvl="0" indent="0">
                        <a:buFont typeface="Arial" panose="020B0604020202020204" pitchFamily="34" charset="0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Выявляет эмоциональные симптомы, проблемы с поведением</a:t>
                      </a:r>
                    </a:p>
                  </a:txBody>
                  <a:tcPr marL="3591" marR="3591" marT="0" marB="0"/>
                </a:tc>
                <a:extLst>
                  <a:ext uri="{0D108BD9-81ED-4DB2-BD59-A6C34878D82A}">
                    <a16:rowId xmlns:a16="http://schemas.microsoft.com/office/drawing/2014/main" val="864598260"/>
                  </a:ext>
                </a:extLst>
              </a:tr>
              <a:tr h="1059066">
                <a:tc>
                  <a:txBody>
                    <a:bodyPr/>
                    <a:lstStyle/>
                    <a:p>
                      <a:pPr marL="0" marR="0" indent="-81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диагностики субъективной оценки межличностных отношений ребенка (СОМОР) </a:t>
                      </a:r>
                    </a:p>
                    <a:p>
                      <a:pPr marL="0" marR="0" indent="-81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Н. Я. Семаго. </a:t>
                      </a:r>
                    </a:p>
                  </a:txBody>
                  <a:tcPr marL="3591" marR="3591" marT="0" marB="0"/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Исследование субъективной оценки межличностных отношений.</a:t>
                      </a:r>
                    </a:p>
                  </a:txBody>
                  <a:tcPr marL="3591" marR="3591" marT="0" marB="0"/>
                </a:tc>
                <a:extLst>
                  <a:ext uri="{0D108BD9-81ED-4DB2-BD59-A6C34878D82A}">
                    <a16:rowId xmlns:a16="http://schemas.microsoft.com/office/drawing/2014/main" val="482760276"/>
                  </a:ext>
                </a:extLst>
              </a:tr>
              <a:tr h="616879">
                <a:tc>
                  <a:txBody>
                    <a:bodyPr/>
                    <a:lstStyle/>
                    <a:p>
                      <a:pPr marL="0" marR="0" indent="-81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Многофакторный личностный опросник Р. </a:t>
                      </a:r>
                      <a:r>
                        <a:rPr lang="ru-RU" sz="2400" b="1" u="non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Кеттелла</a:t>
                      </a: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4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" marR="3591" marT="0" marB="0"/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Диагностика особенностей личности человека. </a:t>
                      </a:r>
                    </a:p>
                  </a:txBody>
                  <a:tcPr marL="3591" marR="3591" marT="0" marB="0"/>
                </a:tc>
                <a:extLst>
                  <a:ext uri="{0D108BD9-81ED-4DB2-BD59-A6C34878D82A}">
                    <a16:rowId xmlns:a16="http://schemas.microsoft.com/office/drawing/2014/main" val="1809030440"/>
                  </a:ext>
                </a:extLst>
              </a:tr>
              <a:tr h="581395">
                <a:tc>
                  <a:txBody>
                    <a:bodyPr/>
                    <a:lstStyle/>
                    <a:p>
                      <a:pPr marL="0" marR="0" indent="-81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Проективная методика для диагностики школьной тревожности, А.М. Прихожан</a:t>
                      </a:r>
                      <a:endParaRPr lang="ru-RU" sz="24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" marR="3591" marT="0" marB="0"/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диагностики школьной тревожности. </a:t>
                      </a:r>
                    </a:p>
                  </a:txBody>
                  <a:tcPr marL="3591" marR="3591" marT="0" marB="0"/>
                </a:tc>
                <a:extLst>
                  <a:ext uri="{0D108BD9-81ED-4DB2-BD59-A6C34878D82A}">
                    <a16:rowId xmlns:a16="http://schemas.microsoft.com/office/drawing/2014/main" val="2907071099"/>
                  </a:ext>
                </a:extLst>
              </a:tr>
              <a:tr h="795605">
                <a:tc>
                  <a:txBody>
                    <a:bodyPr/>
                    <a:lstStyle/>
                    <a:p>
                      <a:pPr marL="0" marR="0" indent="-81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Шкала явной тревожности для детей (CMAS) (адаптация А.М. Прихожан).</a:t>
                      </a:r>
                      <a:endParaRPr lang="ru-RU" sz="24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" marR="3591" marT="0" marB="0"/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тревожности как относительно устойчивого образования.  </a:t>
                      </a:r>
                    </a:p>
                  </a:txBody>
                  <a:tcPr marL="3591" marR="3591" marT="0" marB="0"/>
                </a:tc>
                <a:extLst>
                  <a:ext uri="{0D108BD9-81ED-4DB2-BD59-A6C34878D82A}">
                    <a16:rowId xmlns:a16="http://schemas.microsoft.com/office/drawing/2014/main" val="1882709134"/>
                  </a:ext>
                </a:extLst>
              </a:tr>
              <a:tr h="618184">
                <a:tc>
                  <a:txBody>
                    <a:bodyPr/>
                    <a:lstStyle/>
                    <a:p>
                      <a:pPr marL="0" marR="0" indent="-81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Дифференциальный опросник переживания одиночества, Осин Е.Н., Леонтьев Д.А. </a:t>
                      </a:r>
                    </a:p>
                  </a:txBody>
                  <a:tcPr marL="3591" marR="3591" marT="0" marB="0"/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Переживание одиночества. </a:t>
                      </a:r>
                    </a:p>
                  </a:txBody>
                  <a:tcPr marL="3591" marR="3591" marT="0" marB="0"/>
                </a:tc>
                <a:extLst>
                  <a:ext uri="{0D108BD9-81ED-4DB2-BD59-A6C34878D82A}">
                    <a16:rowId xmlns:a16="http://schemas.microsoft.com/office/drawing/2014/main" val="3484029178"/>
                  </a:ext>
                </a:extLst>
              </a:tr>
              <a:tr h="1198266">
                <a:tc>
                  <a:txBody>
                    <a:bodyPr/>
                    <a:lstStyle/>
                    <a:p>
                      <a:pPr marL="0" marR="0" indent="-81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Андреева А.Д., Прихожан А.М. «Методика диагностики мотивации учения и эмоционального отношения к учению в средних и старших классах школы». </a:t>
                      </a:r>
                      <a:endParaRPr lang="ru-RU" sz="24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" marR="3591" marT="0" marB="0"/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позволяет оценить показатели, связанные с мотивационно-эмоциональным отношением к школе</a:t>
                      </a:r>
                    </a:p>
                  </a:txBody>
                  <a:tcPr marL="3591" marR="3591" marT="0" marB="0"/>
                </a:tc>
                <a:extLst>
                  <a:ext uri="{0D108BD9-81ED-4DB2-BD59-A6C34878D82A}">
                    <a16:rowId xmlns:a16="http://schemas.microsoft.com/office/drawing/2014/main" val="33940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7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8448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18981" b="17062"/>
          <a:stretch/>
        </p:blipFill>
        <p:spPr>
          <a:xfrm>
            <a:off x="5170266" y="193975"/>
            <a:ext cx="4724400" cy="578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706" y="892877"/>
            <a:ext cx="5037520" cy="2382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777" y="3538175"/>
            <a:ext cx="4552950" cy="638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0005" y="4296518"/>
            <a:ext cx="4888495" cy="23704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1963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6350" y="1206728"/>
            <a:ext cx="5886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6350" y="2261878"/>
            <a:ext cx="685281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Шмыга</a:t>
            </a:r>
            <a:r>
              <a:rPr lang="ru-RU" sz="24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Елена Николаевна</a:t>
            </a:r>
          </a:p>
          <a:p>
            <a:r>
              <a:rPr lang="ru-RU" sz="20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Педагог-психолог</a:t>
            </a:r>
          </a:p>
          <a:p>
            <a:r>
              <a:rPr lang="ru-RU" sz="20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МАОУ СОШ №54 </a:t>
            </a:r>
            <a:r>
              <a:rPr lang="ru-RU" sz="2000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г.Томск</a:t>
            </a:r>
            <a:endParaRPr lang="ru-RU" sz="2000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endParaRPr lang="ru-RU" sz="2400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Сот. 89138147438</a:t>
            </a:r>
          </a:p>
          <a:p>
            <a:r>
              <a:rPr lang="en-US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Sh_en71@mail.ru</a:t>
            </a:r>
            <a:endParaRPr lang="ru-RU" sz="2400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63" y="5631701"/>
            <a:ext cx="2518801" cy="12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710" y="605928"/>
            <a:ext cx="8665027" cy="53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231" y="1465940"/>
            <a:ext cx="105872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проводить диагностику </a:t>
            </a:r>
            <a:r>
              <a:rPr lang="ru-RU" sz="32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СОСТОЯНИЯ ПСИХОЛОГИЧЕСКОГО ЗДОРОВЬЯ</a:t>
            </a:r>
            <a:r>
              <a:rPr lang="ru-RU" sz="32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ОСОБЕННОСТЕЙ ПСИХИЧЕСКОГО РАЗВИТИЯ </a:t>
            </a:r>
            <a:r>
              <a:rPr lang="ru-RU" sz="32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несовершеннолетних </a:t>
            </a:r>
            <a:r>
              <a:rPr lang="ru-RU" sz="3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обучающихся (воспитанников) в целях определения уровня социальной </a:t>
            </a:r>
            <a:r>
              <a:rPr lang="ru-RU" sz="32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дезадаптации</a:t>
            </a:r>
            <a:r>
              <a:rPr lang="ru-RU" sz="3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 характера реагирования в затруднительных ситуациях.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43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00012"/>
            <a:ext cx="4686300" cy="6657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987294" y="1659284"/>
            <a:ext cx="65991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с подростком, </a:t>
            </a: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ним, </a:t>
            </a: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полученная от третьих лиц (друзей, родственников), </a:t>
            </a: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документации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0609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5903089" cy="3622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86136" y="3691684"/>
            <a:ext cx="11377914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межличностных взаимоотношений учащихся в классных коллективах (социометрия), выявление изолированных детей; 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личностных и поведенческих проблем младших школьников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адаптации учащихся 1-х, 5-х, 10-х классов, в том числе, самооценки, уровня тревожности; 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группы детей, испытывающих различные трудности в обучении, поведении и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самочувствии.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9545" y="184676"/>
            <a:ext cx="5633012" cy="32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особенностей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личности и поведения ребенка,</a:t>
            </a:r>
          </a:p>
          <a:p>
            <a:pPr marL="173038" indent="-17303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мотивационной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сферы,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3038" indent="-17303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эмоционально-волевой сферы (уровень тревожности, активности, актуальные страхи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marL="173038" indent="-17303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удовлетворенности различными сторонами образовательного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процесса.</a:t>
            </a:r>
          </a:p>
          <a:p>
            <a:pPr marL="173038" indent="-17303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1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053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224040" y="2584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ступень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выявлении обучающихся, подверженных риску развития суицидального поведения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4040" y="1765700"/>
            <a:ext cx="6096000" cy="4729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Карта наблюдения для классного руководителя «Наличие факторов кризисной ситуации у обучающихся».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Карта наблюдения для родителей «Оценка психоэмоционального состояния подростка».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Методика для обучающихся «САН» (самочувствие, активность, настроение).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Тест «Шкала тревоги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Спилбергера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Ханина, STAI» (Ч.Д.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Спилбергер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адаптации Ю.Л. Ханина)</a:t>
            </a:r>
          </a:p>
        </p:txBody>
      </p:sp>
    </p:spTree>
    <p:extLst>
      <p:ext uri="{BB962C8B-B14F-4D97-AF65-F5344CB8AC3E}">
        <p14:creationId xmlns:p14="http://schemas.microsoft.com/office/powerpoint/2010/main" val="383731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053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61993" y="197346"/>
            <a:ext cx="642009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выборку для углубленного диагностического </a:t>
            </a:r>
            <a:r>
              <a:rPr lang="ru-RU" b="1" dirty="0" smtClean="0"/>
              <a:t>обследования входят</a:t>
            </a:r>
            <a:r>
              <a:rPr lang="ru-RU" b="1" dirty="0"/>
              <a:t>: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dirty="0" smtClean="0"/>
              <a:t>– </a:t>
            </a:r>
            <a:r>
              <a:rPr lang="ru-RU" sz="1600" dirty="0"/>
              <a:t>обучающиеся, выявляемые в ходе плановых обследований классов, с рисками социальной адаптации, высоким уровнем школьной тревожности, с низким статусом в классе, отвергаемые сверстниками</a:t>
            </a:r>
            <a:r>
              <a:rPr lang="ru-RU" sz="1600" dirty="0" smtClean="0"/>
              <a:t>;</a:t>
            </a: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– обучающиеся, которые по итогам проведения ежегодного </a:t>
            </a:r>
            <a:r>
              <a:rPr lang="ru-RU" sz="1600" dirty="0" smtClean="0"/>
              <a:t>социально-психологического </a:t>
            </a:r>
            <a:r>
              <a:rPr lang="ru-RU" sz="1600" dirty="0"/>
              <a:t>тестирования (СПТ ПАВ) имеют высокие показатели шкал факторов риска (импульсивность, тревожность, фрустрация, </a:t>
            </a:r>
            <a:r>
              <a:rPr lang="ru-RU" sz="1600" dirty="0" smtClean="0"/>
              <a:t>склонность </a:t>
            </a:r>
            <a:r>
              <a:rPr lang="ru-RU" sz="1600" dirty="0"/>
              <a:t>к риску и др.), преобладающие над факторами защиты;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– </a:t>
            </a:r>
            <a:r>
              <a:rPr lang="ru-RU" sz="1600" dirty="0"/>
              <a:t>обучающиеся с выявленными факторами риска суицидального </a:t>
            </a:r>
            <a:r>
              <a:rPr lang="ru-RU" sz="1600" dirty="0" smtClean="0"/>
              <a:t>поведения</a:t>
            </a:r>
            <a:r>
              <a:rPr lang="ru-RU" sz="1600" dirty="0"/>
              <a:t>, т.е. ситуативными, поведенческими, словесными, эмоциональными признаками суицидальной угрозы</a:t>
            </a:r>
            <a:r>
              <a:rPr lang="ru-RU" sz="1600" dirty="0" smtClean="0"/>
              <a:t>;</a:t>
            </a:r>
          </a:p>
          <a:p>
            <a:endParaRPr lang="ru-RU" sz="1600" dirty="0" smtClean="0"/>
          </a:p>
          <a:p>
            <a:r>
              <a:rPr lang="ru-RU" sz="1600" dirty="0" smtClean="0"/>
              <a:t>– </a:t>
            </a:r>
            <a:r>
              <a:rPr lang="ru-RU" sz="1600" dirty="0"/>
              <a:t>обучающиеся с одновременно высокими показателями по шкалам «ситуативная тревожность» и «личностная тревожность», а также </a:t>
            </a:r>
            <a:r>
              <a:rPr lang="ru-RU" sz="1600" dirty="0" smtClean="0"/>
              <a:t>обучающиеся </a:t>
            </a:r>
            <a:r>
              <a:rPr lang="ru-RU" sz="1600" dirty="0"/>
              <a:t>с высокими показателями шкалы «ситуативная тревожность» и средними/низкими показателями шкалы «личностная тревожность</a:t>
            </a:r>
            <a:r>
              <a:rPr lang="ru-RU" sz="1600" dirty="0" smtClean="0"/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5948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0537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61993" y="197346"/>
            <a:ext cx="6663161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Для проведения мониторинга несовершеннолетних, склонных </a:t>
            </a:r>
            <a:r>
              <a:rPr lang="ru-RU" b="1" dirty="0" smtClean="0"/>
              <a:t>к </a:t>
            </a:r>
            <a:r>
              <a:rPr lang="ru-RU" b="1" dirty="0"/>
              <a:t>суицидальному поведению </a:t>
            </a:r>
            <a:r>
              <a:rPr lang="ru-RU" b="1" u="sng" dirty="0"/>
              <a:t>(углубленной </a:t>
            </a:r>
            <a:r>
              <a:rPr lang="ru-RU" b="1" u="sng" dirty="0" smtClean="0"/>
              <a:t>психодиагностики</a:t>
            </a:r>
            <a:r>
              <a:rPr lang="ru-RU" b="1" dirty="0" smtClean="0"/>
              <a:t>) предлагаются следующие </a:t>
            </a:r>
            <a:r>
              <a:rPr lang="ru-RU" b="1" dirty="0"/>
              <a:t>методики на основе федеральных рекомендаций: </a:t>
            </a:r>
            <a:endParaRPr lang="ru-RU" b="1" dirty="0" smtClean="0"/>
          </a:p>
          <a:p>
            <a:pPr algn="ctr"/>
            <a:endParaRPr lang="ru-RU" sz="500" b="1" dirty="0" smtClean="0"/>
          </a:p>
          <a:p>
            <a:pPr marL="342900" indent="-342900">
              <a:buAutoNum type="arabicPeriod"/>
            </a:pPr>
            <a:r>
              <a:rPr lang="ru-RU" sz="1700" b="1" dirty="0" smtClean="0"/>
              <a:t>Опросник </a:t>
            </a:r>
            <a:r>
              <a:rPr lang="ru-RU" sz="1700" b="1" dirty="0" err="1"/>
              <a:t>Mini-mult</a:t>
            </a:r>
            <a:r>
              <a:rPr lang="ru-RU" sz="1700" b="1" dirty="0"/>
              <a:t> (сокращенный вариант MMPI) – диагностика личностных особенностей, возможных пограничных расстройств личности. </a:t>
            </a:r>
            <a:endParaRPr lang="ru-RU" sz="1700" b="1" dirty="0" smtClean="0"/>
          </a:p>
          <a:p>
            <a:pPr marL="342900" indent="-342900">
              <a:buAutoNum type="arabicPeriod"/>
            </a:pPr>
            <a:endParaRPr lang="ru-RU" sz="500" b="1" dirty="0" smtClean="0"/>
          </a:p>
          <a:p>
            <a:pPr marL="342900" indent="-342900">
              <a:buAutoNum type="arabicPeriod"/>
            </a:pPr>
            <a:r>
              <a:rPr lang="ru-RU" sz="1700" b="1" dirty="0" smtClean="0"/>
              <a:t>Шкала </a:t>
            </a:r>
            <a:r>
              <a:rPr lang="ru-RU" sz="1700" b="1" dirty="0"/>
              <a:t>депрессии А. Бека – диагностика наличия депрессивных состояний. </a:t>
            </a:r>
            <a:endParaRPr lang="ru-RU" sz="1700" b="1" dirty="0" smtClean="0"/>
          </a:p>
          <a:p>
            <a:pPr marL="342900" indent="-342900">
              <a:buAutoNum type="arabicPeriod"/>
            </a:pPr>
            <a:endParaRPr lang="ru-RU" sz="500" b="1" dirty="0" smtClean="0"/>
          </a:p>
          <a:p>
            <a:pPr marL="342900" indent="-342900">
              <a:buAutoNum type="arabicPeriod"/>
            </a:pPr>
            <a:r>
              <a:rPr lang="ru-RU" sz="1700" b="1" dirty="0" smtClean="0"/>
              <a:t>Шкала </a:t>
            </a:r>
            <a:r>
              <a:rPr lang="ru-RU" sz="1700" b="1" dirty="0"/>
              <a:t>безнадежности А. Бека – диагностика наличия депрессивных состояний, чувства безнадежности. </a:t>
            </a:r>
            <a:endParaRPr lang="ru-RU" sz="1700" b="1" dirty="0" smtClean="0"/>
          </a:p>
          <a:p>
            <a:pPr marL="342900" indent="-342900">
              <a:buAutoNum type="arabicPeriod"/>
            </a:pPr>
            <a:endParaRPr lang="ru-RU" sz="500" b="1" dirty="0" smtClean="0"/>
          </a:p>
          <a:p>
            <a:pPr marL="342900" indent="-342900">
              <a:buAutoNum type="arabicPeriod"/>
            </a:pPr>
            <a:r>
              <a:rPr lang="ru-RU" sz="1700" b="1" dirty="0" smtClean="0"/>
              <a:t>Методика </a:t>
            </a:r>
            <a:r>
              <a:rPr lang="ru-RU" sz="1700" b="1" dirty="0"/>
              <a:t>субъективного ощущения одиночества Д. Рассела и М. </a:t>
            </a:r>
            <a:r>
              <a:rPr lang="ru-RU" sz="1700" b="1" dirty="0" err="1"/>
              <a:t>Фергюсона</a:t>
            </a:r>
            <a:r>
              <a:rPr lang="ru-RU" sz="1700" b="1" dirty="0"/>
              <a:t>. </a:t>
            </a:r>
            <a:endParaRPr lang="ru-RU" sz="1700" b="1" dirty="0" smtClean="0"/>
          </a:p>
          <a:p>
            <a:pPr marL="342900" indent="-342900">
              <a:buAutoNum type="arabicPeriod"/>
            </a:pPr>
            <a:endParaRPr lang="ru-RU" sz="500" b="1" dirty="0" smtClean="0"/>
          </a:p>
          <a:p>
            <a:pPr marL="342900" indent="-342900">
              <a:buAutoNum type="arabicPeriod"/>
            </a:pPr>
            <a:r>
              <a:rPr lang="ru-RU" sz="1700" b="1" dirty="0" smtClean="0"/>
              <a:t>Методика </a:t>
            </a:r>
            <a:r>
              <a:rPr lang="ru-RU" sz="1700" b="1" dirty="0" err="1"/>
              <a:t>Дембо</a:t>
            </a:r>
            <a:r>
              <a:rPr lang="ru-RU" sz="1700" b="1" dirty="0"/>
              <a:t> – Рубинштейн (Т.В. </a:t>
            </a:r>
            <a:r>
              <a:rPr lang="ru-RU" sz="1700" b="1" dirty="0" err="1"/>
              <a:t>Дембо</a:t>
            </a:r>
            <a:r>
              <a:rPr lang="ru-RU" sz="1700" b="1" dirty="0"/>
              <a:t>, в модификации С.Я. Рубинштейн) – диагностика уровней самооценки и притязаний. </a:t>
            </a:r>
            <a:endParaRPr lang="ru-RU" sz="1700" b="1" dirty="0" smtClean="0"/>
          </a:p>
          <a:p>
            <a:pPr marL="342900" indent="-342900">
              <a:buAutoNum type="arabicPeriod"/>
            </a:pPr>
            <a:endParaRPr lang="ru-RU" sz="500" b="1" dirty="0" smtClean="0"/>
          </a:p>
          <a:p>
            <a:pPr marL="342900" indent="-342900">
              <a:buAutoNum type="arabicPeriod"/>
            </a:pPr>
            <a:r>
              <a:rPr lang="ru-RU" sz="1700" b="1" dirty="0" smtClean="0"/>
              <a:t>Методика </a:t>
            </a:r>
            <a:r>
              <a:rPr lang="ru-RU" sz="1700" b="1" dirty="0"/>
              <a:t>Р. </a:t>
            </a:r>
            <a:r>
              <a:rPr lang="ru-RU" sz="1700" b="1" dirty="0" err="1"/>
              <a:t>Лазаруса</a:t>
            </a:r>
            <a:r>
              <a:rPr lang="ru-RU" sz="1700" b="1" dirty="0"/>
              <a:t> «Способы </a:t>
            </a:r>
            <a:r>
              <a:rPr lang="ru-RU" sz="1700" b="1" dirty="0" err="1"/>
              <a:t>совладающего</a:t>
            </a:r>
            <a:r>
              <a:rPr lang="ru-RU" sz="1700" b="1" dirty="0"/>
              <a:t> поведения» – диагностика </a:t>
            </a:r>
            <a:r>
              <a:rPr lang="ru-RU" sz="1700" b="1" dirty="0" err="1"/>
              <a:t>копинг</a:t>
            </a:r>
            <a:r>
              <a:rPr lang="ru-RU" sz="1700" b="1" dirty="0"/>
              <a:t>-стратегий. </a:t>
            </a:r>
            <a:endParaRPr lang="ru-RU" sz="1700" b="1" dirty="0" smtClean="0"/>
          </a:p>
          <a:p>
            <a:pPr marL="342900" indent="-342900">
              <a:buAutoNum type="arabicPeriod"/>
            </a:pPr>
            <a:endParaRPr lang="ru-RU" sz="500" b="1" dirty="0" smtClean="0"/>
          </a:p>
          <a:p>
            <a:pPr marL="342900" indent="-342900">
              <a:buAutoNum type="arabicPeriod"/>
            </a:pPr>
            <a:r>
              <a:rPr lang="ru-RU" sz="1700" b="1" dirty="0" smtClean="0"/>
              <a:t>Методика </a:t>
            </a:r>
            <a:r>
              <a:rPr lang="ru-RU" sz="1700" b="1" dirty="0" err="1"/>
              <a:t>Басса</a:t>
            </a:r>
            <a:r>
              <a:rPr lang="ru-RU" sz="1700" b="1" dirty="0"/>
              <a:t> – Перри «BPAQ» – диагностика склонности к агрессии. 8. Карта риска суицида (в модификации Л.Б. Шнейдер) – количественная балльная оценка степени риска суицидального </a:t>
            </a:r>
            <a:r>
              <a:rPr lang="ru-RU" sz="1700" b="1" dirty="0" smtClean="0"/>
              <a:t>поведения.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204736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5813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316639" y="995423"/>
            <a:ext cx="6477964" cy="511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этап - скрининг, экспресс-диагностика, массовое обследование обучающихся. 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результатам первого этапа выделяется предварительная группа подростков (различающаяся по степени выраженности симптомов) требующая проведения индивидуальной диагностики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следующем этапе формируется индивидуальная траектория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психолого-педагогического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сопровождения. по необходимости ребенок (с родителями) направляется для получения медицинской помощи, также оказывается экстренная психологическая помощь (по необходимости).</a:t>
            </a:r>
          </a:p>
        </p:txBody>
      </p:sp>
    </p:spTree>
    <p:extLst>
      <p:ext uri="{BB962C8B-B14F-4D97-AF65-F5344CB8AC3E}">
        <p14:creationId xmlns:p14="http://schemas.microsoft.com/office/powerpoint/2010/main" val="170548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Другая 4">
    <a:dk1>
      <a:srgbClr val="006666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</TotalTime>
  <Words>1100</Words>
  <Application>Microsoft Office PowerPoint</Application>
  <PresentationFormat>Широкоэкранный</PresentationFormat>
  <Paragraphs>161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Шаблон МАУ ИМЦ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metodist38</cp:lastModifiedBy>
  <cp:revision>138</cp:revision>
  <dcterms:created xsi:type="dcterms:W3CDTF">2020-08-10T04:19:49Z</dcterms:created>
  <dcterms:modified xsi:type="dcterms:W3CDTF">2022-12-26T07:54:51Z</dcterms:modified>
</cp:coreProperties>
</file>