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jMPd2Bne3LFqG2encODLHsO93h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bold.fntdata"/><Relationship Id="rId6" Type="http://schemas.openxmlformats.org/officeDocument/2006/relationships/slide" Target="slides/slide2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d8425534b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d8425534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bd8425534b_0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bd8425534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d8425534b_0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bd8425534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bd8425534b_0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bd8425534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bd8425534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1bd8425534b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d8425534b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d8425534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bd8425534b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bd8425534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bd8425534b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bd8425534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bd8425534b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bd8425534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d8425534b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d8425534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d8425534b_0_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d8425534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7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9E9E"/>
              </a:buClr>
              <a:buSzPts val="2400"/>
              <a:buNone/>
              <a:defRPr sz="2400">
                <a:solidFill>
                  <a:srgbClr val="889E9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2000"/>
              <a:buNone/>
              <a:defRPr sz="2000">
                <a:solidFill>
                  <a:srgbClr val="889E9E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800"/>
              <a:buNone/>
              <a:defRPr sz="1800">
                <a:solidFill>
                  <a:srgbClr val="889E9E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Заголовок и объект">
  <p:cSld name="1_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8" name="Google Shape;2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Заголовок раздела">
  <p:cSld name="1_Заголовок раздел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9E9E"/>
              </a:buClr>
              <a:buSzPts val="2400"/>
              <a:buNone/>
              <a:defRPr sz="2400">
                <a:solidFill>
                  <a:srgbClr val="889E9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2000"/>
              <a:buNone/>
              <a:defRPr sz="2000">
                <a:solidFill>
                  <a:srgbClr val="889E9E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800"/>
              <a:buNone/>
              <a:defRPr sz="1800">
                <a:solidFill>
                  <a:srgbClr val="889E9E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E9E"/>
              </a:buClr>
              <a:buSzPts val="1600"/>
              <a:buNone/>
              <a:defRPr sz="1600">
                <a:solidFill>
                  <a:srgbClr val="88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/>
          <p:nvPr/>
        </p:nvSpPr>
        <p:spPr>
          <a:xfrm>
            <a:off x="5801372" y="6331256"/>
            <a:ext cx="1213794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декабрь </a:t>
            </a:r>
            <a:r>
              <a:rPr b="0" i="0" lang="ru-RU" sz="1100" u="none" strike="noStrike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2022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7549490" y="5256342"/>
            <a:ext cx="4153348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Пискунова Ирина Федоровна,</a:t>
            </a:r>
            <a:br>
              <a:rPr lang="ru-RU" sz="180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160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педагог-психолог МАОУ СОШ № 35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403125" y="810169"/>
            <a:ext cx="10367700" cy="7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Семинар-практикум «Профилактика суицидального поведения детей и подростков» </a:t>
            </a:r>
            <a:endParaRPr sz="1700"/>
          </a:p>
        </p:txBody>
      </p:sp>
      <p:sp>
        <p:nvSpPr>
          <p:cNvPr id="41" name="Google Shape;41;p1"/>
          <p:cNvSpPr txBox="1"/>
          <p:nvPr/>
        </p:nvSpPr>
        <p:spPr>
          <a:xfrm>
            <a:off x="3993475" y="2169900"/>
            <a:ext cx="77094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16625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Взаимодействие специалистов в образовательной организации в рамках профилактики суицидального поведения обучающихся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bd8425534b_0_7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/>
              <a:t>Заместитель </a:t>
            </a:r>
            <a:r>
              <a:rPr lang="ru-RU" sz="3200"/>
              <a:t> директора по ВР</a:t>
            </a:r>
            <a:endParaRPr sz="3200"/>
          </a:p>
        </p:txBody>
      </p:sp>
      <p:sp>
        <p:nvSpPr>
          <p:cNvPr id="110" name="Google Shape;110;g1bd8425534b_0_78"/>
          <p:cNvSpPr txBox="1"/>
          <p:nvPr>
            <p:ph idx="1" type="body"/>
          </p:nvPr>
        </p:nvSpPr>
        <p:spPr>
          <a:xfrm>
            <a:off x="838200" y="1825625"/>
            <a:ext cx="10515600" cy="396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Назначает даты заседания консилиума.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Информирует специалистов о заседаниях консилиума.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Отвечает за своевременное ведение документов ПМПк (план, протоколы).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Составляет проекты приказов и формирует  комплексный план психолого-педагогического сопровождения обучающегося.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Координирует деятельность педагогов и специалистов.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Организует взаимодействие с другими учреждениями и ведомствами.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Отслеживает выполнение комплексного плана сопровождения обучающегося.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</a:t>
            </a:r>
            <a:r>
              <a:rPr lang="ru-RU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Предоставляет руководителю отчет о выполнении комплексного плана сопровождения обучающегося.</a:t>
            </a:r>
            <a:endParaRPr sz="3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bd8425534b_0_8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/>
              <a:t>Классный руководитель</a:t>
            </a:r>
            <a:endParaRPr sz="3200"/>
          </a:p>
        </p:txBody>
      </p:sp>
      <p:sp>
        <p:nvSpPr>
          <p:cNvPr id="116" name="Google Shape;116;g1bd8425534b_0_84"/>
          <p:cNvSpPr txBox="1"/>
          <p:nvPr>
            <p:ph idx="1" type="body"/>
          </p:nvPr>
        </p:nvSpPr>
        <p:spPr>
          <a:xfrm>
            <a:off x="1488375" y="1327775"/>
            <a:ext cx="9865500" cy="532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Собирает информацию, характеризующую ребенка, его окружение, семью.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Готовит необходимые документов для постановки ребенка на внутришкольный учет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Участвует в проектировании комплексного индивидуального плана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психолого-педагогического сопровождения обучающегося.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ru-RU" sz="7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Ведет дневник наблюдения за обучающимся.</a:t>
            </a:r>
            <a:endParaRPr sz="14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Обеспечивает включение обучающегося во внеурочную и внеклассную деятельность.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Создает для обучающегося ситуации успеха в различных видах деятельности.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Разрабатывает (корректирует) план работы с классным коллективом по профилактике  с привлечением всех субъектов профилактики. </a:t>
            </a:r>
            <a:r>
              <a:rPr lang="ru-RU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Организует и проводит внеклассные мероприятия, направленные на актуализацию ценности жизни, формирование позитивного представления о будущем и нравственных ценностей.</a:t>
            </a:r>
            <a:endParaRPr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Разрабатывает (корректирует) плана работы с родителями обучающихся.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9.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Реализует планы работы.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10.Информирует заместителя директора, представителей консилиума, Совета по профилактике о результатах работы с обучающимися, родителями и классным коллективом. Составляет аналитическую справку.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11.Участвует в заседаниях консилиума, Совета   профилактики и при необходимости выносит предложение о снятии с внутришкольного учета.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bd8425534b_0_9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/>
              <a:t>Социальный педагог</a:t>
            </a:r>
            <a:endParaRPr sz="3200"/>
          </a:p>
        </p:txBody>
      </p:sp>
      <p:sp>
        <p:nvSpPr>
          <p:cNvPr id="122" name="Google Shape;122;g1bd8425534b_0_90"/>
          <p:cNvSpPr txBox="1"/>
          <p:nvPr>
            <p:ph idx="1" type="body"/>
          </p:nvPr>
        </p:nvSpPr>
        <p:spPr>
          <a:xfrm>
            <a:off x="1488375" y="1327775"/>
            <a:ext cx="9865500" cy="532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Собирает информацию о социальной ситуации развития обучающегося. Изучает социально-педагогические особенности личности обучающегося, его микросреду (посещение семьи на дому, индивидуальные беседы с ребенком и родителями).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Анализирует социальную адаптацию и микроклимат в классном коллективе.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-RU" sz="14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sz="7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Участвует в составлении плана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сопровождения обучающегося по оказанию социально-педагогической помощи и поддержки (контроль за посещаемостью занятий, успеваемостью, организация занятости во внеурочное время  и др.).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ru-RU" sz="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Принимает меры по социальной адаптации, реализации прав и свобод личности обучающегося с привлечением специалистов других ведомств.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Обеспечивает включение обучающегося в различные виды социально ценной деятельности, мероприятия, направленные на развитие социальных инициатив, реализацию социальных проектов и программ.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Осуществляет взаимодействия со всеми субъектами профилактики, при необходимости привлечение соответствующих служб для работы с обучающимся.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необходимости  - оформляет и  готовит документы для других ведомств (по запросу).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Информирует заместителя директора, представителей консилиума, Совета по профилактике о результатах работы с обучающимся и его семьей. Составляет аналитическую справку.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Участвует в заседаниях консилиума, Совета   профилактики и при необходимости выносит предложение о снятии с внутришкольного учета.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bd8425534b_0_96"/>
          <p:cNvSpPr txBox="1"/>
          <p:nvPr>
            <p:ph type="title"/>
          </p:nvPr>
        </p:nvSpPr>
        <p:spPr>
          <a:xfrm>
            <a:off x="838200" y="87625"/>
            <a:ext cx="10515600" cy="682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/>
              <a:t>Педагог-психолог</a:t>
            </a:r>
            <a:endParaRPr sz="3200"/>
          </a:p>
        </p:txBody>
      </p:sp>
      <p:sp>
        <p:nvSpPr>
          <p:cNvPr id="128" name="Google Shape;128;g1bd8425534b_0_96"/>
          <p:cNvSpPr txBox="1"/>
          <p:nvPr>
            <p:ph idx="1" type="body"/>
          </p:nvPr>
        </p:nvSpPr>
        <p:spPr>
          <a:xfrm>
            <a:off x="1488375" y="769825"/>
            <a:ext cx="9865500" cy="587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ru-RU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Проводит углубленную диагностику,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изучает психолого-педагогические особенности личности ребенка, микросреду, выявляет интересы и потребности, трудности и проблемы, конфликтные ситуации, отклонения в поведении обучающегося (анкетирование, индивидуальные беседы с обучающимся, классным руководителем, родителями, тестирование, наблюдения). При подтверждении данных о среднем или высоком риске суицидального поведения, а также в ситуации прямого подтверждения суицидального риска (открытые суицидальные высказывания, суицидальные записки, данные в социальных сетях и т.д.) </a:t>
            </a:r>
            <a:r>
              <a:rPr lang="ru-RU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педагог-психолог инициируют обращение родителей (законных представителей) детей «группы риска» на получение консультации у врача-психиатра, суицидолога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(с получением расписки от родителей об ответственности за возможные последствия несоблюдения рекомендаций).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ru-RU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Составляет индивидуально ориентированную программу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работы с обучающимся, с педагогами, классным коллективом и родителями.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ru-RU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Проводит тренинги, индивидуальные  беседы, консультации,  занятия, разрабатывает рекомендации и т.д.</a:t>
            </a:r>
            <a:endParaRPr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Осуществляет взаимодействие со всеми субъектами профилактики, при необходимости привлечение соответствующих служб для работы с обучающимся.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Информирует заместителя директора и представителей консилиума, Совета по профилактике о результатах работ. Составляет аналитическую справку.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Участвует заседаниях консилиума, Совета   профилактики и при необходимости выносит предложение о снятии с внутришкольного учета.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/>
          <p:nvPr>
            <p:ph type="title"/>
          </p:nvPr>
        </p:nvSpPr>
        <p:spPr>
          <a:xfrm>
            <a:off x="838200" y="365125"/>
            <a:ext cx="9442800" cy="20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1778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16625C"/>
                </a:solidFill>
              </a:rPr>
              <a:t>Алгоритм в</a:t>
            </a:r>
            <a:r>
              <a:rPr lang="ru-RU" sz="2300">
                <a:solidFill>
                  <a:srgbClr val="16625C"/>
                </a:solidFill>
              </a:rPr>
              <a:t>заимодействия специалистов в образовательной организации в рамках профилактики суицидального поведения обучающихся </a:t>
            </a:r>
            <a:r>
              <a:rPr lang="ru-RU" sz="2300">
                <a:solidFill>
                  <a:srgbClr val="16625C"/>
                </a:solidFill>
              </a:rPr>
              <a:t>составлен на основе документов: 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47" name="Google Shape;47;p2"/>
          <p:cNvSpPr txBox="1"/>
          <p:nvPr>
            <p:ph idx="1" type="body"/>
          </p:nvPr>
        </p:nvSpPr>
        <p:spPr>
          <a:xfrm>
            <a:off x="1686800" y="2034650"/>
            <a:ext cx="9586200" cy="41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6350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Методические рекомендации «Система функционирования психологических служб в общеобразовательных организациях», 2020,  Министерство просвещения Российской Федерации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00" lvl="0" marL="0" marR="4318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Методические рекомендации «Особенности суицидального поведения подростков: в помощь работнику образовательной организации», М., 2020 Правительство Москвы Департамент здравоохранения города Москвы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00" lvl="0" marL="0" marR="43180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Методические рекомендации по внедрению в практику образовательных организаций современных методик в сфере профилактики деструктивного поведения подростков и молодежи (на основе разработок российских ученых), ФИОКО, 2021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00" lvl="0" marL="0" marR="43180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Методические рекомендации «Профилактика суицидального поведения несовершеннолетних в образовательной среде», Тамбов, 2019г. ТОГОАУ ДПО «Институт повышения квалификации работников образования», ТОГБУ «Центр психолого-медико-педагогической диагностики и консультирования»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bd8425534b_0_6"/>
          <p:cNvSpPr txBox="1"/>
          <p:nvPr>
            <p:ph type="title"/>
          </p:nvPr>
        </p:nvSpPr>
        <p:spPr>
          <a:xfrm>
            <a:off x="838200" y="365125"/>
            <a:ext cx="9442800" cy="20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16625C"/>
                </a:solidFill>
              </a:rPr>
              <a:t>Психолого-педагогическое сопровождение учащихся группы риска по суицидальному поведению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53" name="Google Shape;53;g1bd8425534b_0_6"/>
          <p:cNvSpPr txBox="1"/>
          <p:nvPr>
            <p:ph idx="1" type="body"/>
          </p:nvPr>
        </p:nvSpPr>
        <p:spPr>
          <a:xfrm>
            <a:off x="607875" y="1972650"/>
            <a:ext cx="9586200" cy="2517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635000" lvl="0" marL="0" marR="43180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Педагогическое сопровождение (поддержка, помощь, обеспечение и защита) необходимо субъекту для успешной социальной адаптации и выбора оптимальных решений в различных ситуациях, связанных с личностным, жизненным и профессиональным самоопределением. </a:t>
            </a:r>
            <a:r>
              <a:rPr i="1" lang="ru-RU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Ведущей целью педагогического сопровождения является </a:t>
            </a:r>
            <a:r>
              <a:rPr i="1" lang="ru-RU" sz="19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организация взаимосвязанной деятельности специалистов</a:t>
            </a:r>
            <a:r>
              <a:rPr i="1" lang="ru-RU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 основе интеграции воспитательного потенциала образовательной организации и социальной среды.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4" name="Google Shape;54;g1bd8425534b_0_6"/>
          <p:cNvSpPr txBox="1"/>
          <p:nvPr/>
        </p:nvSpPr>
        <p:spPr>
          <a:xfrm>
            <a:off x="3571825" y="4998625"/>
            <a:ext cx="7844400" cy="1723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2000"/>
              <a:t>Сопровождение имеет </a:t>
            </a:r>
            <a:r>
              <a:rPr i="1" lang="ru-RU" sz="2000">
                <a:solidFill>
                  <a:srgbClr val="CC0000"/>
                </a:solidFill>
              </a:rPr>
              <a:t>комплексный характер</a:t>
            </a:r>
            <a:r>
              <a:rPr i="1" lang="ru-RU" sz="2000">
                <a:solidFill>
                  <a:srgbClr val="85200C"/>
                </a:solidFill>
              </a:rPr>
              <a:t>,</a:t>
            </a:r>
            <a:r>
              <a:rPr i="1" lang="ru-RU" sz="2000"/>
              <a:t> основой которого является системный ориентационный подход. Именно такой </a:t>
            </a:r>
            <a:r>
              <a:rPr i="1" lang="ru-RU" sz="2000">
                <a:solidFill>
                  <a:srgbClr val="990000"/>
                </a:solidFill>
              </a:rPr>
              <a:t>комплексный подход</a:t>
            </a:r>
            <a:r>
              <a:rPr i="1" lang="ru-RU" sz="2000"/>
              <a:t> в работе с этой категорией обучающихся и должен быть положен в основу разработки психолого-педагогических технологий.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bd8425534b_0_16"/>
          <p:cNvSpPr txBox="1"/>
          <p:nvPr>
            <p:ph type="title"/>
          </p:nvPr>
        </p:nvSpPr>
        <p:spPr>
          <a:xfrm>
            <a:off x="471475" y="856500"/>
            <a:ext cx="4625700" cy="793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/>
              <a:t>Уровни профилактики</a:t>
            </a:r>
            <a:endParaRPr sz="3200"/>
          </a:p>
        </p:txBody>
      </p:sp>
      <p:sp>
        <p:nvSpPr>
          <p:cNvPr id="60" name="Google Shape;60;g1bd8425534b_0_16"/>
          <p:cNvSpPr txBox="1"/>
          <p:nvPr>
            <p:ph idx="1" type="body"/>
          </p:nvPr>
        </p:nvSpPr>
        <p:spPr>
          <a:xfrm>
            <a:off x="893125" y="1976050"/>
            <a:ext cx="3956100" cy="1015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Первичная профилактика</a:t>
            </a:r>
            <a:endParaRPr/>
          </a:p>
        </p:txBody>
      </p:sp>
      <p:sp>
        <p:nvSpPr>
          <p:cNvPr id="61" name="Google Shape;61;g1bd8425534b_0_16"/>
          <p:cNvSpPr txBox="1"/>
          <p:nvPr>
            <p:ph idx="1" type="body"/>
          </p:nvPr>
        </p:nvSpPr>
        <p:spPr>
          <a:xfrm>
            <a:off x="971100" y="3987075"/>
            <a:ext cx="3956100" cy="1015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Вторичная профилактика</a:t>
            </a:r>
            <a:endParaRPr/>
          </a:p>
        </p:txBody>
      </p:sp>
      <p:sp>
        <p:nvSpPr>
          <p:cNvPr id="62" name="Google Shape;62;g1bd8425534b_0_16"/>
          <p:cNvSpPr txBox="1"/>
          <p:nvPr>
            <p:ph idx="1" type="body"/>
          </p:nvPr>
        </p:nvSpPr>
        <p:spPr>
          <a:xfrm>
            <a:off x="2177650" y="5764050"/>
            <a:ext cx="3956100" cy="1015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Третичная </a:t>
            </a:r>
            <a:r>
              <a:rPr lang="ru-RU"/>
              <a:t>профилактика</a:t>
            </a:r>
            <a:endParaRPr/>
          </a:p>
        </p:txBody>
      </p:sp>
      <p:sp>
        <p:nvSpPr>
          <p:cNvPr id="63" name="Google Shape;63;g1bd8425534b_0_16"/>
          <p:cNvSpPr txBox="1"/>
          <p:nvPr>
            <p:ph idx="1" type="body"/>
          </p:nvPr>
        </p:nvSpPr>
        <p:spPr>
          <a:xfrm>
            <a:off x="5311600" y="1395175"/>
            <a:ext cx="5391000" cy="10152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Профилактические действия (1 уровень)</a:t>
            </a:r>
            <a:endParaRPr/>
          </a:p>
        </p:txBody>
      </p:sp>
      <p:sp>
        <p:nvSpPr>
          <p:cNvPr id="64" name="Google Shape;64;g1bd8425534b_0_16"/>
          <p:cNvSpPr txBox="1"/>
          <p:nvPr>
            <p:ph idx="1" type="body"/>
          </p:nvPr>
        </p:nvSpPr>
        <p:spPr>
          <a:xfrm>
            <a:off x="5311600" y="2574975"/>
            <a:ext cx="5391000" cy="8931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Незначительная степень суицидального риска</a:t>
            </a:r>
            <a:r>
              <a:rPr lang="ru-RU"/>
              <a:t> (2 уровень)</a:t>
            </a:r>
            <a:endParaRPr/>
          </a:p>
        </p:txBody>
      </p:sp>
      <p:sp>
        <p:nvSpPr>
          <p:cNvPr id="65" name="Google Shape;65;g1bd8425534b_0_16"/>
          <p:cNvSpPr txBox="1"/>
          <p:nvPr>
            <p:ph idx="1" type="body"/>
          </p:nvPr>
        </p:nvSpPr>
        <p:spPr>
          <a:xfrm>
            <a:off x="5311600" y="3609650"/>
            <a:ext cx="5391000" cy="8931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Умеренная </a:t>
            </a:r>
            <a:r>
              <a:rPr lang="ru-RU"/>
              <a:t> степень суицидального риска (3 уровень)</a:t>
            </a:r>
            <a:endParaRPr/>
          </a:p>
        </p:txBody>
      </p:sp>
      <p:sp>
        <p:nvSpPr>
          <p:cNvPr id="66" name="Google Shape;66;g1bd8425534b_0_16"/>
          <p:cNvSpPr txBox="1"/>
          <p:nvPr>
            <p:ph idx="1" type="body"/>
          </p:nvPr>
        </p:nvSpPr>
        <p:spPr>
          <a:xfrm>
            <a:off x="5311600" y="4655838"/>
            <a:ext cx="5391000" cy="8931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Высокий риск </a:t>
            </a:r>
            <a:r>
              <a:rPr lang="ru-RU"/>
              <a:t>суицидального риска (4 уровень)</a:t>
            </a:r>
            <a:endParaRPr/>
          </a:p>
        </p:txBody>
      </p:sp>
      <p:sp>
        <p:nvSpPr>
          <p:cNvPr id="67" name="Google Shape;67;g1bd8425534b_0_16"/>
          <p:cNvSpPr txBox="1"/>
          <p:nvPr>
            <p:ph idx="1" type="body"/>
          </p:nvPr>
        </p:nvSpPr>
        <p:spPr>
          <a:xfrm>
            <a:off x="6617350" y="5825088"/>
            <a:ext cx="5391000" cy="8931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Клинический уровень </a:t>
            </a:r>
            <a:r>
              <a:rPr lang="ru-RU"/>
              <a:t>(5 уровень)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bd8425534b_0_28"/>
          <p:cNvSpPr txBox="1"/>
          <p:nvPr>
            <p:ph type="title"/>
          </p:nvPr>
        </p:nvSpPr>
        <p:spPr>
          <a:xfrm>
            <a:off x="110700" y="43825"/>
            <a:ext cx="11243100" cy="1159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16625C"/>
                </a:solidFill>
              </a:rPr>
              <a:t>ОБЩИЕ НАПРАВЛЕНИЯ ОРГАНИЗАЦИИ ПРОФИЛАКТИЧЕСКОЙ ДЕЯТЕЛЬНОСТИ</a:t>
            </a:r>
            <a:endParaRPr/>
          </a:p>
        </p:txBody>
      </p:sp>
      <p:sp>
        <p:nvSpPr>
          <p:cNvPr id="73" name="Google Shape;73;g1bd8425534b_0_28"/>
          <p:cNvSpPr txBox="1"/>
          <p:nvPr>
            <p:ph idx="1" type="body"/>
          </p:nvPr>
        </p:nvSpPr>
        <p:spPr>
          <a:xfrm>
            <a:off x="110700" y="1440725"/>
            <a:ext cx="5718300" cy="1325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25000"/>
          </a:bodyPr>
          <a:lstStyle/>
          <a:p>
            <a:pPr indent="0" lvl="0" marL="0" marR="43180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653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благоприятных микросоциальных (школьных) условий - наличие в школе атмосферы, способствующей хорошему настроению, высокой работоспособности, психогигиеническому комфорту.</a:t>
            </a:r>
            <a:endParaRPr/>
          </a:p>
        </p:txBody>
      </p:sp>
      <p:sp>
        <p:nvSpPr>
          <p:cNvPr id="74" name="Google Shape;74;g1bd8425534b_0_28"/>
          <p:cNvSpPr txBox="1"/>
          <p:nvPr/>
        </p:nvSpPr>
        <p:spPr>
          <a:xfrm>
            <a:off x="186175" y="2917575"/>
            <a:ext cx="5642700" cy="21240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800"/>
              <a:t>Формирование жизнестойкости обучающихся. ППС сопровождение должно быть направлено на формирование жизнестойкости несовершеннолетних, в частности тех компонентов (качеств личности), которые являются общими у эффективно адаптирующихся людей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g1bd8425534b_0_28"/>
          <p:cNvSpPr txBox="1"/>
          <p:nvPr/>
        </p:nvSpPr>
        <p:spPr>
          <a:xfrm>
            <a:off x="3323900" y="5438250"/>
            <a:ext cx="3311100" cy="731100"/>
          </a:xfrm>
          <a:prstGeom prst="rect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63500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/>
              <a:t>Информирование </a:t>
            </a:r>
            <a:endParaRPr sz="1900"/>
          </a:p>
          <a:p>
            <a:pPr indent="63500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g1bd8425534b_0_28"/>
          <p:cNvSpPr txBox="1"/>
          <p:nvPr/>
        </p:nvSpPr>
        <p:spPr>
          <a:xfrm>
            <a:off x="6399375" y="1158575"/>
            <a:ext cx="4264800" cy="10236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/>
              <a:t>Активизация личностных ресурсов</a:t>
            </a:r>
            <a:endParaRPr sz="1900"/>
          </a:p>
          <a:p>
            <a:pPr indent="63500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77;g1bd8425534b_0_28"/>
          <p:cNvSpPr txBox="1"/>
          <p:nvPr/>
        </p:nvSpPr>
        <p:spPr>
          <a:xfrm>
            <a:off x="6548175" y="2511138"/>
            <a:ext cx="4526400" cy="7695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/>
              <a:t>Организация здорового образа жизни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78;g1bd8425534b_0_28"/>
          <p:cNvSpPr txBox="1"/>
          <p:nvPr/>
        </p:nvSpPr>
        <p:spPr>
          <a:xfrm>
            <a:off x="7019425" y="4708100"/>
            <a:ext cx="5022600" cy="13545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/>
              <a:t>Активное социальное обучение социально-важным навыкам, которое преимущественно реализуется путем использования группового тренинга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g1bd8425534b_0_28"/>
          <p:cNvSpPr txBox="1"/>
          <p:nvPr/>
        </p:nvSpPr>
        <p:spPr>
          <a:xfrm>
            <a:off x="5990100" y="3609625"/>
            <a:ext cx="6051900" cy="7695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43180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/>
              <a:t>Организация деятельности, альтернативной девиантному поведению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bd8425534b_0_41"/>
          <p:cNvSpPr txBox="1"/>
          <p:nvPr>
            <p:ph type="title"/>
          </p:nvPr>
        </p:nvSpPr>
        <p:spPr>
          <a:xfrm>
            <a:off x="838200" y="546475"/>
            <a:ext cx="10515600" cy="694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16625C"/>
                </a:solidFill>
              </a:rPr>
              <a:t>АЛГОРИТМ ОРГАНИЗАЦИИ ПСИХОЛОГО-ПЕДАГОГИЧЕСКОГО СОПРОВОЖДЕНИЯ ОБУЧАЮЩИХСЯ ГРУПП РИСКА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1bd8425534b_0_41"/>
          <p:cNvSpPr txBox="1"/>
          <p:nvPr>
            <p:ph idx="1" type="body"/>
          </p:nvPr>
        </p:nvSpPr>
        <p:spPr>
          <a:xfrm>
            <a:off x="1736425" y="1240975"/>
            <a:ext cx="9617400" cy="532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0809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Решение консилиума запротоколировать и издать приказ об организации сопровождения обучающихся групп риск.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Пригласить родителей/законных представителей на первичную консультацию.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Специалисты (педагог-психолог, социальный педагог, классный руководитель) собирают дополнительную информацию (выявление факторов риска, выявление психологических проблем, определение степени риска, выявление ресурсных возможностей и факторов защиты). . По итогам работы составляются краткие аналитические справки и определяются направления дальнейшей работы с обучающимся.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втором заседании консилиума специалисты обмениваются информацией, определяют наиболее проблемные зоны и составляют единый индивидуальный план психолого-педагогического сопровождения обучающегося. При необходимости  в план реализации подключаются специалисты из  других ведомств и учреждений (Дом детского творчества, спортивные секции и т.д., органы социальной защиты, правоохранительные органы и представители здравоохранения).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Решение консилиума протоколируется, план (планы) индивидуального психолого-педагогического сопровождения обучающегося (обучающихся) утверждаются  приказом.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Родителей/законных представителей приглашают на консультацию и знакомят с решением ПМПк, приказами, согласовывают план индивидуального сопровождения обучающегося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Реализация и, при необходимости, корректировка программ и индивидуальных планов психолого-педагогического сопровождения обучающихся групп риска. При необходимости привлекаются специалисты других ведомств.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итогам реализации программ готовятся аналитические справки (социальный педагог, классный руководитель, педагог-психолог).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заседании консилиума отслеживается динамика развития обучающегося и результаты работы с ним.</a:t>
            </a:r>
            <a:endParaRPr sz="500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8097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ru-RU" sz="500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Коллективно принимается решение о необходимости дальнейшего сопровождения или снятии ребенка с внутришкольного учета.</a:t>
            </a:r>
            <a:endParaRPr sz="5007">
              <a:solidFill>
                <a:srgbClr val="000000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bd8425534b_0_55"/>
          <p:cNvSpPr txBox="1"/>
          <p:nvPr>
            <p:ph idx="1" type="body"/>
          </p:nvPr>
        </p:nvSpPr>
        <p:spPr>
          <a:xfrm>
            <a:off x="189800" y="298450"/>
            <a:ext cx="5279400" cy="29142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rPr b="1" lang="ru-RU" sz="1710"/>
              <a:t>Умеренная  степень суицидального риска (3 уровень)</a:t>
            </a:r>
            <a:endParaRPr b="1" sz="1710"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rPr b="1" lang="ru-RU" sz="1710">
                <a:solidFill>
                  <a:schemeClr val="accent2"/>
                </a:solidFill>
              </a:rPr>
              <a:t>Индикатор:</a:t>
            </a:r>
            <a:endParaRPr b="1" sz="171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rPr lang="ru-RU" sz="1710"/>
              <a:t>·       наличие суицидальных попыток в прошлом потенциального суицидента,</a:t>
            </a:r>
            <a:endParaRPr sz="1710"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rPr lang="ru-RU" sz="1710"/>
              <a:t>·       наличие идей и твердых планов к нанесению вреда своему здоровью, при этом присутствуют суицидальные намерения, но </a:t>
            </a:r>
            <a:r>
              <a:rPr lang="ru-RU" sz="1710" u="sng"/>
              <a:t>есть желание изменить ситуацию</a:t>
            </a:r>
            <a:r>
              <a:rPr lang="ru-RU" sz="1710"/>
              <a:t>, адаптироваться в среде</a:t>
            </a:r>
            <a:endParaRPr sz="1515"/>
          </a:p>
        </p:txBody>
      </p:sp>
      <p:sp>
        <p:nvSpPr>
          <p:cNvPr id="91" name="Google Shape;91;g1bd8425534b_0_55"/>
          <p:cNvSpPr txBox="1"/>
          <p:nvPr/>
        </p:nvSpPr>
        <p:spPr>
          <a:xfrm>
            <a:off x="1748800" y="3820450"/>
            <a:ext cx="10144500" cy="22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600"/>
              <a:t>Актуальные действия:</a:t>
            </a:r>
            <a:endParaRPr sz="900"/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AutoNum type="arabicPeriod"/>
            </a:pPr>
            <a:r>
              <a:rPr i="1" lang="ru-RU" sz="1500"/>
              <a:t>Оценка риска суицида.</a:t>
            </a:r>
            <a:endParaRPr i="1" sz="15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500"/>
              <a:t>2.</a:t>
            </a:r>
            <a:r>
              <a:rPr lang="ru-RU" sz="800"/>
              <a:t>            </a:t>
            </a:r>
            <a:r>
              <a:rPr i="1" lang="ru-RU" sz="1500">
                <a:solidFill>
                  <a:srgbClr val="333333"/>
                </a:solidFill>
              </a:rPr>
              <a:t>Оповещение родителей. Направление их на консультацию к врачу суицидологу психоневрологического диспансера.</a:t>
            </a:r>
            <a:endParaRPr i="1" sz="15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1500">
                <a:solidFill>
                  <a:srgbClr val="333333"/>
                </a:solidFill>
                <a:highlight>
                  <a:srgbClr val="FFFFFF"/>
                </a:highlight>
              </a:rPr>
              <a:t>3.</a:t>
            </a:r>
            <a:r>
              <a:rPr lang="ru-RU" sz="800">
                <a:solidFill>
                  <a:srgbClr val="333333"/>
                </a:solidFill>
                <a:highlight>
                  <a:srgbClr val="FFFFFF"/>
                </a:highlight>
              </a:rPr>
              <a:t>            </a:t>
            </a:r>
            <a:r>
              <a:rPr i="1" lang="ru-RU" sz="1500">
                <a:solidFill>
                  <a:srgbClr val="333333"/>
                </a:solidFill>
                <a:highlight>
                  <a:srgbClr val="FFFFFF"/>
                </a:highlight>
              </a:rPr>
              <a:t>Проведение профилактических мероприятий для учащихся - </a:t>
            </a:r>
            <a:r>
              <a:rPr lang="ru-RU" sz="1500">
                <a:solidFill>
                  <a:srgbClr val="333333"/>
                </a:solidFill>
                <a:highlight>
                  <a:srgbClr val="FFFFFF"/>
                </a:highlight>
              </a:rPr>
              <a:t>Программы профилактики на этой стадии должны быть направлены на усиление личностных ресурсов (формирование навыков решения проблем, саморегуляции поведения, повышение самооценки, формирование круга социальной поддержки).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g1bd8425534b_0_55"/>
          <p:cNvSpPr txBox="1"/>
          <p:nvPr>
            <p:ph idx="1" type="body"/>
          </p:nvPr>
        </p:nvSpPr>
        <p:spPr>
          <a:xfrm>
            <a:off x="5680050" y="583675"/>
            <a:ext cx="4687500" cy="2976300"/>
          </a:xfrm>
          <a:prstGeom prst="rect">
            <a:avLst/>
          </a:prstGeom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3"/>
              <a:buFont typeface="Arial"/>
              <a:buNone/>
            </a:pPr>
            <a:r>
              <a:rPr b="1" lang="ru-RU" sz="2730"/>
              <a:t>Высокий риск суицидального риска (4 уровень)</a:t>
            </a:r>
            <a:endParaRPr sz="2730"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3"/>
              <a:buFont typeface="Arial"/>
              <a:buNone/>
            </a:pPr>
            <a:r>
              <a:rPr b="1" lang="ru-RU" sz="2486">
                <a:solidFill>
                  <a:schemeClr val="accent2"/>
                </a:solidFill>
              </a:rPr>
              <a:t>Индикатор</a:t>
            </a:r>
            <a:r>
              <a:rPr lang="ru-RU" sz="677"/>
              <a:t>:</a:t>
            </a:r>
            <a:endParaRPr sz="677"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3"/>
              <a:buFont typeface="Arial"/>
              <a:buNone/>
            </a:pPr>
            <a:r>
              <a:rPr lang="ru-RU" sz="2968"/>
              <a:t>·    </a:t>
            </a:r>
            <a:r>
              <a:rPr lang="ru-RU" sz="2648"/>
              <a:t>   наличие четких и твердых планов причинения себе вреда,продуманы средства для осуществления задуманного.</a:t>
            </a:r>
            <a:endParaRPr sz="2648"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3"/>
              <a:buFont typeface="Arial"/>
              <a:buNone/>
            </a:pPr>
            <a:r>
              <a:rPr lang="ru-RU" sz="2648"/>
              <a:t>·       были попытки суицида в прошлом.</a:t>
            </a:r>
            <a:endParaRPr sz="2648"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3"/>
              <a:buFont typeface="Arial"/>
              <a:buNone/>
            </a:pPr>
            <a:r>
              <a:rPr lang="ru-RU" sz="2648"/>
              <a:t>·       индивидуум проявляет когнитивную жесткость и отсутствие временных перспектив, </a:t>
            </a:r>
            <a:r>
              <a:rPr lang="ru-RU" sz="2648" u="sng"/>
              <a:t>отвергает предлагаемую социальную поддержку</a:t>
            </a:r>
            <a:endParaRPr sz="1390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bd8425534b_0_65"/>
          <p:cNvSpPr txBox="1"/>
          <p:nvPr>
            <p:ph type="title"/>
          </p:nvPr>
        </p:nvSpPr>
        <p:spPr>
          <a:xfrm>
            <a:off x="397050" y="365125"/>
            <a:ext cx="96981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16625C"/>
                </a:solidFill>
              </a:rPr>
              <a:t>Основные методы, которые могут быть использованы в данной работе в школе</a:t>
            </a:r>
            <a:r>
              <a:rPr lang="ru-RU" sz="13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98" name="Google Shape;98;g1bd8425534b_0_65"/>
          <p:cNvSpPr txBox="1"/>
          <p:nvPr>
            <p:ph idx="1" type="body"/>
          </p:nvPr>
        </p:nvSpPr>
        <p:spPr>
          <a:xfrm>
            <a:off x="1655700" y="1575800"/>
            <a:ext cx="9456300" cy="515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3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ru-RU" sz="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i="1" lang="ru-RU" sz="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Работа с классом и в малых группах, так как это обеспечивает большую безопасность участников. При этом желательно, чтобы состав группы все время менялся;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Мини-лекция как форма подачи новой информации. Требования: лекция должна быть короткой, предусматривающей обратную связь, простой, понятной и проиллюстрированной;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Столкновение мнений (дискуссия), что включает в себя обмен взглядами на какую-либо тему, связанную с поиском решения определенной проблемы;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Использование в ходе занятий ролевых игр, то есть инсценировка коротких сюжетов на выбранную тему. Этот метод облегчает понимание других людей, позволяет попробовать свои силы в различных ситуациях, развивает способность решать проблемы;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Беседы и коллективные обсуждения. И для детей, и для взрослых хорошо и уместно использование вспомогательных видео материалов (иллюстрации, видео фильмы, таблицы).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Для предотвращения суицидов у детей учителя, психологи, социальные педагоги должны:</a:t>
            </a:r>
            <a:endParaRPr b="1"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	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Вселять в детей уверенность в свои силы и возможности;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	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Внушать им оптимизм и надежду;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	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Проявлять сочувствие и понимание;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66700" lvl="0" marL="266700" rtl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4.</a:t>
            </a:r>
            <a:r>
              <a:rPr i="1" lang="ru-RU" sz="7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	</a:t>
            </a:r>
            <a:r>
              <a:rPr i="1" lang="ru-RU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Осуществлять контроль за поведением ребенка, анализировать его отношения со сверстниками.</a:t>
            </a:r>
            <a:endParaRPr i="1" sz="2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bd8425534b_0_7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/>
              <a:t>Руководитель образовательной организации</a:t>
            </a:r>
            <a:endParaRPr sz="3200"/>
          </a:p>
        </p:txBody>
      </p:sp>
      <p:sp>
        <p:nvSpPr>
          <p:cNvPr id="104" name="Google Shape;104;g1bd8425534b_0_7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Принимает дополнительные меры (приказы, распоряжения, локальные акты, утверждает планы,  программы,  проводит внеочередные заседания ПС и т.д.).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Отвечает за конфиденциальность информации и принимает меры о неразглашении персональных данных и результатов тестирования.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Проводит совещания (в рамках деятельности консилиума) по вопросу выявления обучающихся групп риска по н употреблению ПАВ и суицидальному поведению с привлечением заместителя директора по ВР, классного руководителя, педагога-психолога, социального педагога, учителей-предметников (работающих в данном классе.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Контролирует инициирование обращения родителей (законных представителей) детей «группы риска» на получение консультации у врача-психиатра, суицидолога (с получением расписки от родителей об ответственности за возможные последствия несоблюдения рекомендаций).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ru-RU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Инициирует обращение (в случаях необходимости) в другие ведомства (здравоохранение, правозащитные органы, органы социальной защиты, органы  опеки и попечительства).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Шаблон МАУ ИМЦ">
  <a:themeElements>
    <a:clrScheme name="Другая 4">
      <a:dk1>
        <a:srgbClr val="006666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2020-08-10T04:19:49Z</dcterms:created>
  <dc:creator>Екатерина Ковбаса</dc:creator>
</cp:coreProperties>
</file>