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293" r:id="rId4"/>
    <p:sldId id="291" r:id="rId5"/>
    <p:sldId id="362" r:id="rId6"/>
    <p:sldId id="364" r:id="rId7"/>
    <p:sldId id="292" r:id="rId8"/>
    <p:sldId id="368" r:id="rId9"/>
    <p:sldId id="363" r:id="rId10"/>
    <p:sldId id="365" r:id="rId11"/>
    <p:sldId id="366" r:id="rId12"/>
    <p:sldId id="317" r:id="rId13"/>
    <p:sldId id="316" r:id="rId14"/>
    <p:sldId id="283" r:id="rId15"/>
    <p:sldId id="297" r:id="rId16"/>
    <p:sldId id="361" r:id="rId17"/>
    <p:sldId id="367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'[Анализ результатов по субшкалам_20221109_182811.xlsx]7Д Ж'!$A$26</c:f>
          <c:strCache>
            <c:ptCount val="1"/>
            <c:pt idx="0">
              <c:v>Факторы риска</c:v>
            </c:pt>
          </c:strCache>
        </c:strRef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'[Анализ результатов по субшкалам_20221109_182811.xlsx]7Д Ж'!$A$28</c:f>
              <c:strCache>
                <c:ptCount val="1"/>
                <c:pt idx="0">
                  <c:v>Граница нормы</c:v>
                </c:pt>
              </c:strCache>
            </c:strRef>
          </c:tx>
          <c:spPr>
            <a:solidFill>
              <a:srgbClr val="00FF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'[Анализ результатов по субшкалам_20221109_182811.xlsx]7Д Ж'!$B$27:$G$27</c:f>
              <c:strCache>
                <c:ptCount val="6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</c:strCache>
            </c:strRef>
          </c:cat>
          <c:val>
            <c:numRef>
              <c:f>'[Анализ результатов по субшкалам_20221109_182811.xlsx]7Д Ж'!$B$28:$G$28</c:f>
              <c:numCache>
                <c:formatCode>General</c:formatCode>
                <c:ptCount val="6"/>
                <c:pt idx="0">
                  <c:v>64.010000000000005</c:v>
                </c:pt>
                <c:pt idx="1">
                  <c:v>44.94</c:v>
                </c:pt>
                <c:pt idx="2">
                  <c:v>64.25</c:v>
                </c:pt>
                <c:pt idx="3">
                  <c:v>60.18</c:v>
                </c:pt>
                <c:pt idx="4">
                  <c:v>49.62</c:v>
                </c:pt>
                <c:pt idx="5">
                  <c:v>64.73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'[Анализ результатов по субшкалам_20221109_182811.xlsx]7Д Ж'!$A$29</c:f>
              <c:strCache>
                <c:ptCount val="1"/>
                <c:pt idx="0">
                  <c:v>ОО</c:v>
                </c:pt>
              </c:strCache>
            </c:strRef>
          </c:tx>
          <c:spPr>
            <a:solidFill>
              <a:srgbClr val="0000FF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'[Анализ результатов по субшкалам_20221109_182811.xlsx]7Д Ж'!$B$27:$G$27</c:f>
              <c:strCache>
                <c:ptCount val="6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</c:strCache>
            </c:strRef>
          </c:cat>
          <c:val>
            <c:numRef>
              <c:f>'[Анализ результатов по субшкалам_20221109_182811.xlsx]7Д Ж'!$B$29:$G$29</c:f>
              <c:numCache>
                <c:formatCode>General</c:formatCode>
                <c:ptCount val="6"/>
                <c:pt idx="0">
                  <c:v>49.62</c:v>
                </c:pt>
                <c:pt idx="1">
                  <c:v>38.82</c:v>
                </c:pt>
                <c:pt idx="2">
                  <c:v>54.56</c:v>
                </c:pt>
                <c:pt idx="3">
                  <c:v>46.71</c:v>
                </c:pt>
                <c:pt idx="4">
                  <c:v>45.11</c:v>
                </c:pt>
                <c:pt idx="5">
                  <c:v>58.52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'[Анализ результатов по субшкалам_20221109_182811.xlsx]7Д Ж'!$A$30</c:f>
              <c:strCache>
                <c:ptCount val="1"/>
                <c:pt idx="0">
                  <c:v>Класс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'[Анализ результатов по субшкалам_20221109_182811.xlsx]7Д Ж'!$B$27:$G$27</c:f>
              <c:strCache>
                <c:ptCount val="6"/>
                <c:pt idx="0">
                  <c:v>По</c:v>
                </c:pt>
                <c:pt idx="1">
                  <c:v>ПВГ</c:v>
                </c:pt>
                <c:pt idx="2">
                  <c:v>ПАУ</c:v>
                </c:pt>
                <c:pt idx="3">
                  <c:v>СР</c:v>
                </c:pt>
                <c:pt idx="4">
                  <c:v>И</c:v>
                </c:pt>
                <c:pt idx="5">
                  <c:v>Т</c:v>
                </c:pt>
              </c:strCache>
            </c:strRef>
          </c:cat>
          <c:val>
            <c:numRef>
              <c:f>'[Анализ результатов по субшкалам_20221109_182811.xlsx]7Д Ж'!$B$30:$G$30</c:f>
              <c:numCache>
                <c:formatCode>General</c:formatCode>
                <c:ptCount val="6"/>
                <c:pt idx="0">
                  <c:v>42.92</c:v>
                </c:pt>
                <c:pt idx="1">
                  <c:v>43.75</c:v>
                </c:pt>
                <c:pt idx="2">
                  <c:v>63.75</c:v>
                </c:pt>
                <c:pt idx="3">
                  <c:v>56.25</c:v>
                </c:pt>
                <c:pt idx="4">
                  <c:v>52.08</c:v>
                </c:pt>
                <c:pt idx="5">
                  <c:v>58.75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-249038512"/>
        <c:axId val="-249041232"/>
      </c:barChart>
      <c:catAx>
        <c:axId val="-2490385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r>
                  <a:rPr lang="ru-RU" sz="1600"/>
                  <a:t>Субшкала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-24904123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-249041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-249038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strRef>
          <c:f>'[Анализ результатов по субшкалам_20221109_182811.xlsx]7Д Ж'!$A$49</c:f>
          <c:strCache>
            <c:ptCount val="1"/>
            <c:pt idx="0">
              <c:v>Факторы защиты</c:v>
            </c:pt>
          </c:strCache>
        </c:strRef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'[Анализ результатов по субшкалам_20221109_182811.xlsx]7Д Ж'!$A$51</c:f>
              <c:strCache>
                <c:ptCount val="1"/>
                <c:pt idx="0">
                  <c:v>Граница нормы</c:v>
                </c:pt>
              </c:strCache>
            </c:strRef>
          </c:tx>
          <c:spPr>
            <a:solidFill>
              <a:srgbClr val="00FF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'[Анализ результатов по субшкалам_20221109_182811.xlsx]7Д Ж'!$B$50:$E$50</c:f>
              <c:strCache>
                <c:ptCount val="4"/>
                <c:pt idx="0">
                  <c:v>ПР</c:v>
                </c:pt>
                <c:pt idx="1">
                  <c:v>ПО</c:v>
                </c:pt>
                <c:pt idx="2">
                  <c:v>СА</c:v>
                </c:pt>
                <c:pt idx="3">
                  <c:v>СП</c:v>
                </c:pt>
              </c:strCache>
            </c:strRef>
          </c:cat>
          <c:val>
            <c:numRef>
              <c:f>'[Анализ результатов по субшкалам_20221109_182811.xlsx]7Д Ж'!$B$51:$E$51</c:f>
              <c:numCache>
                <c:formatCode>General</c:formatCode>
                <c:ptCount val="4"/>
                <c:pt idx="0">
                  <c:v>64.41</c:v>
                </c:pt>
                <c:pt idx="1">
                  <c:v>56.73</c:v>
                </c:pt>
                <c:pt idx="2">
                  <c:v>62.78</c:v>
                </c:pt>
                <c:pt idx="3">
                  <c:v>60.02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'[Анализ результатов по субшкалам_20221109_182811.xlsx]7Д Ж'!$A$52</c:f>
              <c:strCache>
                <c:ptCount val="1"/>
                <c:pt idx="0">
                  <c:v>ОО</c:v>
                </c:pt>
              </c:strCache>
            </c:strRef>
          </c:tx>
          <c:spPr>
            <a:solidFill>
              <a:srgbClr val="0000FF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'[Анализ результатов по субшкалам_20221109_182811.xlsx]7Д Ж'!$B$50:$E$50</c:f>
              <c:strCache>
                <c:ptCount val="4"/>
                <c:pt idx="0">
                  <c:v>ПР</c:v>
                </c:pt>
                <c:pt idx="1">
                  <c:v>ПО</c:v>
                </c:pt>
                <c:pt idx="2">
                  <c:v>СА</c:v>
                </c:pt>
                <c:pt idx="3">
                  <c:v>СП</c:v>
                </c:pt>
              </c:strCache>
            </c:strRef>
          </c:cat>
          <c:val>
            <c:numRef>
              <c:f>'[Анализ результатов по субшкалам_20221109_182811.xlsx]7Д Ж'!$B$52:$E$52</c:f>
              <c:numCache>
                <c:formatCode>General</c:formatCode>
                <c:ptCount val="4"/>
                <c:pt idx="0">
                  <c:v>74.22</c:v>
                </c:pt>
                <c:pt idx="1">
                  <c:v>64.489999999999995</c:v>
                </c:pt>
                <c:pt idx="2">
                  <c:v>68.8</c:v>
                </c:pt>
                <c:pt idx="3">
                  <c:v>64.180000000000007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'[Анализ результатов по субшкалам_20221109_182811.xlsx]7Д Ж'!$A$53</c:f>
              <c:strCache>
                <c:ptCount val="1"/>
                <c:pt idx="0">
                  <c:v>Класс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'[Анализ результатов по субшкалам_20221109_182811.xlsx]7Д Ж'!$B$50:$E$50</c:f>
              <c:strCache>
                <c:ptCount val="4"/>
                <c:pt idx="0">
                  <c:v>ПР</c:v>
                </c:pt>
                <c:pt idx="1">
                  <c:v>ПО</c:v>
                </c:pt>
                <c:pt idx="2">
                  <c:v>СА</c:v>
                </c:pt>
                <c:pt idx="3">
                  <c:v>СП</c:v>
                </c:pt>
              </c:strCache>
            </c:strRef>
          </c:cat>
          <c:val>
            <c:numRef>
              <c:f>'[Анализ результатов по субшкалам_20221109_182811.xlsx]7Д Ж'!$B$53:$E$53</c:f>
              <c:numCache>
                <c:formatCode>General</c:formatCode>
                <c:ptCount val="4"/>
                <c:pt idx="0">
                  <c:v>57.5</c:v>
                </c:pt>
                <c:pt idx="1">
                  <c:v>66.67</c:v>
                </c:pt>
                <c:pt idx="2">
                  <c:v>66.25</c:v>
                </c:pt>
                <c:pt idx="3">
                  <c:v>60.83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-568687376"/>
        <c:axId val="-568680848"/>
      </c:barChart>
      <c:catAx>
        <c:axId val="-5686873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r>
                  <a:rPr lang="ru-RU" sz="1600"/>
                  <a:t>Субшкала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-5686808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-568680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-5686873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4426" y="6108908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09 ноября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2022г.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9784" y="4759343"/>
            <a:ext cx="7446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Акимова Елена Федоровна,</a:t>
            </a:r>
          </a:p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муниципальный координатор </a:t>
            </a:r>
            <a:endParaRPr lang="ru-RU" sz="2000" i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организации и </a:t>
            </a:r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проведения СПТ</a:t>
            </a:r>
          </a:p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09825" y="2065067"/>
            <a:ext cx="9286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Интерпретация результатов </a:t>
            </a:r>
            <a:r>
              <a:rPr lang="ru-RU" sz="4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СПТ.</a:t>
            </a:r>
          </a:p>
          <a:p>
            <a:pPr algn="ctr"/>
            <a:r>
              <a:rPr lang="ru-RU" sz="4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Анализ анкет обучающихся.</a:t>
            </a:r>
            <a:endParaRPr lang="ru-RU" sz="40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17400" tIns="584016" rIns="444360" bIns="584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6" y="1055914"/>
            <a:ext cx="5935087" cy="5468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9044"/>
            <a:ext cx="5320938" cy="21428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60960" y="19053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3520" marR="91440" indent="449580" algn="just">
              <a:lnSpc>
                <a:spcPct val="100000"/>
              </a:lnSpc>
              <a:spcBef>
                <a:spcPts val="5"/>
              </a:spcBef>
              <a:spcAft>
                <a:spcPts val="55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примере ответа данного респондента видим, расшифровку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субшкалы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ФР (фактор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риска) и ФЗ (фактора защиты) с указанием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значений (ответы респондента)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показателей региональной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0983" y="2076496"/>
            <a:ext cx="5050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Обратите</a:t>
            </a:r>
            <a:r>
              <a:rPr lang="ru-RU" sz="1400" b="1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ru-RU" sz="1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нажать</a:t>
            </a:r>
            <a:r>
              <a:rPr lang="ru-RU" sz="1400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</a:t>
            </a:r>
            <a:r>
              <a:rPr lang="ru-RU" sz="1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</a:t>
            </a:r>
            <a:r>
              <a:rPr lang="ru-RU" sz="1400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около</a:t>
            </a:r>
            <a:r>
              <a:rPr lang="ru-RU" sz="1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значений,</a:t>
            </a:r>
            <a:r>
              <a:rPr lang="ru-RU" sz="1400" spc="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ru-RU" sz="1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получим</a:t>
            </a:r>
            <a:r>
              <a:rPr lang="ru-RU" sz="1400" spc="-2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расшифровку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показателя</a:t>
            </a:r>
            <a:r>
              <a:rPr lang="ru-RU" sz="14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данного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1777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5301" y="700262"/>
            <a:ext cx="52425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520" marR="90805" indent="44958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 блоке «Ответы респондента» можно просмотреть все ответы обучающегося,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затраченное на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обдумывание ответа.</a:t>
            </a:r>
          </a:p>
          <a:p>
            <a:pPr marL="223520" marR="92075" indent="449580" algn="just">
              <a:spcAft>
                <a:spcPts val="95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Обратите внимание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в этом примере на вопросы 1,3,4,5,6 и т.д. затрачено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секунд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секунда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Даже взрослому человеку, требуется не менее 2 секунд, а то и более для прочтения, осмысливания</a:t>
            </a:r>
            <a:r>
              <a:rPr lang="ru-RU" sz="14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вопрос.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попал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категорию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недостоверных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«время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тестирования».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49" y="2942606"/>
            <a:ext cx="5891542" cy="29351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463" y="70026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3520" marR="59690" indent="359410">
              <a:spcBef>
                <a:spcPts val="1250"/>
              </a:spcBef>
              <a:spcAft>
                <a:spcPts val="95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примере</a:t>
            </a:r>
            <a:r>
              <a:rPr lang="ru-RU" sz="14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респондента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видим,</a:t>
            </a:r>
            <a:r>
              <a:rPr lang="ru-RU" sz="1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(фактор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риска)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</a:t>
            </a:r>
            <a:r>
              <a:rPr lang="ru-RU" sz="14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региональную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норму, а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ФЗ (фактора защиты)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пределах региональной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6" y="1715924"/>
            <a:ext cx="6065715" cy="28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845" y="222994"/>
            <a:ext cx="1002646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6625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 и профессиональная интерпретация результатов: различия и особенности применения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2800" y="1671252"/>
            <a:ext cx="10576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</a:rPr>
              <a:t>Обратная связь при достоверных ответах </a:t>
            </a:r>
            <a:r>
              <a:rPr lang="ru-RU" u="sng" dirty="0">
                <a:ea typeface="Calibri" panose="020F0502020204030204" pitchFamily="34" charset="0"/>
              </a:rPr>
              <a:t>не является интерпретацией индивидуальных результатов теста</a:t>
            </a:r>
            <a:r>
              <a:rPr lang="ru-RU" dirty="0">
                <a:ea typeface="Calibri" panose="020F0502020204030204" pitchFamily="34" charset="0"/>
              </a:rPr>
              <a:t>. Она отличается высокой степенью обобщенности и служит для удовлетворения интереса респондента к результатам тестирования.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2800" y="2678171"/>
            <a:ext cx="1036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</a:rPr>
              <a:t>Из обратной связи исключены количественные показатели во избежание сравнения результатов обследуемыми. Все формулировки носят исключительно качественный (несравнимый между собой) характер.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2800" y="3601501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a typeface="Calibri" panose="020F0502020204030204" pitchFamily="34" charset="0"/>
              </a:rPr>
              <a:t>О</a:t>
            </a:r>
            <a:r>
              <a:rPr lang="ru-RU" dirty="0" smtClean="0">
                <a:ea typeface="Calibri" panose="020F0502020204030204" pitchFamily="34" charset="0"/>
              </a:rPr>
              <a:t>братная </a:t>
            </a:r>
            <a:r>
              <a:rPr lang="ru-RU" dirty="0">
                <a:ea typeface="Calibri" panose="020F0502020204030204" pitchFamily="34" charset="0"/>
              </a:rPr>
              <a:t>связь строится на обсуждении такой интегральной личностной характеристики как психологическая устойчивость в трудных жизненных ситуациях.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" y="4363013"/>
            <a:ext cx="111633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0589"/>
            <a:ext cx="10515600" cy="723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16625C"/>
                </a:solidFill>
                <a:latin typeface="+mn-lt"/>
                <a:cs typeface="Times New Roman" panose="02020603050405020304" pitchFamily="18" charset="0"/>
              </a:rPr>
              <a:t>Модель формирования заключения по итогам тестирования</a:t>
            </a:r>
            <a:r>
              <a:rPr lang="ru-RU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16625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271" y="1254035"/>
            <a:ext cx="10883538" cy="40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4683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Заключение</a:t>
            </a:r>
            <a:endParaRPr lang="ru-RU" sz="31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7429"/>
            <a:ext cx="10515600" cy="5371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/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197429"/>
            <a:ext cx="9768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ЗАКЛЮЧЕНИЕ</a:t>
            </a:r>
            <a:r>
              <a:rPr lang="ru-RU" sz="2800" b="1" dirty="0" smtClean="0"/>
              <a:t> дается на основе двух методик оценки вероятности вовлечения, взаимодополняющих и взаимопроверяющих друг друга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smtClean="0"/>
              <a:t>методики позволяют сформировать заключения двух видов: 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/>
              <a:t>О повышенной вероятности вовлечения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/>
              <a:t>О незначительной вероятности вовлечения</a:t>
            </a:r>
          </a:p>
          <a:p>
            <a:pPr algn="just"/>
            <a:endParaRPr lang="ru-RU" sz="2800" b="1" dirty="0" smtClean="0"/>
          </a:p>
          <a:p>
            <a:pPr lvl="0"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</a:rPr>
              <a:t>Необходимое и достаточное условие включения респондента в «группу риска» – положительный результат по одной из методик!</a:t>
            </a:r>
          </a:p>
          <a:p>
            <a:pPr marL="514350" indent="-514350" algn="just">
              <a:buAutoNum type="arabicPeriod"/>
            </a:pPr>
            <a:endParaRPr lang="ru-RU" sz="2800" b="1" dirty="0"/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436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526" y="285973"/>
            <a:ext cx="10515600" cy="56468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Заключение</a:t>
            </a:r>
            <a:endParaRPr lang="ru-RU" sz="31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7429"/>
            <a:ext cx="10515600" cy="53711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/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775" y="1539531"/>
            <a:ext cx="51448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Итоговый вывод мы делаем, когда обе методики показали проблему!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Учитываем психологические особенности респондента!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Смотрим и анализируем, как отвечал респондент в ходе тестирования (как он мыслит)!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Проводим стандартизированное наблюдение!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Проводим стандартизированное интервью!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Включаем в работу дополнительные диагностики!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/>
              <a:t>Проводим профилактическую/коррекционную/развивающую работу!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83021" y="1539531"/>
            <a:ext cx="56321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b="1" dirty="0"/>
              <a:t>Сравниваем полученные результаты респондента с региональными нормами</a:t>
            </a:r>
          </a:p>
          <a:p>
            <a:pPr marL="514350" indent="-514350" algn="just">
              <a:buAutoNum type="arabicPeriod"/>
            </a:pPr>
            <a:r>
              <a:rPr lang="ru-RU" b="1" dirty="0"/>
              <a:t>Оцениваем вероятность вовлечения в зависимое поведение по двум методикам (</a:t>
            </a:r>
            <a:r>
              <a:rPr lang="ru-RU" b="1" dirty="0">
                <a:solidFill>
                  <a:srgbClr val="FF0000"/>
                </a:solidFill>
              </a:rPr>
              <a:t>явная  </a:t>
            </a:r>
            <a:r>
              <a:rPr lang="ru-RU" b="1" dirty="0" err="1">
                <a:solidFill>
                  <a:srgbClr val="FF0000"/>
                </a:solidFill>
              </a:rPr>
              <a:t>рискогенность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– группа повышенного внимания)</a:t>
            </a:r>
          </a:p>
          <a:p>
            <a:pPr marL="514350" indent="-514350" algn="just">
              <a:buAutoNum type="arabicPeriod"/>
            </a:pPr>
            <a:r>
              <a:rPr lang="ru-RU" b="1" dirty="0"/>
              <a:t>Респонденты, имеющие критические значения по одной из методик характеризуются </a:t>
            </a:r>
            <a:r>
              <a:rPr lang="ru-RU" b="1" dirty="0">
                <a:solidFill>
                  <a:srgbClr val="FF0000"/>
                </a:solidFill>
              </a:rPr>
              <a:t>латентной </a:t>
            </a:r>
            <a:r>
              <a:rPr lang="ru-RU" b="1" dirty="0" err="1">
                <a:solidFill>
                  <a:srgbClr val="FF0000"/>
                </a:solidFill>
              </a:rPr>
              <a:t>рискогенностью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социально-психологических условий (группа особого внимания)</a:t>
            </a:r>
          </a:p>
          <a:p>
            <a:pPr marL="514350" indent="-514350" algn="just">
              <a:buAutoNum type="arabicPeriod"/>
            </a:pPr>
            <a:r>
              <a:rPr lang="ru-RU" b="1" dirty="0"/>
              <a:t>Обе группы являются целевой аудиторией для организации и проведения профилактической работы в ОО с подключением, при необходимости, ППМС центров, профилактических некоммерческих организаций!</a:t>
            </a:r>
          </a:p>
        </p:txBody>
      </p:sp>
    </p:spTree>
    <p:extLst>
      <p:ext uri="{BB962C8B-B14F-4D97-AF65-F5344CB8AC3E}">
        <p14:creationId xmlns:p14="http://schemas.microsoft.com/office/powerpoint/2010/main" val="10437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7603" y="240236"/>
            <a:ext cx="95129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Этап 2. Профилактические медицинские осмотры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503" y="908720"/>
            <a:ext cx="11504137" cy="394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переходу на 2 этап (Профилактические медицинские осмотры):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PT Astra Serif" panose="020A0603040505020204" pitchFamily="18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7088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Идентификация обучающихся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попавших в группу латентного и явного риска (с помощью файла-ключа).</a:t>
            </a:r>
          </a:p>
          <a:p>
            <a:pPr marL="827088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Идентификация обучающихся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предоставивших недостоверные ответы (с помощью файла-ключа).</a:t>
            </a:r>
          </a:p>
          <a:p>
            <a:pPr marL="827088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поименного списка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для каждой группы.</a:t>
            </a:r>
          </a:p>
          <a:p>
            <a:pPr marL="827088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ответов обучающихся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попавших в перечисленные группы, по итогам тестирования.</a:t>
            </a:r>
          </a:p>
          <a:p>
            <a:pPr marL="827088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u="sng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ланирование дальнейшей работы </a:t>
            </a:r>
            <a:r>
              <a:rPr lang="ru-RU" sz="1800" dirty="0">
                <a:effectLst/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 обучающимися и родителями (законными представителями) обучающихся, попавшими в вышеперечисленные группы.</a:t>
            </a:r>
          </a:p>
          <a:p>
            <a:pPr marL="827088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Организация индивидуальной и групповой работы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с обучающимися и их родителями (законными представителями), попавшими в вышеперечисленные группы (рекомендуется до 31.12.2022 г. провести минимум одно занятие).</a:t>
            </a:r>
            <a:endParaRPr lang="ru-RU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5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2015" y="165519"/>
            <a:ext cx="55619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66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719517"/>
            <a:ext cx="760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Виды тестирований в программном комплексе СПТ: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217" y="1484784"/>
            <a:ext cx="521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Социально-психологическое тестирования по ЕМ СПТ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агрессивности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Басс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-Перри </a:t>
            </a:r>
            <a:r>
              <a:rPr lang="en-US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BPAQ-24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суицидального риска модификация Т.Н. Разуваевой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детской депрессивности, М. Ковач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обучающихся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педагогического коллектива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родителей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33" y="1484784"/>
            <a:ext cx="5744238" cy="46460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8219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156" y="1405416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791" y="2804170"/>
            <a:ext cx="68528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Акимова Елена Федоровна,</a:t>
            </a:r>
          </a:p>
          <a:p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з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аместитель директора по </a:t>
            </a:r>
            <a:r>
              <a:rPr lang="ru-RU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воспитательно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-профилактической работе МБОУ ДО </a:t>
            </a:r>
            <a:r>
              <a:rPr lang="ru-RU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ДДиЮ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«Факел»</a:t>
            </a:r>
          </a:p>
          <a:p>
            <a:endParaRPr lang="ru-RU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Раб. 99-26-86</a:t>
            </a:r>
            <a:endParaRPr lang="ru-RU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info.edu.tomsk@rambler.ru</a:t>
            </a:r>
            <a:endParaRPr lang="en-US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783509" y="213127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6956934" y="5557263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599" y="1031147"/>
            <a:ext cx="10515600" cy="875846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ОСНОВНЫЕ ЗАДАЧИ </a:t>
            </a:r>
            <a:r>
              <a:rPr lang="ru-RU" sz="31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СПТ</a:t>
            </a:r>
            <a:endParaRPr lang="ru-RU" sz="31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599" y="2007328"/>
            <a:ext cx="10515600" cy="4528122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 обучающихся психологических «факторов риска» с целью их последующей коррекции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адресной и системной работы с обучающимися образовательной организации, направленной на профилактику, вовлечения в потребление наркотических средств и психотропных веществ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контингента обучающихся, направляемых на профилактические медицинские осмотры</a:t>
            </a:r>
          </a:p>
          <a:p>
            <a:pPr marL="0" lvl="0" indent="0">
              <a:buNone/>
            </a:pPr>
            <a:endParaRPr lang="ru-RU" sz="2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076" y="498344"/>
            <a:ext cx="10229850" cy="12039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Цель ЕМ 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СПТ</a:t>
            </a:r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«Выявить обучающихся с показателями повышенной вероятности вовлечения в зависимое 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поведение на </a:t>
            </a:r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основе соотношения факторов риска и факторов 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защиты»</a:t>
            </a:r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5855" y="1857560"/>
            <a:ext cx="6591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«Методика выявления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респондентов с недостоверными ответами» (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РНдО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51927" y="2662320"/>
            <a:ext cx="67871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 НЕДОСТОВЕРНОСТИ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тестирования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сотрудничать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соответствия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желательность ответов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Недостоверны по двум и более критериям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35855" y="4744353"/>
            <a:ext cx="6411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недостоверности являются проявлениями стратегий сопротивления тестированию – резистентности.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недостоверных ответов определяет резистентность выборки обследованных.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примере слева резистентность равна 30%.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6155" y="2041018"/>
            <a:ext cx="4701779" cy="4508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497905" y="2158415"/>
            <a:ext cx="2259881" cy="120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45" y="3689255"/>
            <a:ext cx="3480179" cy="12137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48327" y="2114660"/>
            <a:ext cx="1775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всех </a:t>
            </a:r>
          </a:p>
          <a:p>
            <a:pPr algn="ctr"/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обследованных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155" y="2851828"/>
            <a:ext cx="16136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Недостоверные</a:t>
            </a:r>
          </a:p>
          <a:p>
            <a:pPr algn="ctr"/>
            <a:r>
              <a:rPr lang="ru-RU" sz="1600" b="1" dirty="0">
                <a:solidFill>
                  <a:srgbClr val="FC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- 30 %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953258" y="5041504"/>
            <a:ext cx="1407572" cy="83653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9198" y="5030532"/>
            <a:ext cx="155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Достоверные</a:t>
            </a:r>
          </a:p>
          <a:p>
            <a:pPr algn="ctr"/>
            <a:r>
              <a:rPr lang="ru-RU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4076" y="6025925"/>
            <a:ext cx="4245935" cy="375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Достоверный массив данных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044564" y="3988461"/>
            <a:ext cx="1124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</a:t>
            </a:r>
          </a:p>
        </p:txBody>
      </p:sp>
      <p:sp>
        <p:nvSpPr>
          <p:cNvPr id="20" name="Стрелка вверх 19"/>
          <p:cNvSpPr/>
          <p:nvPr/>
        </p:nvSpPr>
        <p:spPr>
          <a:xfrm rot="18066562">
            <a:off x="1943313" y="3171632"/>
            <a:ext cx="294156" cy="998670"/>
          </a:xfrm>
          <a:prstGeom prst="upArrow">
            <a:avLst>
              <a:gd name="adj1" fmla="val 50000"/>
              <a:gd name="adj2" fmla="val 959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3257494">
            <a:off x="3286489" y="3078446"/>
            <a:ext cx="294156" cy="1456379"/>
          </a:xfrm>
          <a:prstGeom prst="upArrow">
            <a:avLst>
              <a:gd name="adj1" fmla="val 50000"/>
              <a:gd name="adj2" fmla="val 959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61522" y="1585517"/>
            <a:ext cx="6468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МЕТОДИКА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«Количественного анализа»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социально-психологическую эквивалентность (схожесть) с негативной моделью поведения.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на накоплении (кумуляции) баллов ответов на вопросы-маркеры.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Вопросы-маркеры выделяются из общего количества вопросов при обследовании респондентов, имеющих опыт эпизодического употребления ПАВ.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Ответы на вопросы-маркеры выявляют близость (сходство) взглядов, субъективных особенностей, жизненной ситуации респондента к аналогичным характеристикам лиц, совершивших пробу ПАВ.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Определяет координаты респондента на поле рисков.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</a:rPr>
              <a:t>Транспонирование координат респондента на </a:t>
            </a:r>
            <a:r>
              <a:rPr lang="ru-RU" b="1" i="1" dirty="0">
                <a:latin typeface="Times New Roman" panose="02020603050405020304" pitchFamily="18" charset="0"/>
              </a:rPr>
              <a:t>«Ось риска» </a:t>
            </a:r>
            <a:r>
              <a:rPr lang="ru-RU" dirty="0">
                <a:latin typeface="Times New Roman" panose="02020603050405020304" pitchFamily="18" charset="0"/>
              </a:rPr>
              <a:t>дает числовое значение вероятности вовлечения в зависимое поведение.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3189" y="1601194"/>
            <a:ext cx="4701779" cy="4508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2" y="1922993"/>
            <a:ext cx="4537612" cy="386503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83474" y="409303"/>
            <a:ext cx="10841808" cy="100205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Определить </a:t>
            </a:r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вероятность вовлечения в зависимое поведение</a:t>
            </a:r>
            <a:b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45474" y="13367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62" y="4489180"/>
            <a:ext cx="6645216" cy="20423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" y="3583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6625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Скачиваем отчеты и проводим детальный анализ</a:t>
            </a:r>
            <a:endParaRPr lang="ru-RU" sz="2000" b="1" dirty="0">
              <a:solidFill>
                <a:srgbClr val="1662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9877" y="3759049"/>
            <a:ext cx="4738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6625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Предварительно обновляем данные </a:t>
            </a:r>
            <a:endParaRPr lang="ru-RU" sz="2000" b="1" dirty="0">
              <a:solidFill>
                <a:srgbClr val="1662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04" y="820063"/>
            <a:ext cx="3249450" cy="25483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56960" y="1209322"/>
            <a:ext cx="5634157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45"/>
              </a:lnSpc>
              <a:spcBef>
                <a:spcPts val="46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16625C"/>
                </a:solidFill>
                <a:latin typeface="Times New Roman" panose="02020603050405020304" pitchFamily="18" charset="0"/>
              </a:rPr>
              <a:t>АНАЛИЗ</a:t>
            </a:r>
            <a:r>
              <a:rPr lang="ru-RU" sz="2400" b="1" spc="-10" dirty="0">
                <a:solidFill>
                  <a:srgbClr val="16625C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6625C"/>
                </a:solidFill>
                <a:latin typeface="Times New Roman" panose="02020603050405020304" pitchFamily="18" charset="0"/>
              </a:rPr>
              <a:t>АНКЕТЫ</a:t>
            </a:r>
            <a:r>
              <a:rPr lang="ru-RU" sz="2400" b="1" spc="-15" dirty="0">
                <a:solidFill>
                  <a:srgbClr val="16625C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6625C"/>
                </a:solidFill>
                <a:latin typeface="Times New Roman" panose="02020603050405020304" pitchFamily="18" charset="0"/>
              </a:rPr>
              <a:t>СОСТОИТ</a:t>
            </a:r>
            <a:r>
              <a:rPr lang="ru-RU" sz="2400" b="1" spc="-35" dirty="0">
                <a:solidFill>
                  <a:srgbClr val="16625C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6625C"/>
                </a:solidFill>
                <a:latin typeface="Times New Roman" panose="02020603050405020304" pitchFamily="18" charset="0"/>
              </a:rPr>
              <a:t>ИЗ</a:t>
            </a:r>
            <a:r>
              <a:rPr lang="ru-RU" sz="2400" b="1" spc="-20" dirty="0">
                <a:solidFill>
                  <a:srgbClr val="16625C"/>
                </a:solidFill>
                <a:latin typeface="Times New Roman" panose="02020603050405020304" pitchFamily="18" charset="0"/>
              </a:rPr>
              <a:t> </a:t>
            </a:r>
            <a:endParaRPr lang="ru-RU" sz="2400" b="1" spc="-20" dirty="0" smtClean="0">
              <a:solidFill>
                <a:srgbClr val="16625C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245"/>
              </a:lnSpc>
              <a:spcBef>
                <a:spcPts val="460"/>
              </a:spcBef>
              <a:spcAft>
                <a:spcPts val="0"/>
              </a:spcAft>
            </a:pPr>
            <a:endParaRPr lang="ru-RU" sz="2400" b="1" spc="-20" dirty="0">
              <a:solidFill>
                <a:srgbClr val="16625C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245"/>
              </a:lnSpc>
              <a:spcBef>
                <a:spcPts val="46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16625C"/>
                </a:solidFill>
                <a:latin typeface="Times New Roman" panose="02020603050405020304" pitchFamily="18" charset="0"/>
              </a:rPr>
              <a:t>БЛОКОВ:</a:t>
            </a:r>
          </a:p>
          <a:p>
            <a:pPr algn="ctr">
              <a:lnSpc>
                <a:spcPts val="1245"/>
              </a:lnSpc>
              <a:spcBef>
                <a:spcPts val="460"/>
              </a:spcBef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Проверка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достоверность</a:t>
            </a:r>
            <a:r>
              <a:rPr lang="ru-RU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Определение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вероятности</a:t>
            </a:r>
            <a:r>
              <a:rPr lang="ru-RU" spc="-2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вовлечения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методике</a:t>
            </a:r>
            <a:r>
              <a:rPr lang="ru-RU" spc="-2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Квазишкалирование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»;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94615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Определение</a:t>
            </a:r>
            <a:r>
              <a:rPr lang="ru-RU" spc="2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вероятности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вовлечения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методике</a:t>
            </a:r>
            <a:r>
              <a:rPr lang="ru-RU" spc="2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«Соотношение</a:t>
            </a:r>
            <a:r>
              <a:rPr lang="ru-RU" spc="2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критических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значений»</a:t>
            </a:r>
            <a:r>
              <a:rPr lang="ru-RU" spc="19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+</a:t>
            </a:r>
            <a:r>
              <a:rPr lang="ru-RU" spc="-26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Результаты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субшкалам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методики «Соотношение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критических значений»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Факторы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риска</a:t>
            </a:r>
            <a:r>
              <a:rPr lang="ru-RU" spc="-1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+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Факторы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защиты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(графический</a:t>
            </a:r>
            <a:r>
              <a:rPr lang="ru-RU" spc="-1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анализ);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Дополнительная</a:t>
            </a:r>
            <a:r>
              <a:rPr lang="ru-RU" spc="-4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информация;</a:t>
            </a:r>
            <a:endParaRPr lang="ru-RU" sz="2000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Ø"/>
              <a:tabLst>
                <a:tab pos="680720" algn="l"/>
                <a:tab pos="681355" algn="l"/>
              </a:tabLst>
            </a:pP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Ответы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респондента</a:t>
            </a:r>
            <a:r>
              <a:rPr lang="ru-RU" spc="-5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(110).</a:t>
            </a:r>
            <a:endParaRPr lang="ru-RU" sz="20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162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42" t="17397" r="5786" b="67746"/>
          <a:stretch/>
        </p:blipFill>
        <p:spPr>
          <a:xfrm>
            <a:off x="3150211" y="148045"/>
            <a:ext cx="7997220" cy="1018903"/>
          </a:xfrm>
          <a:prstGeom prst="rect">
            <a:avLst/>
          </a:prstGeom>
          <a:ln>
            <a:noFill/>
          </a:ln>
        </p:spPr>
      </p:pic>
      <p:sp>
        <p:nvSpPr>
          <p:cNvPr id="3" name="Стрелка вниз 2"/>
          <p:cNvSpPr/>
          <p:nvPr/>
        </p:nvSpPr>
        <p:spPr>
          <a:xfrm rot="10800000">
            <a:off x="3326215" y="898448"/>
            <a:ext cx="346510" cy="665519"/>
          </a:xfrm>
          <a:prstGeom prst="down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60" y="1831753"/>
            <a:ext cx="5069780" cy="4116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2" y="148045"/>
            <a:ext cx="2323809" cy="39523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9754" y="2023342"/>
            <a:ext cx="430409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520" marR="91440" indent="359410"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разделе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«Результаты»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отфильтровать результаты тестирований по разным критериям: </a:t>
            </a: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форме тестирования А-110 и В-140; </a:t>
            </a: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полу; </a:t>
            </a: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достоверности и недостоверности;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методикам «Соотношение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критических значений» и 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Квазишкалирование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</a:p>
          <a:p>
            <a:pPr marL="509270" marR="9144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группу явного и латентного риска вовлечения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т.д.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(возможна любая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комбинация). </a:t>
            </a:r>
          </a:p>
          <a:p>
            <a:pPr marL="223520" marR="91440" indent="359410" algn="just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этого</a:t>
            </a: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нажать</a:t>
            </a:r>
            <a:r>
              <a:rPr lang="ru-RU" sz="16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кнопку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«ФИЛЬТР»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86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33" y="163513"/>
            <a:ext cx="10229850" cy="7685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АНАЛИЗ  исследуемых 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показателей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5985805" y="1351301"/>
            <a:ext cx="31172" cy="441432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96933" y="1112958"/>
            <a:ext cx="5210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ИНТЕГРАТИВНАЯ ШКАЛА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 риска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социально-психологические условия, повышающие угрозу вероятности вовлечения в зависимое поведение.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6934" y="2374858"/>
            <a:ext cx="530191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СУБШКАЛЫ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Качества, регулирующие взаимоотношения личности и социума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 одобрении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Подверженность влиянию группы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аддиктивных установок социума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Наркопотребление в социальном окружении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Качества, влияющие на индивидуальные особенности поведения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Склонность к риску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Импульсивность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Тревожность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Фрустрация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3938" y="1112958"/>
            <a:ext cx="5543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ИНТЕГРАТИВНАЯ ШКАЛА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 защиты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протективные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факторы) – обстоятельства, повышающие социально-психологическую устойчивость к воздействию факторов риска.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50222" y="2766515"/>
            <a:ext cx="465899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СУБШКАЛЫ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родителями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одноклассниками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активность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Самоконтроль поведения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Самоэффективность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9139" y="220585"/>
            <a:ext cx="6490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16625C"/>
                </a:solidFill>
                <a:latin typeface="Arial" panose="020B0604020202020204" pitchFamily="34" charset="0"/>
              </a:rPr>
              <a:t>Анализ результатов по </a:t>
            </a:r>
            <a:r>
              <a:rPr lang="ru-RU" sz="2800" b="1" dirty="0" err="1">
                <a:solidFill>
                  <a:srgbClr val="16625C"/>
                </a:solidFill>
                <a:latin typeface="Arial" panose="020B0604020202020204" pitchFamily="34" charset="0"/>
              </a:rPr>
              <a:t>субшкалам</a:t>
            </a:r>
            <a:r>
              <a:rPr lang="ru-RU" sz="2800" b="1" dirty="0">
                <a:solidFill>
                  <a:srgbClr val="16625C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1679" y="1073344"/>
            <a:ext cx="6096000" cy="425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45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сформировать анализ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субшкалам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одного класса,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параллели:</a:t>
            </a:r>
          </a:p>
          <a:p>
            <a:pPr>
              <a:lnSpc>
                <a:spcPts val="1345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Вкладка «Итоги» - «Отчеты» – «Другие отчеты»</a:t>
            </a:r>
            <a:endParaRPr lang="ru-RU" sz="1400" dirty="0"/>
          </a:p>
        </p:txBody>
      </p:sp>
      <p:graphicFrame>
        <p:nvGraphicFramePr>
          <p:cNvPr id="4" name="item_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411816"/>
              </p:ext>
            </p:extLst>
          </p:nvPr>
        </p:nvGraphicFramePr>
        <p:xfrm>
          <a:off x="304800" y="1719511"/>
          <a:ext cx="5919651" cy="237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526" y="964214"/>
            <a:ext cx="2865368" cy="1944493"/>
          </a:xfrm>
          <a:prstGeom prst="rect">
            <a:avLst/>
          </a:prstGeom>
        </p:spPr>
      </p:pic>
      <p:graphicFrame>
        <p:nvGraphicFramePr>
          <p:cNvPr id="7" name="item_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749829"/>
              </p:ext>
            </p:extLst>
          </p:nvPr>
        </p:nvGraphicFramePr>
        <p:xfrm>
          <a:off x="5442372" y="3775284"/>
          <a:ext cx="6114387" cy="208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90" y="5230569"/>
            <a:ext cx="6498000" cy="1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2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27700" y="379214"/>
            <a:ext cx="5440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z="2400" b="1" spc="-2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-2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ДОСТОВЕРНОЙ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441" y="922813"/>
            <a:ext cx="6627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520" marR="95250" indent="359410" algn="just">
              <a:spcBef>
                <a:spcPts val="5"/>
              </a:spcBef>
              <a:spcAft>
                <a:spcPts val="95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респондента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(фактор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риска)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выше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региональной нормы, но при этом у обучающегося высокий показатель ФЗ (фактора защиты). В итоге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</a:t>
            </a:r>
            <a:r>
              <a:rPr lang="ru-RU" sz="1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попадает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группу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повышенной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вовлечения.</a:t>
            </a:r>
            <a:r>
              <a:rPr lang="ru-RU" sz="1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3" y="1958854"/>
            <a:ext cx="6242845" cy="1292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742" y="4691986"/>
            <a:ext cx="6514286" cy="17238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50674" y="365594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3520" marR="92710" indent="359410" algn="just">
              <a:spcAft>
                <a:spcPts val="95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примере</a:t>
            </a:r>
            <a:r>
              <a:rPr lang="ru-RU" sz="1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ответа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данного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респондента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видим,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присутствует</a:t>
            </a:r>
            <a:r>
              <a:rPr lang="ru-RU" sz="14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агрессивное</a:t>
            </a:r>
            <a:r>
              <a:rPr lang="ru-RU" sz="1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поведение,</a:t>
            </a:r>
            <a:r>
              <a:rPr lang="ru-RU" sz="14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вовлеченность в экстремистские организации/компании. Рекомендации: выяснить причину агрессивность,</a:t>
            </a:r>
            <a:r>
              <a:rPr lang="ru-RU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</a:t>
            </a:r>
            <a:r>
              <a:rPr lang="ru-RU" sz="1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 консультации.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40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1133</Words>
  <Application>Microsoft Office PowerPoint</Application>
  <PresentationFormat>Широкоэкранный</PresentationFormat>
  <Paragraphs>150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PT Astra Serif</vt:lpstr>
      <vt:lpstr>Symbol</vt:lpstr>
      <vt:lpstr>Times New Roman</vt:lpstr>
      <vt:lpstr>Wingdings</vt:lpstr>
      <vt:lpstr>Тема Office</vt:lpstr>
      <vt:lpstr>Презентация PowerPoint</vt:lpstr>
      <vt:lpstr>ОСНОВНЫЕ ЗАДАЧИ СПТ</vt:lpstr>
      <vt:lpstr>Цель ЕМ СПТ «Выявить обучающихся с показателями повышенной вероятности вовлечения в зависимое поведение на основе соотношения факторов риска и факторов защиты» </vt:lpstr>
      <vt:lpstr>Определить вероятность вовлечения в зависимое поведение </vt:lpstr>
      <vt:lpstr>Презентация PowerPoint</vt:lpstr>
      <vt:lpstr>Презентация PowerPoint</vt:lpstr>
      <vt:lpstr>АНАЛИЗ  исследуемых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формирования заключения по итогам тестирования </vt:lpstr>
      <vt:lpstr>Заключение</vt:lpstr>
      <vt:lpstr>Заключение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ElenaFedorovna</cp:lastModifiedBy>
  <cp:revision>187</cp:revision>
  <dcterms:created xsi:type="dcterms:W3CDTF">2020-08-10T04:19:49Z</dcterms:created>
  <dcterms:modified xsi:type="dcterms:W3CDTF">2022-11-09T11:46:01Z</dcterms:modified>
</cp:coreProperties>
</file>