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33"/>
  </p:notesMasterIdLst>
  <p:sldIdLst>
    <p:sldId id="256" r:id="rId2"/>
    <p:sldId id="381" r:id="rId3"/>
    <p:sldId id="415" r:id="rId4"/>
    <p:sldId id="400" r:id="rId5"/>
    <p:sldId id="414" r:id="rId6"/>
    <p:sldId id="440" r:id="rId7"/>
    <p:sldId id="437" r:id="rId8"/>
    <p:sldId id="416" r:id="rId9"/>
    <p:sldId id="417" r:id="rId10"/>
    <p:sldId id="418" r:id="rId11"/>
    <p:sldId id="435" r:id="rId12"/>
    <p:sldId id="439" r:id="rId13"/>
    <p:sldId id="419" r:id="rId14"/>
    <p:sldId id="430" r:id="rId15"/>
    <p:sldId id="431" r:id="rId16"/>
    <p:sldId id="432" r:id="rId17"/>
    <p:sldId id="420" r:id="rId18"/>
    <p:sldId id="421" r:id="rId19"/>
    <p:sldId id="433" r:id="rId20"/>
    <p:sldId id="422" r:id="rId21"/>
    <p:sldId id="441" r:id="rId22"/>
    <p:sldId id="423" r:id="rId23"/>
    <p:sldId id="424" r:id="rId24"/>
    <p:sldId id="425" r:id="rId25"/>
    <p:sldId id="426" r:id="rId26"/>
    <p:sldId id="427" r:id="rId27"/>
    <p:sldId id="438" r:id="rId28"/>
    <p:sldId id="428" r:id="rId29"/>
    <p:sldId id="429" r:id="rId30"/>
    <p:sldId id="436" r:id="rId31"/>
    <p:sldId id="282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625C"/>
    <a:srgbClr val="F9FFFE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4" autoAdjust="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4C5A7-824E-4BFE-AFCE-EC90E703FB5B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1B8F6-55BD-42C1-AA87-0C5F0FA62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41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1B8F6-55BD-42C1-AA87-0C5F0FA627C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681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1B8F6-55BD-42C1-AA87-0C5F0FA627C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456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64716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9520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846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48289B-0B8E-46BF-BF1C-4EF2FB73C3BE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395280-2C92-4E95-95EE-BB8BC0E9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70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13178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27163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799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51664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gimnazy1.tomsknet.ru/index.php/sooo1/obrazovanie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primakova62imc@gmail.com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0292" y="6405073"/>
            <a:ext cx="12234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08.11.2022</a:t>
            </a:r>
            <a:endParaRPr lang="ru-RU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91996" y="1987247"/>
            <a:ext cx="1058778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«Мониторинг размещения</a:t>
            </a:r>
          </a:p>
          <a:p>
            <a:pPr algn="r"/>
            <a: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информации на официальных сайтах </a:t>
            </a:r>
          </a:p>
          <a:p>
            <a:pPr algn="r"/>
            <a: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муниципальных образовательных учреждений»</a:t>
            </a:r>
          </a:p>
          <a:p>
            <a:pPr algn="r"/>
            <a:endParaRPr lang="ru-RU" sz="3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45890" y="793804"/>
            <a:ext cx="9806726" cy="55808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80292" y="228754"/>
            <a:ext cx="9891345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ДЕПАРТАМЕНТ ОБРАЗОВАНИЯ АДМИНИСТРАЦИИ ГОРОДА ТОМСКА</a:t>
            </a:r>
          </a:p>
          <a:p>
            <a:pPr algn="ctr"/>
            <a:r>
              <a:rPr lang="ru-RU" sz="1200" b="1" dirty="0"/>
              <a:t>МУНИЦИПАЛЬНОЕ АВТОНОМНОЕ УЧРЕЖДЕНИЕ ИНФОРМАЦИОННО-МЕТОДИЧЕСКИЙ ЦЕНТР ГОРОДА ТОМСКА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335219" y="5641260"/>
            <a:ext cx="4887382" cy="55808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175129" y="5005903"/>
            <a:ext cx="4929554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Примакова Ирина Александровна,</a:t>
            </a:r>
            <a:endParaRPr lang="ru-RU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м</a:t>
            </a: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етодист 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МАУ ИМЦ г. Томска</a:t>
            </a:r>
          </a:p>
        </p:txBody>
      </p:sp>
    </p:spTree>
    <p:extLst>
      <p:ext uri="{BB962C8B-B14F-4D97-AF65-F5344CB8AC3E}">
        <p14:creationId xmlns:p14="http://schemas.microsoft.com/office/powerpoint/2010/main" val="232808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93633" y="264007"/>
            <a:ext cx="60867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	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58023" y="2387326"/>
            <a:ext cx="61223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	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12800" y="5215057"/>
            <a:ext cx="101692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	</a:t>
            </a:r>
            <a:endParaRPr lang="ru-RU" sz="1600" dirty="0"/>
          </a:p>
        </p:txBody>
      </p:sp>
      <p:sp>
        <p:nvSpPr>
          <p:cNvPr id="15" name="Rounded Rectangle 14"/>
          <p:cNvSpPr/>
          <p:nvPr/>
        </p:nvSpPr>
        <p:spPr>
          <a:xfrm flipV="1">
            <a:off x="122451" y="6746181"/>
            <a:ext cx="11988800" cy="45719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600" b="0" i="0" u="none" strike="noStrike" kern="0" cap="none" spc="0" normalizeH="0" baseline="0" noProof="0">
              <a:ln>
                <a:noFill/>
              </a:ln>
              <a:solidFill>
                <a:srgbClr val="9BBC5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Мониторинг качества услуг психолого-педагогической, методической и  консультативной помощи">
            <a:extLst>
              <a:ext uri="{FF2B5EF4-FFF2-40B4-BE49-F238E27FC236}">
                <a16:creationId xmlns:a16="http://schemas.microsoft.com/office/drawing/2014/main" id="{21113B88-855A-49F7-A73D-DC5DD6DF9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03" y="71295"/>
            <a:ext cx="2581296" cy="108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AD09337-75C3-4754-97DE-5F7A6694CA77}"/>
              </a:ext>
            </a:extLst>
          </p:cNvPr>
          <p:cNvSpPr/>
          <p:nvPr/>
        </p:nvSpPr>
        <p:spPr>
          <a:xfrm>
            <a:off x="3589656" y="319279"/>
            <a:ext cx="7545376" cy="60391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1.3. Подраздел «Документы»</a:t>
            </a:r>
          </a:p>
          <a:p>
            <a:pPr algn="ctr"/>
            <a:endParaRPr lang="ru-RU" sz="16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7B946E-F119-43F9-88C3-69241F495778}"/>
              </a:ext>
            </a:extLst>
          </p:cNvPr>
          <p:cNvSpPr txBox="1"/>
          <p:nvPr/>
        </p:nvSpPr>
        <p:spPr>
          <a:xfrm>
            <a:off x="774943" y="1151792"/>
            <a:ext cx="103222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6625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главной странице подраздела должны быть размещены следующие </a:t>
            </a:r>
            <a:r>
              <a:rPr lang="ru-RU" b="1" dirty="0" smtClean="0">
                <a:solidFill>
                  <a:srgbClr val="16625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документы</a:t>
            </a:r>
          </a:p>
          <a:p>
            <a:pPr algn="ctr"/>
            <a:r>
              <a:rPr lang="ru-RU" b="1" dirty="0" smtClean="0">
                <a:solidFill>
                  <a:srgbClr val="16625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highlight>
                  <a:srgbClr val="00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в виде копий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и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ru-RU" b="1" dirty="0">
                <a:solidFill>
                  <a:srgbClr val="002060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электронных </a:t>
            </a:r>
            <a:r>
              <a:rPr lang="ru-RU" b="1" dirty="0" smtClean="0">
                <a:solidFill>
                  <a:srgbClr val="002060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документов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части документов, самостоятельно разрабатываемых и утверждаемых образовательной организацией):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31A82F-DBA6-4E24-A8F1-AC4729BE5C59}"/>
              </a:ext>
            </a:extLst>
          </p:cNvPr>
          <p:cNvSpPr txBox="1"/>
          <p:nvPr/>
        </p:nvSpPr>
        <p:spPr>
          <a:xfrm>
            <a:off x="1012336" y="2092604"/>
            <a:ext cx="768325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highlight>
                  <a:srgbClr val="00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устав образовательной организации;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900" dirty="0" smtClean="0">
              <a:solidFill>
                <a:srgbClr val="002060"/>
              </a:solidFill>
              <a:highlight>
                <a:srgbClr val="00FF00"/>
              </a:highligh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highlight>
                  <a:srgbClr val="00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свидетельство </a:t>
            </a:r>
            <a:r>
              <a:rPr lang="ru-RU" dirty="0">
                <a:solidFill>
                  <a:srgbClr val="002060"/>
                </a:solidFill>
                <a:highlight>
                  <a:srgbClr val="00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о государственной аккредитации (с приложениями) (при наличии);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900" dirty="0">
              <a:solidFill>
                <a:srgbClr val="002060"/>
              </a:solidFill>
              <a:highlight>
                <a:srgbClr val="00FF00"/>
              </a:highligh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правила внутреннего распорядка обучающихся;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900" dirty="0">
              <a:solidFill>
                <a:srgbClr val="002060"/>
              </a:solidFill>
              <a:highlight>
                <a:srgbClr val="FFFF00"/>
              </a:highligh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правила внутреннего трудового распорядка;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900" dirty="0">
              <a:solidFill>
                <a:srgbClr val="002060"/>
              </a:solidFill>
              <a:highlight>
                <a:srgbClr val="FFFF00"/>
              </a:highligh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коллективный договор (при наличии);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900" dirty="0">
              <a:solidFill>
                <a:srgbClr val="002060"/>
              </a:solidFill>
              <a:highlight>
                <a:srgbClr val="FFFF00"/>
              </a:highligh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отчет о результатах самообследования;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900" dirty="0">
              <a:solidFill>
                <a:srgbClr val="002060"/>
              </a:solidFill>
              <a:highlight>
                <a:srgbClr val="FFFF00"/>
              </a:highligh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highlight>
                  <a:srgbClr val="00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предписания органов, осуществляющих государственный контроль (надзор) в сфере образования, отчеты об исполнении таких предписаний (</a:t>
            </a:r>
            <a:r>
              <a:rPr lang="ru-RU" b="1" dirty="0">
                <a:solidFill>
                  <a:srgbClr val="002060"/>
                </a:solidFill>
                <a:highlight>
                  <a:srgbClr val="00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до подтверждения органом, осуществляющим государственный контроль (надзор) </a:t>
            </a:r>
            <a:r>
              <a:rPr lang="ru-RU" dirty="0">
                <a:solidFill>
                  <a:srgbClr val="002060"/>
                </a:solidFill>
                <a:highlight>
                  <a:srgbClr val="00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в сфере образования, исполнения предписания или признания его недействительным в установленном законом порядке) (при наличии);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238D0FD-6B1C-4EF8-9D64-A68982DA8EDF}"/>
              </a:ext>
            </a:extLst>
          </p:cNvPr>
          <p:cNvSpPr/>
          <p:nvPr/>
        </p:nvSpPr>
        <p:spPr>
          <a:xfrm>
            <a:off x="8818684" y="4882322"/>
            <a:ext cx="2983168" cy="1004024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если отсутствуют предписания- пишем:    «Предписаний органов, осуществляющих …..нет»</a:t>
            </a:r>
          </a:p>
        </p:txBody>
      </p:sp>
    </p:spTree>
    <p:extLst>
      <p:ext uri="{BB962C8B-B14F-4D97-AF65-F5344CB8AC3E}">
        <p14:creationId xmlns:p14="http://schemas.microsoft.com/office/powerpoint/2010/main" val="223964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93633" y="264007"/>
            <a:ext cx="60867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	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12800" y="5215057"/>
            <a:ext cx="101692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	</a:t>
            </a:r>
            <a:endParaRPr lang="ru-RU" sz="1600" dirty="0"/>
          </a:p>
        </p:txBody>
      </p:sp>
      <p:sp>
        <p:nvSpPr>
          <p:cNvPr id="15" name="Rounded Rectangle 14"/>
          <p:cNvSpPr/>
          <p:nvPr/>
        </p:nvSpPr>
        <p:spPr>
          <a:xfrm flipV="1">
            <a:off x="122451" y="6746181"/>
            <a:ext cx="11988800" cy="45719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600" b="0" i="0" u="none" strike="noStrike" kern="0" cap="none" spc="0" normalizeH="0" baseline="0" noProof="0">
              <a:ln>
                <a:noFill/>
              </a:ln>
              <a:solidFill>
                <a:srgbClr val="9BBC5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Мониторинг качества услуг психолого-педагогической, методической и  консультативной помощи">
            <a:extLst>
              <a:ext uri="{FF2B5EF4-FFF2-40B4-BE49-F238E27FC236}">
                <a16:creationId xmlns:a16="http://schemas.microsoft.com/office/drawing/2014/main" id="{21113B88-855A-49F7-A73D-DC5DD6DF9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03" y="71295"/>
            <a:ext cx="2581296" cy="129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AD09337-75C3-4754-97DE-5F7A6694CA77}"/>
              </a:ext>
            </a:extLst>
          </p:cNvPr>
          <p:cNvSpPr/>
          <p:nvPr/>
        </p:nvSpPr>
        <p:spPr>
          <a:xfrm>
            <a:off x="3589656" y="319279"/>
            <a:ext cx="7545376" cy="61942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1.3. Подраздел «Документы»</a:t>
            </a:r>
          </a:p>
          <a:p>
            <a:pPr algn="ctr"/>
            <a:endParaRPr lang="ru-RU" sz="16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31A82F-DBA6-4E24-A8F1-AC4729BE5C59}"/>
              </a:ext>
            </a:extLst>
          </p:cNvPr>
          <p:cNvSpPr txBox="1"/>
          <p:nvPr/>
        </p:nvSpPr>
        <p:spPr>
          <a:xfrm>
            <a:off x="611603" y="2084655"/>
            <a:ext cx="5099610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правила приема обучающихся;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100" dirty="0">
              <a:solidFill>
                <a:srgbClr val="002060"/>
              </a:solidFill>
              <a:highlight>
                <a:srgbClr val="FFFF00"/>
              </a:highligh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режим занятий обучающихся;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100" dirty="0">
              <a:solidFill>
                <a:srgbClr val="002060"/>
              </a:solidFill>
              <a:highlight>
                <a:srgbClr val="FFFF00"/>
              </a:highligh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формы, периодичность и порядок текущего контроля успеваемости и промежуточной аттестации обучающихся;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100" dirty="0">
              <a:solidFill>
                <a:srgbClr val="002060"/>
              </a:solidFill>
              <a:highlight>
                <a:srgbClr val="FFFF00"/>
              </a:highligh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порядок и основания перевода, отчисления и восстановления обучающихся;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100" dirty="0">
              <a:solidFill>
                <a:srgbClr val="002060"/>
              </a:solidFill>
              <a:highlight>
                <a:srgbClr val="FFFF00"/>
              </a:highligh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порядок оформления возникновения, приостановления и прекращения отношений между образовательной организацией и обучающимися и (или) родителями (законными представителями) несовершеннолетних обучающихся</a:t>
            </a:r>
            <a:r>
              <a:rPr lang="ru-RU" dirty="0" smtClean="0">
                <a:solidFill>
                  <a:srgbClr val="002060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u-RU" dirty="0">
              <a:solidFill>
                <a:srgbClr val="002060"/>
              </a:solidFill>
              <a:highlight>
                <a:srgbClr val="FFFF00"/>
              </a:highligh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4180" y="1518652"/>
            <a:ext cx="3907095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в форме электронных документов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230" y="1361942"/>
            <a:ext cx="4920678" cy="434426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472168" y="4473260"/>
            <a:ext cx="4834740" cy="54512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34300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93633" y="264007"/>
            <a:ext cx="60867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	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12800" y="5215057"/>
            <a:ext cx="101692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	</a:t>
            </a:r>
            <a:endParaRPr lang="ru-RU" sz="1600" dirty="0"/>
          </a:p>
        </p:txBody>
      </p:sp>
      <p:sp>
        <p:nvSpPr>
          <p:cNvPr id="15" name="Rounded Rectangle 14"/>
          <p:cNvSpPr/>
          <p:nvPr/>
        </p:nvSpPr>
        <p:spPr>
          <a:xfrm flipV="1">
            <a:off x="122451" y="6746181"/>
            <a:ext cx="11988800" cy="45719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600" b="0" i="0" u="none" strike="noStrike" kern="0" cap="none" spc="0" normalizeH="0" baseline="0" noProof="0">
              <a:ln>
                <a:noFill/>
              </a:ln>
              <a:solidFill>
                <a:srgbClr val="9BBC5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Мониторинг качества услуг психолого-педагогической, методической и  консультативной помощи">
            <a:extLst>
              <a:ext uri="{FF2B5EF4-FFF2-40B4-BE49-F238E27FC236}">
                <a16:creationId xmlns:a16="http://schemas.microsoft.com/office/drawing/2014/main" id="{21113B88-855A-49F7-A73D-DC5DD6DF9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03" y="71295"/>
            <a:ext cx="2581296" cy="129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AD09337-75C3-4754-97DE-5F7A6694CA77}"/>
              </a:ext>
            </a:extLst>
          </p:cNvPr>
          <p:cNvSpPr/>
          <p:nvPr/>
        </p:nvSpPr>
        <p:spPr>
          <a:xfrm>
            <a:off x="3192899" y="400846"/>
            <a:ext cx="8746995" cy="61942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Документы самостоятельно разрабатываемые ОУ (ПЭП)</a:t>
            </a:r>
            <a:endParaRPr lang="ru-RU" sz="16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305" y="1735763"/>
            <a:ext cx="3316318" cy="441413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50831" y="4942495"/>
            <a:ext cx="1538654" cy="54512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97016" y="5030390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ВЕРНО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808" y="1706615"/>
            <a:ext cx="3182984" cy="444328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897418" y="4942494"/>
            <a:ext cx="1538654" cy="54512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44753" y="5015002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НЕВЕРНО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977" y="1709700"/>
            <a:ext cx="3424824" cy="4440196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9636937" y="4858443"/>
            <a:ext cx="1538654" cy="54512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84272" y="4930951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НЕВЕРНО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65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4" grpId="0" animBg="1"/>
      <p:bldP spid="17" grpId="0"/>
      <p:bldP spid="18" grpId="0" animBg="1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93633" y="264007"/>
            <a:ext cx="60867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	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58023" y="2387326"/>
            <a:ext cx="61223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	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12800" y="5215057"/>
            <a:ext cx="101692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	</a:t>
            </a:r>
            <a:endParaRPr lang="ru-RU" sz="1600" dirty="0"/>
          </a:p>
        </p:txBody>
      </p:sp>
      <p:sp>
        <p:nvSpPr>
          <p:cNvPr id="15" name="Rounded Rectangle 14"/>
          <p:cNvSpPr/>
          <p:nvPr/>
        </p:nvSpPr>
        <p:spPr>
          <a:xfrm flipV="1">
            <a:off x="122451" y="6746181"/>
            <a:ext cx="11988800" cy="45719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600" b="0" i="0" u="none" strike="noStrike" kern="0" cap="none" spc="0" normalizeH="0" baseline="0" noProof="0">
              <a:ln>
                <a:noFill/>
              </a:ln>
              <a:solidFill>
                <a:srgbClr val="9BBC5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Мониторинг качества услуг психолого-педагогической, методической и  консультативной помощи">
            <a:extLst>
              <a:ext uri="{FF2B5EF4-FFF2-40B4-BE49-F238E27FC236}">
                <a16:creationId xmlns:a16="http://schemas.microsoft.com/office/drawing/2014/main" id="{21113B88-855A-49F7-A73D-DC5DD6DF9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03" y="71295"/>
            <a:ext cx="2581296" cy="129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AD09337-75C3-4754-97DE-5F7A6694CA77}"/>
              </a:ext>
            </a:extLst>
          </p:cNvPr>
          <p:cNvSpPr/>
          <p:nvPr/>
        </p:nvSpPr>
        <p:spPr>
          <a:xfrm>
            <a:off x="3589656" y="319278"/>
            <a:ext cx="7545376" cy="7631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1.4. Подраздел «Образование»</a:t>
            </a:r>
          </a:p>
          <a:p>
            <a:pPr algn="ctr"/>
            <a:endParaRPr lang="ru-RU" sz="16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37E99E-C86D-4AAA-9C3F-6836528E666C}"/>
              </a:ext>
            </a:extLst>
          </p:cNvPr>
          <p:cNvSpPr txBox="1"/>
          <p:nvPr/>
        </p:nvSpPr>
        <p:spPr>
          <a:xfrm>
            <a:off x="882917" y="1493261"/>
            <a:ext cx="10467868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а) о реализуемых образовательных программах, в том числе о реализуемых адаптированных образовательных программах, с указанием в отношении каждой образовательной </a:t>
            </a:r>
            <a:r>
              <a:rPr lang="ru-RU" sz="2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программы: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 </a:t>
            </a:r>
            <a:r>
              <a:rPr lang="ru-RU" sz="2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уровне </a:t>
            </a:r>
            <a:r>
              <a:rPr lang="ru-RU" sz="2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общего образования,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 </a:t>
            </a:r>
            <a:r>
              <a:rPr lang="ru-RU" sz="2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форме </a:t>
            </a:r>
            <a:r>
              <a:rPr lang="ru-RU" sz="2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обучения</a:t>
            </a:r>
            <a:endParaRPr lang="ru-RU" sz="2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 нормативном сроке </a:t>
            </a:r>
            <a:r>
              <a:rPr lang="ru-RU" sz="2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обучения;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сроке </a:t>
            </a:r>
            <a:r>
              <a:rPr lang="ru-RU" sz="2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действия государственной аккредитации образовательной программы (при наличии государственной аккредитации</a:t>
            </a:r>
            <a:r>
              <a:rPr lang="ru-RU" sz="2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);</a:t>
            </a:r>
            <a:endParaRPr lang="ru-RU" sz="2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языка(х), на котором(</a:t>
            </a:r>
            <a:r>
              <a:rPr lang="ru-RU" sz="2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ых</a:t>
            </a:r>
            <a:r>
              <a:rPr lang="ru-RU" sz="2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осуществляется образование (обучение);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учебных </a:t>
            </a:r>
            <a:r>
              <a:rPr lang="ru-RU" sz="2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предметов, курсов, дисциплин (модулей), предусмотренных соответствующей образовательной </a:t>
            </a:r>
            <a:r>
              <a:rPr lang="ru-RU" sz="2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программой;</a:t>
            </a:r>
            <a:endParaRPr lang="ru-RU" sz="2200" dirty="0">
              <a:solidFill>
                <a:srgbClr val="002060"/>
              </a:solidFill>
              <a:highlight>
                <a:srgbClr val="F9FFFE"/>
              </a:highligh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 </a:t>
            </a:r>
            <a:r>
              <a:rPr lang="ru-RU" sz="2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использовании при реализации образовательной программы электронного обучения и дистанционных образовательных технологий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1603" y="6128327"/>
            <a:ext cx="10087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Пример размещения информации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http://gimnazy1.tomsknet.ru/index.php/sooo1/obrazovanie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82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93633" y="264007"/>
            <a:ext cx="60867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	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58023" y="2387326"/>
            <a:ext cx="61223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	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12800" y="5215057"/>
            <a:ext cx="101692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	</a:t>
            </a:r>
            <a:endParaRPr lang="ru-RU" sz="1600" dirty="0"/>
          </a:p>
        </p:txBody>
      </p:sp>
      <p:sp>
        <p:nvSpPr>
          <p:cNvPr id="15" name="Rounded Rectangle 14"/>
          <p:cNvSpPr/>
          <p:nvPr/>
        </p:nvSpPr>
        <p:spPr>
          <a:xfrm flipV="1">
            <a:off x="122451" y="6746181"/>
            <a:ext cx="11988800" cy="45719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600" b="0" i="0" u="none" strike="noStrike" kern="0" cap="none" spc="0" normalizeH="0" baseline="0" noProof="0">
              <a:ln>
                <a:noFill/>
              </a:ln>
              <a:solidFill>
                <a:srgbClr val="9BBC5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Мониторинг качества услуг психолого-педагогической, методической и  консультативной помощи">
            <a:extLst>
              <a:ext uri="{FF2B5EF4-FFF2-40B4-BE49-F238E27FC236}">
                <a16:creationId xmlns:a16="http://schemas.microsoft.com/office/drawing/2014/main" id="{21113B88-855A-49F7-A73D-DC5DD6DF9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03" y="71295"/>
            <a:ext cx="2581296" cy="129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AD09337-75C3-4754-97DE-5F7A6694CA77}"/>
              </a:ext>
            </a:extLst>
          </p:cNvPr>
          <p:cNvSpPr/>
          <p:nvPr/>
        </p:nvSpPr>
        <p:spPr>
          <a:xfrm>
            <a:off x="3589656" y="319278"/>
            <a:ext cx="7545376" cy="7631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1.4. Подраздел «Образование»</a:t>
            </a:r>
          </a:p>
          <a:p>
            <a:pPr algn="ctr"/>
            <a:endParaRPr lang="ru-RU" sz="16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37E99E-C86D-4AAA-9C3F-6836528E666C}"/>
              </a:ext>
            </a:extLst>
          </p:cNvPr>
          <p:cNvSpPr txBox="1"/>
          <p:nvPr/>
        </p:nvSpPr>
        <p:spPr>
          <a:xfrm>
            <a:off x="812800" y="1634621"/>
            <a:ext cx="1096879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б) об описании образовательной программы с приложением образовательной программы в форме </a:t>
            </a:r>
            <a:r>
              <a:rPr lang="ru-RU" sz="2200" b="1" dirty="0">
                <a:solidFill>
                  <a:srgbClr val="002060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электронного документа </a:t>
            </a:r>
            <a:r>
              <a:rPr lang="ru-RU" sz="2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или в виде активных ссылок, непосредственный переход по которым позволяет получить доступ к страницам Сайта, содержащим информацию, указанную в данном пункте, в том числе: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 </a:t>
            </a:r>
            <a:r>
              <a:rPr lang="ru-RU" sz="2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учебном плане с приложением его в виде </a:t>
            </a:r>
            <a:r>
              <a:rPr lang="ru-RU" sz="2200" dirty="0">
                <a:solidFill>
                  <a:srgbClr val="002060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электронного документа</a:t>
            </a:r>
            <a:r>
              <a:rPr lang="ru-RU" sz="2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 </a:t>
            </a:r>
            <a:r>
              <a:rPr lang="ru-RU" sz="2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аннотации к рабочим программам дисциплин (по каждому учебному предмету, курсу, дисциплине (модулю), </a:t>
            </a:r>
            <a:r>
              <a:rPr lang="ru-RU" sz="2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</a:t>
            </a:r>
            <a:r>
              <a:rPr lang="ru-RU" sz="2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составе образовательной программы) </a:t>
            </a:r>
            <a:r>
              <a:rPr lang="ru-RU" sz="2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ru-RU" sz="2200" dirty="0" smtClean="0">
                <a:solidFill>
                  <a:srgbClr val="002060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с </a:t>
            </a:r>
            <a:r>
              <a:rPr lang="ru-RU" sz="2200" dirty="0">
                <a:solidFill>
                  <a:srgbClr val="002060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приложением рабочих программ в виде электронного документа</a:t>
            </a:r>
            <a:r>
              <a:rPr lang="ru-RU" sz="2200" dirty="0" smtClean="0">
                <a:solidFill>
                  <a:srgbClr val="002060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endParaRPr lang="ru-RU" sz="2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 календарном учебном графике с приложением его в </a:t>
            </a:r>
            <a:r>
              <a:rPr lang="ru-RU" sz="2200" dirty="0">
                <a:solidFill>
                  <a:srgbClr val="002060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виде электронного документа</a:t>
            </a:r>
            <a:r>
              <a:rPr lang="ru-RU" sz="2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endParaRPr lang="ru-RU" sz="2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 методических и иных документах, разработанных образовательной организацией для обеспечения образовательного процесса, </a:t>
            </a:r>
            <a:r>
              <a:rPr lang="ru-RU" sz="2200" dirty="0">
                <a:solidFill>
                  <a:srgbClr val="002060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в виде электронного документа</a:t>
            </a:r>
          </a:p>
        </p:txBody>
      </p:sp>
    </p:spTree>
    <p:extLst>
      <p:ext uri="{BB962C8B-B14F-4D97-AF65-F5344CB8AC3E}">
        <p14:creationId xmlns:p14="http://schemas.microsoft.com/office/powerpoint/2010/main" val="275803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93633" y="264007"/>
            <a:ext cx="60867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	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58023" y="2387326"/>
            <a:ext cx="61223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	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12800" y="5215057"/>
            <a:ext cx="101692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	</a:t>
            </a:r>
            <a:endParaRPr lang="ru-RU" sz="1600" dirty="0"/>
          </a:p>
        </p:txBody>
      </p:sp>
      <p:sp>
        <p:nvSpPr>
          <p:cNvPr id="15" name="Rounded Rectangle 14"/>
          <p:cNvSpPr/>
          <p:nvPr/>
        </p:nvSpPr>
        <p:spPr>
          <a:xfrm flipV="1">
            <a:off x="122451" y="6746181"/>
            <a:ext cx="11988800" cy="45719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600" b="0" i="0" u="none" strike="noStrike" kern="0" cap="none" spc="0" normalizeH="0" baseline="0" noProof="0">
              <a:ln>
                <a:noFill/>
              </a:ln>
              <a:solidFill>
                <a:srgbClr val="9BBC5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Мониторинг качества услуг психолого-педагогической, методической и  консультативной помощи">
            <a:extLst>
              <a:ext uri="{FF2B5EF4-FFF2-40B4-BE49-F238E27FC236}">
                <a16:creationId xmlns:a16="http://schemas.microsoft.com/office/drawing/2014/main" id="{21113B88-855A-49F7-A73D-DC5DD6DF9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03" y="71295"/>
            <a:ext cx="2581296" cy="129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AD09337-75C3-4754-97DE-5F7A6694CA77}"/>
              </a:ext>
            </a:extLst>
          </p:cNvPr>
          <p:cNvSpPr/>
          <p:nvPr/>
        </p:nvSpPr>
        <p:spPr>
          <a:xfrm>
            <a:off x="3589656" y="319278"/>
            <a:ext cx="7545376" cy="7631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1.4. Подраздел «Образование»</a:t>
            </a:r>
          </a:p>
          <a:p>
            <a:pPr algn="ctr"/>
            <a:endParaRPr lang="ru-RU" sz="1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37E99E-C86D-4AAA-9C3F-6836528E666C}"/>
              </a:ext>
            </a:extLst>
          </p:cNvPr>
          <p:cNvSpPr txBox="1"/>
          <p:nvPr/>
        </p:nvSpPr>
        <p:spPr>
          <a:xfrm>
            <a:off x="1050718" y="1254702"/>
            <a:ext cx="10529679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в) о численности обучающихся, в том числе </a:t>
            </a:r>
            <a:r>
              <a:rPr lang="ru-RU" dirty="0"/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общей численности обучающихся;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численности обучающихся за счет бюджетных ассигнований </a:t>
            </a:r>
            <a:r>
              <a:rPr lang="ru-RU" sz="2000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федерального бюджета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(в том числе с выделением численности обучающихся, являющихся иностранными гражданами);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численности обучающихся за счет бюджетных ассигнований бюджетов субъектов </a:t>
            </a:r>
            <a:r>
              <a:rPr lang="ru-RU" sz="2000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Российской Федерации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(в том числе с выделением численности обучающихся, являющихся иностранными гражданами);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численности обучающихся за счет бюджетных ассигнований </a:t>
            </a:r>
            <a:r>
              <a:rPr lang="ru-RU" sz="2000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местных бюджетов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(в том числе с выделением численности обучающихся, являющихся иностранными гражданами);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численности обучающихся по договорам об образовании, заключаемых при приеме на обучение за счет средств физического и (или) юридического лица (далее - договор об оказании платных образовательных услуг) (в том числе с выделением численности обучающихся, являющихся иностранными гражданами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ru-RU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91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93633" y="264007"/>
            <a:ext cx="60867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	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58023" y="2387326"/>
            <a:ext cx="61223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	</a:t>
            </a:r>
            <a:endParaRPr lang="ru-RU" sz="1600" dirty="0"/>
          </a:p>
        </p:txBody>
      </p:sp>
      <p:sp>
        <p:nvSpPr>
          <p:cNvPr id="15" name="Rounded Rectangle 14"/>
          <p:cNvSpPr/>
          <p:nvPr/>
        </p:nvSpPr>
        <p:spPr>
          <a:xfrm flipV="1">
            <a:off x="122451" y="6746181"/>
            <a:ext cx="11988800" cy="45719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600" b="0" i="0" u="none" strike="noStrike" kern="0" cap="none" spc="0" normalizeH="0" baseline="0" noProof="0">
              <a:ln>
                <a:noFill/>
              </a:ln>
              <a:solidFill>
                <a:srgbClr val="9BBC5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Мониторинг качества услуг психолого-педагогической, методической и  консультативной помощи">
            <a:extLst>
              <a:ext uri="{FF2B5EF4-FFF2-40B4-BE49-F238E27FC236}">
                <a16:creationId xmlns:a16="http://schemas.microsoft.com/office/drawing/2014/main" id="{21113B88-855A-49F7-A73D-DC5DD6DF9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03" y="71295"/>
            <a:ext cx="2581296" cy="129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AD09337-75C3-4754-97DE-5F7A6694CA77}"/>
              </a:ext>
            </a:extLst>
          </p:cNvPr>
          <p:cNvSpPr/>
          <p:nvPr/>
        </p:nvSpPr>
        <p:spPr>
          <a:xfrm>
            <a:off x="3589656" y="319278"/>
            <a:ext cx="7545376" cy="7631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1.4. Подраздел «Образование»</a:t>
            </a:r>
          </a:p>
          <a:p>
            <a:pPr algn="ctr"/>
            <a:endParaRPr lang="ru-RU" sz="1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37E99E-C86D-4AAA-9C3F-6836528E666C}"/>
              </a:ext>
            </a:extLst>
          </p:cNvPr>
          <p:cNvSpPr txBox="1"/>
          <p:nvPr/>
        </p:nvSpPr>
        <p:spPr>
          <a:xfrm>
            <a:off x="3589656" y="2380559"/>
            <a:ext cx="773688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г) о лицензии на осуществление образовательной деятельности (выписке из реестра лицензий на осуществление образовательной деятельности)</a:t>
            </a:r>
            <a:endParaRPr lang="ru-RU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2" descr="Восклицательный знак | Премиум Фото">
            <a:extLst>
              <a:ext uri="{FF2B5EF4-FFF2-40B4-BE49-F238E27FC236}">
                <a16:creationId xmlns:a16="http://schemas.microsoft.com/office/drawing/2014/main" id="{C2925BB0-CD68-46BD-AB54-B0CA2DB53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02" y="1544662"/>
            <a:ext cx="2670498" cy="400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09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93633" y="264007"/>
            <a:ext cx="60867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	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58023" y="2387326"/>
            <a:ext cx="61223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	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12800" y="5215057"/>
            <a:ext cx="101692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	</a:t>
            </a:r>
            <a:endParaRPr lang="ru-RU" sz="1600" dirty="0"/>
          </a:p>
        </p:txBody>
      </p:sp>
      <p:sp>
        <p:nvSpPr>
          <p:cNvPr id="15" name="Rounded Rectangle 14"/>
          <p:cNvSpPr/>
          <p:nvPr/>
        </p:nvSpPr>
        <p:spPr>
          <a:xfrm flipV="1">
            <a:off x="122451" y="6746181"/>
            <a:ext cx="11988800" cy="45719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600" b="0" i="0" u="none" strike="noStrike" kern="0" cap="none" spc="0" normalizeH="0" baseline="0" noProof="0">
              <a:ln>
                <a:noFill/>
              </a:ln>
              <a:solidFill>
                <a:srgbClr val="9BBC5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Мониторинг качества услуг психолого-педагогической, методической и  консультативной помощи">
            <a:extLst>
              <a:ext uri="{FF2B5EF4-FFF2-40B4-BE49-F238E27FC236}">
                <a16:creationId xmlns:a16="http://schemas.microsoft.com/office/drawing/2014/main" id="{21113B88-855A-49F7-A73D-DC5DD6DF9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03" y="71295"/>
            <a:ext cx="2581296" cy="129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AD09337-75C3-4754-97DE-5F7A6694CA77}"/>
              </a:ext>
            </a:extLst>
          </p:cNvPr>
          <p:cNvSpPr/>
          <p:nvPr/>
        </p:nvSpPr>
        <p:spPr>
          <a:xfrm>
            <a:off x="3192899" y="319278"/>
            <a:ext cx="7942133" cy="1042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1.5</a:t>
            </a:r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. Подраздел «Образовательные </a:t>
            </a:r>
            <a:r>
              <a:rPr lang="ru-RU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стандарты и требования» </a:t>
            </a:r>
            <a:endParaRPr lang="ru-RU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ru-RU" sz="1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DCF670-95B6-4AF3-AE7B-F5751E97B23E}"/>
              </a:ext>
            </a:extLst>
          </p:cNvPr>
          <p:cNvSpPr txBox="1"/>
          <p:nvPr/>
        </p:nvSpPr>
        <p:spPr>
          <a:xfrm>
            <a:off x="1011382" y="1609926"/>
            <a:ext cx="977207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Главная страница подраздела "Образовательные стандарты" должна содержать информацию:</a:t>
            </a:r>
          </a:p>
          <a:p>
            <a:pPr algn="just"/>
            <a:endParaRPr lang="ru-RU" sz="2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2060"/>
                </a:solidFill>
                <a:highlight>
                  <a:srgbClr val="F9FFFE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о применяемых федеральных государственных образовательных стандартах с </a:t>
            </a:r>
            <a:r>
              <a:rPr lang="ru-RU" sz="2200" dirty="0">
                <a:solidFill>
                  <a:srgbClr val="002060"/>
                </a:solidFill>
                <a:highlight>
                  <a:srgbClr val="00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приложением их копий </a:t>
            </a:r>
            <a:r>
              <a:rPr lang="ru-RU" sz="2200" dirty="0">
                <a:solidFill>
                  <a:srgbClr val="002060"/>
                </a:solidFill>
                <a:highlight>
                  <a:srgbClr val="F9FFFE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или размещением гиперссылки на действующие редакции соответствующих документов;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200" dirty="0">
              <a:solidFill>
                <a:srgbClr val="002060"/>
              </a:solidFill>
              <a:highlight>
                <a:srgbClr val="FFFF00"/>
              </a:highligh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 утвержденных образовательных стандартах с приложением образовательных стандартов в форме электронного документа или в виде активных ссылок, непосредственный переход по которым позволяет получить доступ к образовательному стандарту в форме электронного </a:t>
            </a:r>
            <a:r>
              <a:rPr lang="ru-RU" sz="2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документа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93633" y="264007"/>
            <a:ext cx="60867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	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58023" y="2387326"/>
            <a:ext cx="61223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	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12800" y="5215057"/>
            <a:ext cx="101692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	</a:t>
            </a:r>
            <a:endParaRPr lang="ru-RU" sz="1600" dirty="0"/>
          </a:p>
        </p:txBody>
      </p:sp>
      <p:sp>
        <p:nvSpPr>
          <p:cNvPr id="15" name="Rounded Rectangle 14"/>
          <p:cNvSpPr/>
          <p:nvPr/>
        </p:nvSpPr>
        <p:spPr>
          <a:xfrm flipV="1">
            <a:off x="122451" y="6746181"/>
            <a:ext cx="11988800" cy="45719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600" b="0" i="0" u="none" strike="noStrike" kern="0" cap="none" spc="0" normalizeH="0" baseline="0" noProof="0">
              <a:ln>
                <a:noFill/>
              </a:ln>
              <a:solidFill>
                <a:srgbClr val="9BBC5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Мониторинг качества услуг психолого-педагогической, методической и  консультативной помощи">
            <a:extLst>
              <a:ext uri="{FF2B5EF4-FFF2-40B4-BE49-F238E27FC236}">
                <a16:creationId xmlns:a16="http://schemas.microsoft.com/office/drawing/2014/main" id="{21113B88-855A-49F7-A73D-DC5DD6DF9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03" y="71295"/>
            <a:ext cx="2581296" cy="129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AD09337-75C3-4754-97DE-5F7A6694CA77}"/>
              </a:ext>
            </a:extLst>
          </p:cNvPr>
          <p:cNvSpPr/>
          <p:nvPr/>
        </p:nvSpPr>
        <p:spPr>
          <a:xfrm>
            <a:off x="3589656" y="319278"/>
            <a:ext cx="7545376" cy="7631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1.6. Подраздел «Руководство. Педагогический (научно-педагогический) состав»</a:t>
            </a:r>
            <a:endParaRPr lang="ru-RU" sz="1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B6605F-A68F-428A-93C7-EEA92A60745E}"/>
              </a:ext>
            </a:extLst>
          </p:cNvPr>
          <p:cNvSpPr txBox="1"/>
          <p:nvPr/>
        </p:nvSpPr>
        <p:spPr>
          <a:xfrm>
            <a:off x="1339943" y="1361943"/>
            <a:ext cx="9512113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Главная страница подраздела должна содержать следующую информацию:</a:t>
            </a:r>
          </a:p>
          <a:p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ru-RU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 руководителе образовательной организации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в том числе:</a:t>
            </a:r>
          </a:p>
          <a:p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фамилия, имя, отчество (при наличии);</a:t>
            </a:r>
          </a:p>
          <a:p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наименование должности;</a:t>
            </a:r>
          </a:p>
          <a:p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контактные телефоны;</a:t>
            </a:r>
          </a:p>
          <a:p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адрес электронной почты</a:t>
            </a:r>
          </a:p>
          <a:p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ru-RU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 заместителях руководителя образовательной организации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(при наличии), в том числе:</a:t>
            </a:r>
          </a:p>
          <a:p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фамилия, имя, отчество (при наличии);</a:t>
            </a:r>
          </a:p>
          <a:p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наименование должности;</a:t>
            </a:r>
          </a:p>
          <a:p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контактные телефоны;</a:t>
            </a:r>
          </a:p>
          <a:p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адрес электронной почты</a:t>
            </a:r>
          </a:p>
          <a:p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ru-RU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 руководителях филиалов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представительств образовательной организации (при наличии), в том числе:</a:t>
            </a:r>
          </a:p>
          <a:p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фамилия, имя, отчество (при наличии);</a:t>
            </a:r>
          </a:p>
          <a:p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наименование должности;</a:t>
            </a:r>
          </a:p>
          <a:p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контактные телефоны;</a:t>
            </a:r>
          </a:p>
          <a:p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адрес электронной почты </a:t>
            </a:r>
            <a:r>
              <a:rPr lang="ru-RU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(ФИЛИАЛОВ НЕТ)</a:t>
            </a:r>
          </a:p>
        </p:txBody>
      </p:sp>
    </p:spTree>
    <p:extLst>
      <p:ext uri="{BB962C8B-B14F-4D97-AF65-F5344CB8AC3E}">
        <p14:creationId xmlns:p14="http://schemas.microsoft.com/office/powerpoint/2010/main" val="3642985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93633" y="264007"/>
            <a:ext cx="60867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	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58023" y="2387326"/>
            <a:ext cx="61223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	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12800" y="5215057"/>
            <a:ext cx="101692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	</a:t>
            </a:r>
            <a:endParaRPr lang="ru-RU" sz="1600" dirty="0"/>
          </a:p>
        </p:txBody>
      </p:sp>
      <p:sp>
        <p:nvSpPr>
          <p:cNvPr id="15" name="Rounded Rectangle 14"/>
          <p:cNvSpPr/>
          <p:nvPr/>
        </p:nvSpPr>
        <p:spPr>
          <a:xfrm flipV="1">
            <a:off x="122451" y="6746181"/>
            <a:ext cx="11988800" cy="45719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600" b="0" i="0" u="none" strike="noStrike" kern="0" cap="none" spc="0" normalizeH="0" baseline="0" noProof="0">
              <a:ln>
                <a:noFill/>
              </a:ln>
              <a:solidFill>
                <a:srgbClr val="9BBC5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Мониторинг качества услуг психолого-педагогической, методической и  консультативной помощи">
            <a:extLst>
              <a:ext uri="{FF2B5EF4-FFF2-40B4-BE49-F238E27FC236}">
                <a16:creationId xmlns:a16="http://schemas.microsoft.com/office/drawing/2014/main" id="{21113B88-855A-49F7-A73D-DC5DD6DF9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03" y="71295"/>
            <a:ext cx="2581296" cy="129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AD09337-75C3-4754-97DE-5F7A6694CA77}"/>
              </a:ext>
            </a:extLst>
          </p:cNvPr>
          <p:cNvSpPr/>
          <p:nvPr/>
        </p:nvSpPr>
        <p:spPr>
          <a:xfrm>
            <a:off x="3589656" y="319278"/>
            <a:ext cx="7545376" cy="7631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1.6. Подраздел «Руководство. Педагогический (научно-педагогический) состав»</a:t>
            </a:r>
            <a:endParaRPr lang="ru-RU" sz="1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173A30-9714-460E-80AE-566E27663FAB}"/>
              </a:ext>
            </a:extLst>
          </p:cNvPr>
          <p:cNvSpPr txBox="1"/>
          <p:nvPr/>
        </p:nvSpPr>
        <p:spPr>
          <a:xfrm>
            <a:off x="611603" y="1625581"/>
            <a:ext cx="1118981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г) </a:t>
            </a: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 персональном составе педагогических работников каждой реализуемой образовательной программы </a:t>
            </a:r>
            <a:r>
              <a:rPr lang="ru-RU" b="1" dirty="0">
                <a:solidFill>
                  <a:srgbClr val="002060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в форме электронного документа</a:t>
            </a: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или в виде активных ссылок, непосредственный переход по которым позволяет получить доступ к страницам Сайта: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фамилия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имя, отчество (при наличии);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занимаемая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должность (должности);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преподаваемые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учебные предметы, курсы, дисциплины (модули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);</a:t>
            </a:r>
            <a:endParaRPr lang="ru-RU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уровень (уровни) профессионального образования с указанием наименования направления подготовки и (или) специальности, в том числе научной, и квалификации;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ученая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степень (при наличии);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ученое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звание (при наличии);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сведения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 повышении квалификации </a:t>
            </a: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(за последние 3 года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сведения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 профессиональной переподготовке (при наличии);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сведения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 продолжительности опыта (лет) работы в профессиональной сфере, соответствующей образовательной деятельности по реализации учебных предметов, курсов, дисциплин (модулей);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наименование </a:t>
            </a: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общеобразовательной программы (общеобразовательных программ), в реализации которых участвует педагогический </a:t>
            </a: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работник</a:t>
            </a:r>
            <a:endParaRPr lang="ru-RU" b="1" u="sng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01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Мониторинг качества услуг психолого-педагогической, методической и  консультативной помощи">
            <a:extLst>
              <a:ext uri="{FF2B5EF4-FFF2-40B4-BE49-F238E27FC236}">
                <a16:creationId xmlns:a16="http://schemas.microsoft.com/office/drawing/2014/main" id="{E3DADBA3-248F-4A6C-B586-BC8E0CEC3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03" y="71295"/>
            <a:ext cx="2581296" cy="129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2E8A4BB-8315-4440-B95A-4985C92B8F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134" t="37022" r="42862" b="8351"/>
          <a:stretch/>
        </p:blipFill>
        <p:spPr>
          <a:xfrm>
            <a:off x="2025777" y="1390795"/>
            <a:ext cx="8290416" cy="5198446"/>
          </a:xfrm>
          <a:prstGeom prst="rect">
            <a:avLst/>
          </a:prstGeom>
          <a:ln w="127000" cap="sq">
            <a:solidFill>
              <a:schemeClr val="tx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983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93633" y="264007"/>
            <a:ext cx="60867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	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58023" y="2387326"/>
            <a:ext cx="61223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	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12800" y="5215057"/>
            <a:ext cx="101692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	</a:t>
            </a:r>
            <a:endParaRPr lang="ru-RU" sz="1600" dirty="0"/>
          </a:p>
        </p:txBody>
      </p:sp>
      <p:sp>
        <p:nvSpPr>
          <p:cNvPr id="15" name="Rounded Rectangle 14"/>
          <p:cNvSpPr/>
          <p:nvPr/>
        </p:nvSpPr>
        <p:spPr>
          <a:xfrm flipV="1">
            <a:off x="122451" y="6746181"/>
            <a:ext cx="11988800" cy="45719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600" b="0" i="0" u="none" strike="noStrike" kern="0" cap="none" spc="0" normalizeH="0" baseline="0" noProof="0">
              <a:ln>
                <a:noFill/>
              </a:ln>
              <a:solidFill>
                <a:srgbClr val="9BBC5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Мониторинг качества услуг психолого-педагогической, методической и  консультативной помощи">
            <a:extLst>
              <a:ext uri="{FF2B5EF4-FFF2-40B4-BE49-F238E27FC236}">
                <a16:creationId xmlns:a16="http://schemas.microsoft.com/office/drawing/2014/main" id="{21113B88-855A-49F7-A73D-DC5DD6DF9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03" y="71295"/>
            <a:ext cx="2581296" cy="129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AD09337-75C3-4754-97DE-5F7A6694CA77}"/>
              </a:ext>
            </a:extLst>
          </p:cNvPr>
          <p:cNvSpPr/>
          <p:nvPr/>
        </p:nvSpPr>
        <p:spPr>
          <a:xfrm>
            <a:off x="3192899" y="215562"/>
            <a:ext cx="8537651" cy="109764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1.7. Подраздел «Материально-техническое обеспечение и оснащенность образовательного процесса»</a:t>
            </a:r>
            <a:endParaRPr lang="ru-RU" sz="1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DEF0C5-B0B8-4862-965B-7EACA8D6F375}"/>
              </a:ext>
            </a:extLst>
          </p:cNvPr>
          <p:cNvSpPr txBox="1"/>
          <p:nvPr/>
        </p:nvSpPr>
        <p:spPr>
          <a:xfrm>
            <a:off x="812800" y="1512371"/>
            <a:ext cx="1096879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Главная страница подраздела должна содержать информацию о материально-техническом обеспечении образовательной деятельности, в том числе сведения (текстовое описание условий по каждой позиции):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оборудованных учебных кабинетах;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объектах для проведения практических занятий;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библиотеке(ах);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объектах спорта;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средствах обучения и воспитания;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условиях охраны здоровья обучающихся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 условиях питания;</a:t>
            </a:r>
            <a:endParaRPr lang="ru-RU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highlight>
                  <a:srgbClr val="F9FFFE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о </a:t>
            </a:r>
            <a:r>
              <a:rPr lang="ru-RU" sz="2000" dirty="0">
                <a:solidFill>
                  <a:srgbClr val="002060"/>
                </a:solidFill>
                <a:highlight>
                  <a:srgbClr val="F9FFFE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доступе к информационным системам и информационно-телекоммуникационным сетям;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highlight>
                  <a:srgbClr val="F9FFFE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об </a:t>
            </a:r>
            <a:r>
              <a:rPr lang="ru-RU" sz="2000" dirty="0">
                <a:solidFill>
                  <a:srgbClr val="002060"/>
                </a:solidFill>
                <a:highlight>
                  <a:srgbClr val="F9FFFE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электронных образовательных ресурсах, к которым обеспечивается доступ обучающихся, в том </a:t>
            </a:r>
            <a:r>
              <a:rPr lang="ru-RU" sz="2000" dirty="0" smtClean="0">
                <a:solidFill>
                  <a:srgbClr val="002060"/>
                </a:solidFill>
                <a:highlight>
                  <a:srgbClr val="F9FFFE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числе</a:t>
            </a:r>
            <a:r>
              <a:rPr lang="ru-RU" sz="2000" dirty="0" smtClean="0">
                <a:solidFill>
                  <a:srgbClr val="002060"/>
                </a:solidFill>
                <a:highlight>
                  <a:srgbClr val="F9FFFE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: (о </a:t>
            </a:r>
            <a:r>
              <a:rPr lang="ru-RU" sz="2000" dirty="0" smtClean="0">
                <a:solidFill>
                  <a:srgbClr val="002060"/>
                </a:solidFill>
                <a:highlight>
                  <a:srgbClr val="F9FFFE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собственных </a:t>
            </a:r>
            <a:r>
              <a:rPr lang="ru-RU" sz="2000" dirty="0">
                <a:solidFill>
                  <a:srgbClr val="002060"/>
                </a:solidFill>
                <a:highlight>
                  <a:srgbClr val="F9FFFE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электронных образовательных и информационных ресурсах (при наличии</a:t>
            </a:r>
            <a:r>
              <a:rPr lang="ru-RU" sz="2000" dirty="0" smtClean="0">
                <a:solidFill>
                  <a:srgbClr val="002060"/>
                </a:solidFill>
                <a:highlight>
                  <a:srgbClr val="F9FFFE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), о </a:t>
            </a:r>
            <a:r>
              <a:rPr lang="ru-RU" sz="2000" dirty="0">
                <a:solidFill>
                  <a:srgbClr val="002060"/>
                </a:solidFill>
                <a:highlight>
                  <a:srgbClr val="F9FFFE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сторонних электронных образовательных и информационных ресурсах (при наличии)</a:t>
            </a:r>
          </a:p>
        </p:txBody>
      </p:sp>
    </p:spTree>
    <p:extLst>
      <p:ext uri="{BB962C8B-B14F-4D97-AF65-F5344CB8AC3E}">
        <p14:creationId xmlns:p14="http://schemas.microsoft.com/office/powerpoint/2010/main" val="66778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93633" y="264007"/>
            <a:ext cx="60867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	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58023" y="2387326"/>
            <a:ext cx="61223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	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12800" y="5215057"/>
            <a:ext cx="101692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	</a:t>
            </a:r>
            <a:endParaRPr lang="ru-RU" sz="1600" dirty="0"/>
          </a:p>
        </p:txBody>
      </p:sp>
      <p:sp>
        <p:nvSpPr>
          <p:cNvPr id="15" name="Rounded Rectangle 14"/>
          <p:cNvSpPr/>
          <p:nvPr/>
        </p:nvSpPr>
        <p:spPr>
          <a:xfrm flipV="1">
            <a:off x="122451" y="6746181"/>
            <a:ext cx="11988800" cy="45719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600" b="0" i="0" u="none" strike="noStrike" kern="0" cap="none" spc="0" normalizeH="0" baseline="0" noProof="0">
              <a:ln>
                <a:noFill/>
              </a:ln>
              <a:solidFill>
                <a:srgbClr val="9BBC5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Мониторинг качества услуг психолого-педагогической, методической и  консультативной помощи">
            <a:extLst>
              <a:ext uri="{FF2B5EF4-FFF2-40B4-BE49-F238E27FC236}">
                <a16:creationId xmlns:a16="http://schemas.microsoft.com/office/drawing/2014/main" id="{21113B88-855A-49F7-A73D-DC5DD6DF9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03" y="71295"/>
            <a:ext cx="2581296" cy="129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AD09337-75C3-4754-97DE-5F7A6694CA77}"/>
              </a:ext>
            </a:extLst>
          </p:cNvPr>
          <p:cNvSpPr/>
          <p:nvPr/>
        </p:nvSpPr>
        <p:spPr>
          <a:xfrm>
            <a:off x="3192899" y="215562"/>
            <a:ext cx="8537651" cy="109764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1.7. Подраздел «Материально-техническое обеспечение и оснащенность образовательного процесса»</a:t>
            </a:r>
            <a:endParaRPr lang="ru-RU" sz="1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DEF0C5-B0B8-4862-965B-7EACA8D6F375}"/>
              </a:ext>
            </a:extLst>
          </p:cNvPr>
          <p:cNvSpPr txBox="1"/>
          <p:nvPr/>
        </p:nvSpPr>
        <p:spPr>
          <a:xfrm>
            <a:off x="2263530" y="2573847"/>
            <a:ext cx="801467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средства </a:t>
            </a: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обучения и воспитания -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приборы, оборудование, включая спортивное оборудование и инвентарь, инструменты (в том числе музыкальные), учебно-наглядные пособия, компьютеры, информационно-телекоммуникационные сети, аппаратно-программные и аудиовизуальные средства, печатные и электронные образовательные и информационные ресурсы и иные материальные объекты, необходимые для организации образовательной 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деятельности</a:t>
            </a:r>
            <a:endParaRPr lang="ru-RU" sz="2000" dirty="0">
              <a:solidFill>
                <a:srgbClr val="002060"/>
              </a:solidFill>
              <a:highlight>
                <a:srgbClr val="F9FFFE"/>
              </a:highligh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73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93633" y="264007"/>
            <a:ext cx="60867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	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58023" y="2387326"/>
            <a:ext cx="61223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	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12800" y="5215057"/>
            <a:ext cx="101692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	</a:t>
            </a:r>
            <a:endParaRPr lang="ru-RU" sz="1600" dirty="0"/>
          </a:p>
        </p:txBody>
      </p:sp>
      <p:sp>
        <p:nvSpPr>
          <p:cNvPr id="15" name="Rounded Rectangle 14"/>
          <p:cNvSpPr/>
          <p:nvPr/>
        </p:nvSpPr>
        <p:spPr>
          <a:xfrm flipV="1">
            <a:off x="122451" y="6746181"/>
            <a:ext cx="11988800" cy="45719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600" b="0" i="0" u="none" strike="noStrike" kern="0" cap="none" spc="0" normalizeH="0" baseline="0" noProof="0">
              <a:ln>
                <a:noFill/>
              </a:ln>
              <a:solidFill>
                <a:srgbClr val="9BBC5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Мониторинг качества услуг психолого-педагогической, методической и  консультативной помощи">
            <a:extLst>
              <a:ext uri="{FF2B5EF4-FFF2-40B4-BE49-F238E27FC236}">
                <a16:creationId xmlns:a16="http://schemas.microsoft.com/office/drawing/2014/main" id="{21113B88-855A-49F7-A73D-DC5DD6DF9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03" y="71295"/>
            <a:ext cx="2581296" cy="129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AD09337-75C3-4754-97DE-5F7A6694CA77}"/>
              </a:ext>
            </a:extLst>
          </p:cNvPr>
          <p:cNvSpPr/>
          <p:nvPr/>
        </p:nvSpPr>
        <p:spPr>
          <a:xfrm>
            <a:off x="3589656" y="319278"/>
            <a:ext cx="7545376" cy="7631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1.8. Подраздел «Стипендии и меры поддержки обучающихся»</a:t>
            </a:r>
            <a:endParaRPr lang="ru-RU" sz="1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487210-397F-4FFB-BE0C-E5012369708F}"/>
              </a:ext>
            </a:extLst>
          </p:cNvPr>
          <p:cNvSpPr txBox="1"/>
          <p:nvPr/>
        </p:nvSpPr>
        <p:spPr>
          <a:xfrm>
            <a:off x="1141870" y="1596879"/>
            <a:ext cx="999316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Главная страница подраздела "Стипендии и меры поддержки обучающихся" должна содержать информацию (текстовое описание условий по каждой позиции):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 </a:t>
            </a:r>
            <a:r>
              <a:rPr lang="ru-RU" sz="2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наличии и условиях предоставления обучающимся стипендий </a:t>
            </a:r>
            <a:r>
              <a:rPr lang="ru-RU" sz="22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нет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  <a:highlight>
                  <a:srgbClr val="F9FFFE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о </a:t>
            </a:r>
            <a:r>
              <a:rPr lang="ru-RU" sz="2200" dirty="0">
                <a:solidFill>
                  <a:srgbClr val="002060"/>
                </a:solidFill>
                <a:highlight>
                  <a:srgbClr val="F9FFFE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мерах социальной поддержки;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 </a:t>
            </a:r>
            <a:r>
              <a:rPr lang="ru-RU" sz="2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наличии общежития, интерната - </a:t>
            </a:r>
            <a:r>
              <a:rPr lang="ru-RU" sz="22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 </a:t>
            </a:r>
            <a:r>
              <a:rPr lang="ru-RU" sz="2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количестве жилых помещений в общежитии, интернате для иногородних обучающихся - </a:t>
            </a:r>
            <a:r>
              <a:rPr lang="ru-RU" sz="22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 </a:t>
            </a:r>
            <a:r>
              <a:rPr lang="ru-RU" sz="2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формировании платы за проживание в общежитии - </a:t>
            </a:r>
            <a:r>
              <a:rPr lang="ru-RU" sz="22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 </a:t>
            </a:r>
            <a:r>
              <a:rPr lang="ru-RU" sz="2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трудоустройстве выпускников, с указанием численности трудоустроенных выпускников от общей численности выпускников в прошедшем учебном </a:t>
            </a:r>
            <a:r>
              <a:rPr lang="ru-RU" sz="2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году</a:t>
            </a:r>
            <a:endParaRPr lang="ru-RU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820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93633" y="264007"/>
            <a:ext cx="60867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	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58023" y="2387326"/>
            <a:ext cx="61223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	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12800" y="5215057"/>
            <a:ext cx="101692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	</a:t>
            </a:r>
            <a:endParaRPr lang="ru-RU" sz="1600" dirty="0"/>
          </a:p>
        </p:txBody>
      </p:sp>
      <p:sp>
        <p:nvSpPr>
          <p:cNvPr id="15" name="Rounded Rectangle 14"/>
          <p:cNvSpPr/>
          <p:nvPr/>
        </p:nvSpPr>
        <p:spPr>
          <a:xfrm flipV="1">
            <a:off x="122451" y="6746181"/>
            <a:ext cx="11988800" cy="45719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600" b="0" i="0" u="none" strike="noStrike" kern="0" cap="none" spc="0" normalizeH="0" baseline="0" noProof="0">
              <a:ln>
                <a:noFill/>
              </a:ln>
              <a:solidFill>
                <a:srgbClr val="9BBC5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Мониторинг качества услуг психолого-педагогической, методической и  консультативной помощи">
            <a:extLst>
              <a:ext uri="{FF2B5EF4-FFF2-40B4-BE49-F238E27FC236}">
                <a16:creationId xmlns:a16="http://schemas.microsoft.com/office/drawing/2014/main" id="{21113B88-855A-49F7-A73D-DC5DD6DF9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03" y="71295"/>
            <a:ext cx="2581296" cy="129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AD09337-75C3-4754-97DE-5F7A6694CA77}"/>
              </a:ext>
            </a:extLst>
          </p:cNvPr>
          <p:cNvSpPr/>
          <p:nvPr/>
        </p:nvSpPr>
        <p:spPr>
          <a:xfrm>
            <a:off x="3589656" y="319278"/>
            <a:ext cx="7545376" cy="7631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1.9. Подраздел «Платные образовательные услуги»</a:t>
            </a:r>
            <a:endParaRPr lang="ru-RU" sz="1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DBE29F-43CB-4AB3-9964-A72C7E78D983}"/>
              </a:ext>
            </a:extLst>
          </p:cNvPr>
          <p:cNvSpPr txBox="1"/>
          <p:nvPr/>
        </p:nvSpPr>
        <p:spPr>
          <a:xfrm>
            <a:off x="988738" y="1435685"/>
            <a:ext cx="10591659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Подраздел должен содержать информацию о порядке оказания платных образовательных услуг </a:t>
            </a:r>
            <a:r>
              <a:rPr lang="ru-RU" sz="2000" b="1" dirty="0">
                <a:solidFill>
                  <a:srgbClr val="002060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в виде электронных документов: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порядке оказания платных образовательных услуг, </a:t>
            </a:r>
            <a:endParaRPr lang="ru-RU" sz="20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highlight>
                  <a:srgbClr val="F9FFFE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об </a:t>
            </a:r>
            <a:r>
              <a:rPr lang="ru-RU" sz="2000" dirty="0">
                <a:solidFill>
                  <a:srgbClr val="002060"/>
                </a:solidFill>
                <a:highlight>
                  <a:srgbClr val="F9FFFE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утверждении стоимости обучения по каждой образовательной </a:t>
            </a:r>
            <a:r>
              <a:rPr lang="ru-RU" sz="2000" dirty="0" smtClean="0">
                <a:solidFill>
                  <a:srgbClr val="002060"/>
                </a:solidFill>
                <a:highlight>
                  <a:srgbClr val="F9FFFE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программе;</a:t>
            </a:r>
            <a:endParaRPr lang="ru-RU" sz="20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ru-RU" sz="2000" u="sng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ru-RU" sz="2000" u="sng" dirty="0">
                <a:solidFill>
                  <a:srgbClr val="002060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приказ </a:t>
            </a:r>
            <a:r>
              <a:rPr lang="ru-RU" sz="2000" u="sng" dirty="0" smtClean="0">
                <a:solidFill>
                  <a:srgbClr val="002060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ОУ </a:t>
            </a:r>
            <a:r>
              <a:rPr lang="ru-RU" sz="2000" u="sng" dirty="0">
                <a:solidFill>
                  <a:srgbClr val="002060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– электронный документ</a:t>
            </a:r>
            <a:r>
              <a:rPr lang="ru-RU" sz="2000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2000" u="sng" dirty="0">
                <a:solidFill>
                  <a:srgbClr val="002060"/>
                </a:solidFill>
                <a:highlight>
                  <a:srgbClr val="00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приказ ДО - копия);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u="sng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образец </a:t>
            </a:r>
            <a:r>
              <a:rPr lang="ru-RU" sz="2000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договора об оказании платных образовательных услуг (формат </a:t>
            </a:r>
            <a:r>
              <a:rPr lang="en-US" sz="2000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WORD)</a:t>
            </a:r>
            <a:endParaRPr lang="ru-RU" sz="2000" dirty="0">
              <a:solidFill>
                <a:srgbClr val="002060"/>
              </a:solidFill>
              <a:highlight>
                <a:srgbClr val="F9FFFE"/>
              </a:highligh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highlight>
                  <a:srgbClr val="F9FFFE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об </a:t>
            </a:r>
            <a:r>
              <a:rPr lang="ru-RU" sz="2000" dirty="0">
                <a:solidFill>
                  <a:srgbClr val="002060"/>
                </a:solidFill>
                <a:highlight>
                  <a:srgbClr val="F9FFFE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установлении размера платы, взимаемой с родителей (законных представителей) за присмотр и уход за детьми, осваивающими образовательные программы дошкольного образования в организациях, осуществляющих образовательную деятельность, за содержание детей в образовательной организации, реализующей образовательные программы начального общего, основного общего или среднего общего образования, если в такой образовательной организации созданы условия для проживания обучающихся в интернате, либо за осуществление присмотра и ухода за детьми в группах продленного дня в образовательной организации, реализующей образовательные программы начального общего, основного общего или среднего общего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9450095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93633" y="264007"/>
            <a:ext cx="60867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	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58023" y="2387326"/>
            <a:ext cx="61223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	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12800" y="5215057"/>
            <a:ext cx="101692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	</a:t>
            </a:r>
            <a:endParaRPr lang="ru-RU" sz="1600" dirty="0"/>
          </a:p>
        </p:txBody>
      </p:sp>
      <p:sp>
        <p:nvSpPr>
          <p:cNvPr id="15" name="Rounded Rectangle 14"/>
          <p:cNvSpPr/>
          <p:nvPr/>
        </p:nvSpPr>
        <p:spPr>
          <a:xfrm flipV="1">
            <a:off x="122451" y="6746181"/>
            <a:ext cx="11988800" cy="45719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600" b="0" i="0" u="none" strike="noStrike" kern="0" cap="none" spc="0" normalizeH="0" baseline="0" noProof="0">
              <a:ln>
                <a:noFill/>
              </a:ln>
              <a:solidFill>
                <a:srgbClr val="9BBC5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Мониторинг качества услуг психолого-педагогической, методической и  консультативной помощи">
            <a:extLst>
              <a:ext uri="{FF2B5EF4-FFF2-40B4-BE49-F238E27FC236}">
                <a16:creationId xmlns:a16="http://schemas.microsoft.com/office/drawing/2014/main" id="{21113B88-855A-49F7-A73D-DC5DD6DF9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03" y="71295"/>
            <a:ext cx="2581296" cy="129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AD09337-75C3-4754-97DE-5F7A6694CA77}"/>
              </a:ext>
            </a:extLst>
          </p:cNvPr>
          <p:cNvSpPr/>
          <p:nvPr/>
        </p:nvSpPr>
        <p:spPr>
          <a:xfrm>
            <a:off x="3589656" y="319278"/>
            <a:ext cx="7545376" cy="7631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1.10. Подраздел «Финансово-хозяйственная деятельность»</a:t>
            </a:r>
            <a:endParaRPr lang="ru-RU" sz="1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8186BF-9C15-4035-813D-2171548DA5E2}"/>
              </a:ext>
            </a:extLst>
          </p:cNvPr>
          <p:cNvSpPr txBox="1"/>
          <p:nvPr/>
        </p:nvSpPr>
        <p:spPr>
          <a:xfrm>
            <a:off x="993228" y="1369049"/>
            <a:ext cx="10587169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sz="2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Главная страница подраздела должна содержать </a:t>
            </a:r>
            <a:r>
              <a:rPr lang="ru-RU" sz="2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информацию:</a:t>
            </a:r>
            <a:endParaRPr lang="ru-RU" sz="2200" b="1" u="sng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ru-RU" sz="2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</a:t>
            </a:r>
            <a:r>
              <a:rPr lang="ru-RU" sz="2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информацию об объеме образовательной деятельности, финансовое обеспечение которой </a:t>
            </a:r>
            <a:r>
              <a:rPr lang="ru-RU" sz="2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осуществляется (</a:t>
            </a:r>
            <a:r>
              <a:rPr lang="ru-RU" sz="22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можно оформить в виде таблицы</a:t>
            </a:r>
            <a:r>
              <a:rPr lang="ru-RU" sz="2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):</a:t>
            </a:r>
            <a:endParaRPr lang="ru-RU" sz="2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 счет бюджетных ассигнований федерального бюджета;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 счет бюджетов субъектов Российской Федерации;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 счет местных бюджетов;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 договорам об оказании платных образовательных </a:t>
            </a:r>
            <a:r>
              <a:rPr lang="ru-RU" sz="2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услуг;</a:t>
            </a:r>
          </a:p>
          <a:p>
            <a:pPr algn="just"/>
            <a:r>
              <a:rPr lang="ru-RU" sz="2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</a:t>
            </a:r>
            <a:r>
              <a:rPr lang="ru-RU" sz="2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информацию о поступлении финансовых и материальных средств по итогам финансового года;</a:t>
            </a:r>
          </a:p>
          <a:p>
            <a:pPr algn="just"/>
            <a:r>
              <a:rPr lang="ru-RU" sz="2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</a:t>
            </a:r>
            <a:r>
              <a:rPr lang="ru-RU" sz="2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информацию о расходовании финансовых и материальных средств по итогам финансового года;</a:t>
            </a:r>
          </a:p>
          <a:p>
            <a:pPr algn="just"/>
            <a:r>
              <a:rPr lang="ru-RU" sz="2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</a:t>
            </a:r>
            <a:r>
              <a:rPr lang="ru-RU" sz="2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ru-RU" sz="2200" dirty="0">
                <a:solidFill>
                  <a:srgbClr val="002060"/>
                </a:solidFill>
                <a:highlight>
                  <a:srgbClr val="00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копию плана финансово-хозяйственной </a:t>
            </a:r>
            <a:r>
              <a:rPr lang="ru-RU" sz="2200" dirty="0" smtClean="0">
                <a:solidFill>
                  <a:srgbClr val="002060"/>
                </a:solidFill>
                <a:highlight>
                  <a:srgbClr val="00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деятельности </a:t>
            </a:r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ОО, утвержденного в установленном законодательством РФ порядке, или бюджетной сметы образовательной организации</a:t>
            </a:r>
            <a:endParaRPr lang="ru-RU" sz="2200" dirty="0">
              <a:solidFill>
                <a:srgbClr val="002060"/>
              </a:solidFill>
              <a:highlight>
                <a:srgbClr val="00FF00"/>
              </a:highligh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9869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93633" y="264007"/>
            <a:ext cx="60867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	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58023" y="2387326"/>
            <a:ext cx="61223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	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12800" y="5215057"/>
            <a:ext cx="101692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	</a:t>
            </a:r>
            <a:endParaRPr lang="ru-RU" sz="1600" dirty="0"/>
          </a:p>
        </p:txBody>
      </p:sp>
      <p:sp>
        <p:nvSpPr>
          <p:cNvPr id="15" name="Rounded Rectangle 14"/>
          <p:cNvSpPr/>
          <p:nvPr/>
        </p:nvSpPr>
        <p:spPr>
          <a:xfrm flipV="1">
            <a:off x="122451" y="6746181"/>
            <a:ext cx="11988800" cy="45719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600" b="0" i="0" u="none" strike="noStrike" kern="0" cap="none" spc="0" normalizeH="0" baseline="0" noProof="0">
              <a:ln>
                <a:noFill/>
              </a:ln>
              <a:solidFill>
                <a:srgbClr val="9BBC5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Мониторинг качества услуг психолого-педагогической, методической и  консультативной помощи">
            <a:extLst>
              <a:ext uri="{FF2B5EF4-FFF2-40B4-BE49-F238E27FC236}">
                <a16:creationId xmlns:a16="http://schemas.microsoft.com/office/drawing/2014/main" id="{21113B88-855A-49F7-A73D-DC5DD6DF9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03" y="71295"/>
            <a:ext cx="2581296" cy="129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AD09337-75C3-4754-97DE-5F7A6694CA77}"/>
              </a:ext>
            </a:extLst>
          </p:cNvPr>
          <p:cNvSpPr/>
          <p:nvPr/>
        </p:nvSpPr>
        <p:spPr>
          <a:xfrm>
            <a:off x="3589656" y="319278"/>
            <a:ext cx="7545376" cy="7631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1.11. Подраздел «Вакантные места для приема (перевода) обучающихся»</a:t>
            </a:r>
            <a:endParaRPr lang="ru-RU" sz="1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A37F94-D60A-49EE-B465-4BAE3AAE2141}"/>
              </a:ext>
            </a:extLst>
          </p:cNvPr>
          <p:cNvSpPr txBox="1"/>
          <p:nvPr/>
        </p:nvSpPr>
        <p:spPr>
          <a:xfrm>
            <a:off x="1149256" y="1273714"/>
            <a:ext cx="9496323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Главная страница подраздела должна содержать информацию </a:t>
            </a:r>
            <a:r>
              <a:rPr lang="ru-RU" sz="22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(можно оформить в виде таблицы): </a:t>
            </a:r>
          </a:p>
          <a:p>
            <a:pPr algn="just"/>
            <a:r>
              <a:rPr lang="ru-RU" sz="2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 </a:t>
            </a:r>
            <a:r>
              <a:rPr lang="ru-RU" sz="2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количестве вакантных мест для приема (перевода) обучающихся по каждой реализуемой образовательной программе, по имеющимся в образовательной организации бюджетным или иным ассигнованиям, в том числе: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количество вакантных мест для приема (перевода) за счет бюджетных ассигнований федерального бюджета;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количество </a:t>
            </a:r>
            <a:r>
              <a:rPr lang="ru-RU" sz="2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вакантных мест для приема (перевода) за счет бюджетных ассигнований бюджетов субъекта Российской Федерации;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количество </a:t>
            </a:r>
            <a:r>
              <a:rPr lang="ru-RU" sz="2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вакантных мест для приема (перевода) за счет бюджетных ассигнований местных бюджетов;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количество </a:t>
            </a:r>
            <a:r>
              <a:rPr lang="ru-RU" sz="2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вакантных мест для приема (перевода) за счет средств физических и (или) юридических лиц</a:t>
            </a:r>
          </a:p>
        </p:txBody>
      </p:sp>
    </p:spTree>
    <p:extLst>
      <p:ext uri="{BB962C8B-B14F-4D97-AF65-F5344CB8AC3E}">
        <p14:creationId xmlns:p14="http://schemas.microsoft.com/office/powerpoint/2010/main" val="22331152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93633" y="264007"/>
            <a:ext cx="60867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	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58023" y="2387326"/>
            <a:ext cx="61223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	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12800" y="5215057"/>
            <a:ext cx="101692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	</a:t>
            </a:r>
            <a:endParaRPr lang="ru-RU" sz="1600" dirty="0"/>
          </a:p>
        </p:txBody>
      </p:sp>
      <p:sp>
        <p:nvSpPr>
          <p:cNvPr id="15" name="Rounded Rectangle 14"/>
          <p:cNvSpPr/>
          <p:nvPr/>
        </p:nvSpPr>
        <p:spPr>
          <a:xfrm flipV="1">
            <a:off x="122451" y="6746181"/>
            <a:ext cx="11988800" cy="45719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600" b="0" i="0" u="none" strike="noStrike" kern="0" cap="none" spc="0" normalizeH="0" baseline="0" noProof="0">
              <a:ln>
                <a:noFill/>
              </a:ln>
              <a:solidFill>
                <a:srgbClr val="9BBC5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Мониторинг качества услуг психолого-педагогической, методической и  консультативной помощи">
            <a:extLst>
              <a:ext uri="{FF2B5EF4-FFF2-40B4-BE49-F238E27FC236}">
                <a16:creationId xmlns:a16="http://schemas.microsoft.com/office/drawing/2014/main" id="{21113B88-855A-49F7-A73D-DC5DD6DF9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03" y="71295"/>
            <a:ext cx="2581296" cy="129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AD09337-75C3-4754-97DE-5F7A6694CA77}"/>
              </a:ext>
            </a:extLst>
          </p:cNvPr>
          <p:cNvSpPr/>
          <p:nvPr/>
        </p:nvSpPr>
        <p:spPr>
          <a:xfrm>
            <a:off x="3589656" y="319278"/>
            <a:ext cx="7545376" cy="7631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1.12. Подраздел «Доступная среда»</a:t>
            </a:r>
          </a:p>
          <a:p>
            <a:pPr algn="ctr"/>
            <a:endParaRPr lang="ru-RU" sz="16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0AA512-0F95-4E7E-8A15-5EA9B2A5784B}"/>
              </a:ext>
            </a:extLst>
          </p:cNvPr>
          <p:cNvSpPr txBox="1"/>
          <p:nvPr/>
        </p:nvSpPr>
        <p:spPr>
          <a:xfrm>
            <a:off x="812801" y="1236981"/>
            <a:ext cx="106172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Главная страница подраздела «Доступная среда» должна содержать информацию </a:t>
            </a:r>
            <a:r>
              <a:rPr lang="ru-RU" sz="22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(текстовое описание условий по каждой позиции):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специально </a:t>
            </a:r>
            <a:r>
              <a:rPr lang="ru-RU" sz="2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оборудованных учебных кабинетах;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 </a:t>
            </a:r>
            <a:r>
              <a:rPr lang="ru-RU" sz="2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объектах для проведения практических занятий, приспособленных для использования инвалидами и лицами с ограниченными возможностями здоровья;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 </a:t>
            </a:r>
            <a:r>
              <a:rPr lang="ru-RU" sz="2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библиотеке(ах), приспособленных для использования инвалидами и лицами с ограниченными возможностями здоровья;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 </a:t>
            </a:r>
            <a:r>
              <a:rPr lang="ru-RU" sz="2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объектах спорта, приспособленных для использования инвалидами и лицами с ограниченными возможностями здоровья;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 </a:t>
            </a:r>
            <a:r>
              <a:rPr lang="ru-RU" sz="2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средствах обучения и воспитания, приспособленных для использования инвалидами и лицами с ограниченными возможностями здоровья;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 </a:t>
            </a:r>
            <a:r>
              <a:rPr lang="ru-RU" sz="2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обеспечении беспрепятственного доступа в здания образовательной организации;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 </a:t>
            </a:r>
            <a:r>
              <a:rPr lang="ru-RU" sz="2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специальных условиях питания;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 </a:t>
            </a:r>
            <a:r>
              <a:rPr lang="ru-RU" sz="2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специальных условиях охраны </a:t>
            </a:r>
            <a:r>
              <a:rPr lang="ru-RU" sz="2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здоровья</a:t>
            </a:r>
            <a:endParaRPr lang="ru-RU" sz="2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0886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93633" y="264007"/>
            <a:ext cx="60867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	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58023" y="2387326"/>
            <a:ext cx="61223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	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12800" y="5215057"/>
            <a:ext cx="101692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	</a:t>
            </a:r>
            <a:endParaRPr lang="ru-RU" sz="1600" dirty="0"/>
          </a:p>
        </p:txBody>
      </p:sp>
      <p:sp>
        <p:nvSpPr>
          <p:cNvPr id="15" name="Rounded Rectangle 14"/>
          <p:cNvSpPr/>
          <p:nvPr/>
        </p:nvSpPr>
        <p:spPr>
          <a:xfrm flipV="1">
            <a:off x="122451" y="6746181"/>
            <a:ext cx="11988800" cy="45719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600" b="0" i="0" u="none" strike="noStrike" kern="0" cap="none" spc="0" normalizeH="0" baseline="0" noProof="0">
              <a:ln>
                <a:noFill/>
              </a:ln>
              <a:solidFill>
                <a:srgbClr val="9BBC5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Мониторинг качества услуг психолого-педагогической, методической и  консультативной помощи">
            <a:extLst>
              <a:ext uri="{FF2B5EF4-FFF2-40B4-BE49-F238E27FC236}">
                <a16:creationId xmlns:a16="http://schemas.microsoft.com/office/drawing/2014/main" id="{21113B88-855A-49F7-A73D-DC5DD6DF9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03" y="71295"/>
            <a:ext cx="2581296" cy="129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AD09337-75C3-4754-97DE-5F7A6694CA77}"/>
              </a:ext>
            </a:extLst>
          </p:cNvPr>
          <p:cNvSpPr/>
          <p:nvPr/>
        </p:nvSpPr>
        <p:spPr>
          <a:xfrm>
            <a:off x="3589656" y="319278"/>
            <a:ext cx="7545376" cy="7631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1.12. Подраздел «Доступная среда</a:t>
            </a:r>
            <a:r>
              <a:rPr lang="ru-RU" sz="2400" b="1" dirty="0"/>
              <a:t>»</a:t>
            </a:r>
          </a:p>
          <a:p>
            <a:pPr algn="ctr"/>
            <a:endParaRPr lang="ru-RU" sz="16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0AA512-0F95-4E7E-8A15-5EA9B2A5784B}"/>
              </a:ext>
            </a:extLst>
          </p:cNvPr>
          <p:cNvSpPr txBox="1"/>
          <p:nvPr/>
        </p:nvSpPr>
        <p:spPr>
          <a:xfrm>
            <a:off x="812801" y="1417214"/>
            <a:ext cx="1032223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/>
              <a:t> </a:t>
            </a: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Главная страница подраздела «Доступная среда» должна содержать информацию: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доступе к информационным системам и информационно-телекоммуникационным сетям, приспособленным для использования инвалидами и лицами с ограниченными возможностями здоровья;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электронных образовательных ресурсах, к которым обеспечивается доступ инвалидов и лиц с ограниченными возможностями здоровья;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наличии специальных технических средств обучения коллективного и индивидуального пользования;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наличии условий для беспрепятственного доступа в общежитие, интернат;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количестве жилых помещений в общежитии, интернате, приспособленных для использования инвалидами и лицами с ограниченными возможностями здоровья.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5C567B3-24AE-4F65-8957-87B66CB68F47}"/>
              </a:ext>
            </a:extLst>
          </p:cNvPr>
          <p:cNvSpPr/>
          <p:nvPr/>
        </p:nvSpPr>
        <p:spPr>
          <a:xfrm>
            <a:off x="7362344" y="5359717"/>
            <a:ext cx="3512644" cy="87886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</a:rPr>
              <a:t>Не предусмотрено</a:t>
            </a:r>
            <a:endParaRPr lang="ru-RU" sz="2000" dirty="0">
              <a:solidFill>
                <a:srgbClr val="00206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67221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93633" y="264007"/>
            <a:ext cx="60867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	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58023" y="2387326"/>
            <a:ext cx="61223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	</a:t>
            </a:r>
            <a:endParaRPr lang="ru-RU" sz="1600" dirty="0"/>
          </a:p>
        </p:txBody>
      </p:sp>
      <p:sp>
        <p:nvSpPr>
          <p:cNvPr id="15" name="Rounded Rectangle 14"/>
          <p:cNvSpPr/>
          <p:nvPr/>
        </p:nvSpPr>
        <p:spPr>
          <a:xfrm flipV="1">
            <a:off x="122451" y="6746181"/>
            <a:ext cx="11988800" cy="45719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600" b="0" i="0" u="none" strike="noStrike" kern="0" cap="none" spc="0" normalizeH="0" baseline="0" noProof="0">
              <a:ln>
                <a:noFill/>
              </a:ln>
              <a:solidFill>
                <a:srgbClr val="9BBC5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Мониторинг качества услуг психолого-педагогической, методической и  консультативной помощи">
            <a:extLst>
              <a:ext uri="{FF2B5EF4-FFF2-40B4-BE49-F238E27FC236}">
                <a16:creationId xmlns:a16="http://schemas.microsoft.com/office/drawing/2014/main" id="{21113B88-855A-49F7-A73D-DC5DD6DF9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03" y="71295"/>
            <a:ext cx="2581296" cy="129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AD09337-75C3-4754-97DE-5F7A6694CA77}"/>
              </a:ext>
            </a:extLst>
          </p:cNvPr>
          <p:cNvSpPr/>
          <p:nvPr/>
        </p:nvSpPr>
        <p:spPr>
          <a:xfrm>
            <a:off x="3589656" y="319278"/>
            <a:ext cx="7545376" cy="7631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1.13. Подраздел «Международное сотрудничество»</a:t>
            </a:r>
            <a:endParaRPr lang="ru-RU" sz="1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8AE90A-B82E-467C-9539-4FD09064AA7A}"/>
              </a:ext>
            </a:extLst>
          </p:cNvPr>
          <p:cNvSpPr txBox="1"/>
          <p:nvPr/>
        </p:nvSpPr>
        <p:spPr>
          <a:xfrm>
            <a:off x="989817" y="1303341"/>
            <a:ext cx="10254067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Главная страница подраздела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«Международное сотрудничество» должна содержать информацию: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 </a:t>
            </a:r>
            <a:r>
              <a:rPr lang="ru-RU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заключенных и планируемых к заключению договорах с иностранными и (или) международными организациями по вопросам образования и науки (при наличии);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 </a:t>
            </a:r>
            <a:r>
              <a:rPr lang="ru-RU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международной аккредитации образовательных программ (при наличии)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E2706ED-7F6D-43B5-94BC-D4811BB2D4BB}"/>
              </a:ext>
            </a:extLst>
          </p:cNvPr>
          <p:cNvSpPr/>
          <p:nvPr/>
        </p:nvSpPr>
        <p:spPr>
          <a:xfrm>
            <a:off x="2819085" y="4348508"/>
            <a:ext cx="8315947" cy="177453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Если отсутствуют - пишем: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</a:t>
            </a: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Нет заключенных и планируемых к заключению договоров с иностранными и международными организациями по вопросам образования и науки»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</a:t>
            </a: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Международной аккредитации образовательных программ – нет»</a:t>
            </a:r>
          </a:p>
        </p:txBody>
      </p:sp>
    </p:spTree>
    <p:extLst>
      <p:ext uri="{BB962C8B-B14F-4D97-AF65-F5344CB8AC3E}">
        <p14:creationId xmlns:p14="http://schemas.microsoft.com/office/powerpoint/2010/main" val="36266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93633" y="264007"/>
            <a:ext cx="60867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	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58023" y="2387326"/>
            <a:ext cx="61223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	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12800" y="5215057"/>
            <a:ext cx="101692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	</a:t>
            </a:r>
            <a:endParaRPr lang="ru-RU" sz="1600" dirty="0"/>
          </a:p>
        </p:txBody>
      </p:sp>
      <p:sp>
        <p:nvSpPr>
          <p:cNvPr id="15" name="Rounded Rectangle 14"/>
          <p:cNvSpPr/>
          <p:nvPr/>
        </p:nvSpPr>
        <p:spPr>
          <a:xfrm flipV="1">
            <a:off x="122451" y="6746181"/>
            <a:ext cx="11988800" cy="45719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600" b="0" i="0" u="none" strike="noStrike" kern="0" cap="none" spc="0" normalizeH="0" baseline="0" noProof="0">
              <a:ln>
                <a:noFill/>
              </a:ln>
              <a:solidFill>
                <a:srgbClr val="9BBC5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Мониторинг качества услуг психолого-педагогической, методической и  консультативной помощи">
            <a:extLst>
              <a:ext uri="{FF2B5EF4-FFF2-40B4-BE49-F238E27FC236}">
                <a16:creationId xmlns:a16="http://schemas.microsoft.com/office/drawing/2014/main" id="{21113B88-855A-49F7-A73D-DC5DD6DF9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03" y="71295"/>
            <a:ext cx="2581296" cy="129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AD09337-75C3-4754-97DE-5F7A6694CA77}"/>
              </a:ext>
            </a:extLst>
          </p:cNvPr>
          <p:cNvSpPr/>
          <p:nvPr/>
        </p:nvSpPr>
        <p:spPr>
          <a:xfrm>
            <a:off x="3589656" y="319278"/>
            <a:ext cx="7545376" cy="7631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1.14. Подраздел «Организация питания в образовательной организации»</a:t>
            </a:r>
            <a:endParaRPr lang="ru-RU" sz="1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8C2092-F649-4110-BBA4-9B86A9D203A5}"/>
              </a:ext>
            </a:extLst>
          </p:cNvPr>
          <p:cNvSpPr txBox="1"/>
          <p:nvPr/>
        </p:nvSpPr>
        <p:spPr>
          <a:xfrm>
            <a:off x="955735" y="1627657"/>
            <a:ext cx="10322232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Государственные и муниципальные общеобразовательные организации при размещении </a:t>
            </a:r>
            <a:r>
              <a:rPr lang="ru-RU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информации об </a:t>
            </a: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условиях питания обучающихся по образовательным программам начального общего образования размещают в том числе: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меню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ежедневного горячего питания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информацию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 наличии диетического меню в образовательной 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организации;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перечни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юридических лиц и индивидуальных предпринимателей, оказывающих услуги по организации питания в общеобразовательных  организациях;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перечни  юридических  лиц  и  индивидуальных предпринимателей, поставляющих (реализующих) пищевые продукты и продовольственное сырье в общеобразовательные организации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endParaRPr lang="ru-RU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формы обратной связи для родителей обучающихся и ответы на вопросы родителей по питанию</a:t>
            </a:r>
          </a:p>
        </p:txBody>
      </p:sp>
    </p:spTree>
    <p:extLst>
      <p:ext uri="{BB962C8B-B14F-4D97-AF65-F5344CB8AC3E}">
        <p14:creationId xmlns:p14="http://schemas.microsoft.com/office/powerpoint/2010/main" val="4210240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CE2DDFC-1B46-44E4-BFE7-AA218D75ED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90" t="13979" r="54075" b="8222"/>
          <a:stretch/>
        </p:blipFill>
        <p:spPr>
          <a:xfrm>
            <a:off x="611602" y="1591980"/>
            <a:ext cx="3352835" cy="4452852"/>
          </a:xfrm>
          <a:prstGeom prst="rect">
            <a:avLst/>
          </a:prstGeom>
          <a:ln w="127000" cap="sq">
            <a:solidFill>
              <a:schemeClr val="tx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C33F679-9A7F-43CA-A1F8-47F6975368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385" t="18456" r="37912" b="21737"/>
          <a:stretch/>
        </p:blipFill>
        <p:spPr>
          <a:xfrm>
            <a:off x="4460440" y="1591980"/>
            <a:ext cx="3601118" cy="2976236"/>
          </a:xfrm>
          <a:prstGeom prst="rect">
            <a:avLst/>
          </a:prstGeom>
          <a:ln w="127000" cap="sq">
            <a:solidFill>
              <a:schemeClr val="tx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07CFB9F-408F-42AA-B1E3-090FB979450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190" t="13722" r="63592" b="7573"/>
          <a:stretch/>
        </p:blipFill>
        <p:spPr>
          <a:xfrm>
            <a:off x="8557561" y="1591980"/>
            <a:ext cx="3114339" cy="4452852"/>
          </a:xfrm>
          <a:prstGeom prst="rect">
            <a:avLst/>
          </a:prstGeom>
          <a:ln w="127000" cap="sq">
            <a:solidFill>
              <a:schemeClr val="tx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2" descr="Мониторинг качества услуг психолого-педагогической, методической и  консультативной помощи">
            <a:extLst>
              <a:ext uri="{FF2B5EF4-FFF2-40B4-BE49-F238E27FC236}">
                <a16:creationId xmlns:a16="http://schemas.microsoft.com/office/drawing/2014/main" id="{E0E50CBD-AFAA-40BE-B6A5-40180B675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03" y="71295"/>
            <a:ext cx="2581296" cy="129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5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93633" y="264007"/>
            <a:ext cx="60867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	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58023" y="2387326"/>
            <a:ext cx="61223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	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12800" y="5215057"/>
            <a:ext cx="101692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	</a:t>
            </a:r>
            <a:endParaRPr lang="ru-RU" sz="1600" dirty="0"/>
          </a:p>
        </p:txBody>
      </p:sp>
      <p:sp>
        <p:nvSpPr>
          <p:cNvPr id="15" name="Rounded Rectangle 14"/>
          <p:cNvSpPr/>
          <p:nvPr/>
        </p:nvSpPr>
        <p:spPr>
          <a:xfrm flipV="1">
            <a:off x="122451" y="6746181"/>
            <a:ext cx="11988800" cy="45719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600" b="0" i="0" u="none" strike="noStrike" kern="0" cap="none" spc="0" normalizeH="0" baseline="0" noProof="0">
              <a:ln>
                <a:noFill/>
              </a:ln>
              <a:solidFill>
                <a:srgbClr val="9BBC5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Мониторинг качества услуг психолого-педагогической, методической и  консультативной помощи">
            <a:extLst>
              <a:ext uri="{FF2B5EF4-FFF2-40B4-BE49-F238E27FC236}">
                <a16:creationId xmlns:a16="http://schemas.microsoft.com/office/drawing/2014/main" id="{21113B88-855A-49F7-A73D-DC5DD6DF9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03" y="71295"/>
            <a:ext cx="2581296" cy="129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Восклицательный знак | Премиум Фото">
            <a:extLst>
              <a:ext uri="{FF2B5EF4-FFF2-40B4-BE49-F238E27FC236}">
                <a16:creationId xmlns:a16="http://schemas.microsoft.com/office/drawing/2014/main" id="{1246636E-6136-4A7A-9C02-82B0DBBEDF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2" t="7294" r="13579" b="4658"/>
          <a:stretch/>
        </p:blipFill>
        <p:spPr bwMode="auto">
          <a:xfrm>
            <a:off x="8592207" y="772510"/>
            <a:ext cx="2979683" cy="524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6FB60FF-A71F-4503-A971-3381CEA46892}"/>
              </a:ext>
            </a:extLst>
          </p:cNvPr>
          <p:cNvSpPr/>
          <p:nvPr/>
        </p:nvSpPr>
        <p:spPr>
          <a:xfrm>
            <a:off x="3461049" y="481446"/>
            <a:ext cx="4540384" cy="238174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</a:rPr>
              <a:t>ПОСТАНОВЛЕНИЕ</a:t>
            </a:r>
          </a:p>
          <a:p>
            <a:pPr algn="ctr"/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</a:rPr>
              <a:t>от 20 октября 2021 г. N 1802</a:t>
            </a:r>
          </a:p>
          <a:p>
            <a:pPr algn="ctr"/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16. Образовательная организация </a:t>
            </a:r>
            <a:r>
              <a:rPr lang="ru-RU" sz="2000" b="1" u="sng" dirty="0">
                <a:latin typeface="Cambria" panose="02040503050406030204" pitchFamily="18" charset="0"/>
                <a:ea typeface="Cambria" panose="02040503050406030204" pitchFamily="18" charset="0"/>
              </a:rPr>
              <a:t>обновляет сведения не позднее 10 рабочих дней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со дня их создания, получения или внесения в них соответствующих изменений</a:t>
            </a:r>
          </a:p>
          <a:p>
            <a:pPr algn="ctr"/>
            <a:endParaRPr lang="ru-RU" sz="1600" b="1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DF966BE1-3A11-4B18-938C-A38FD2507DDA}"/>
              </a:ext>
            </a:extLst>
          </p:cNvPr>
          <p:cNvSpPr/>
          <p:nvPr/>
        </p:nvSpPr>
        <p:spPr>
          <a:xfrm>
            <a:off x="1147873" y="3319773"/>
            <a:ext cx="6853560" cy="238174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/>
          </a:p>
          <a:p>
            <a:pPr algn="ctr"/>
            <a:endParaRPr lang="ru-RU" sz="20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Федеральный </a:t>
            </a:r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</a:rPr>
              <a:t>закон от 29.12.2012 N 273-ФЗ</a:t>
            </a:r>
          </a:p>
          <a:p>
            <a:pPr algn="ctr"/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</a:rPr>
              <a:t>Статья 29. </a:t>
            </a:r>
          </a:p>
          <a:p>
            <a:pPr algn="ctr"/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3. Информация и документы подлежат размещению на официальном сайте образовательной организации в сети "Интернет" и </a:t>
            </a:r>
            <a:r>
              <a:rPr lang="ru-RU" sz="2000" b="1" u="sng" dirty="0">
                <a:latin typeface="Cambria" panose="02040503050406030204" pitchFamily="18" charset="0"/>
                <a:ea typeface="Cambria" panose="02040503050406030204" pitchFamily="18" charset="0"/>
              </a:rPr>
              <a:t>обновлению в течение десяти рабочих дней со дня их создания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, получения или внесения в них соответствующих изменений</a:t>
            </a:r>
          </a:p>
          <a:p>
            <a:pPr algn="ctr"/>
            <a:endParaRPr lang="ru-RU" sz="1100" dirty="0"/>
          </a:p>
          <a:p>
            <a:pPr algn="ctr"/>
            <a:endParaRPr lang="ru-RU" sz="1100" b="1" dirty="0"/>
          </a:p>
          <a:p>
            <a:pPr algn="ctr"/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162881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24858" y="971011"/>
            <a:ext cx="58864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Контакты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23258" y="1958166"/>
            <a:ext cx="685281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2A7972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Примакова Ирина Александровна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–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методист МАУ ИМЦ г. Томска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E-mail: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primakova62imc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@gmail.com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ул. Киевская, 89 (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каб.6)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тел. раб.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43-05-21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2A7972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5178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93633" y="264007"/>
            <a:ext cx="60867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	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58023" y="2387326"/>
            <a:ext cx="61223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	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12800" y="5215057"/>
            <a:ext cx="101692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	</a:t>
            </a:r>
            <a:endParaRPr lang="ru-RU" sz="1600" dirty="0"/>
          </a:p>
        </p:txBody>
      </p:sp>
      <p:sp>
        <p:nvSpPr>
          <p:cNvPr id="15" name="Rounded Rectangle 14"/>
          <p:cNvSpPr/>
          <p:nvPr/>
        </p:nvSpPr>
        <p:spPr>
          <a:xfrm flipV="1">
            <a:off x="122451" y="6746181"/>
            <a:ext cx="11988800" cy="45719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600" b="0" i="0" u="none" strike="noStrike" kern="0" cap="none" spc="0" normalizeH="0" baseline="0" noProof="0">
              <a:ln>
                <a:noFill/>
              </a:ln>
              <a:solidFill>
                <a:srgbClr val="9BBC5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Мониторинг качества услуг психолого-педагогической, методической и  консультативной помощи">
            <a:extLst>
              <a:ext uri="{FF2B5EF4-FFF2-40B4-BE49-F238E27FC236}">
                <a16:creationId xmlns:a16="http://schemas.microsoft.com/office/drawing/2014/main" id="{21113B88-855A-49F7-A73D-DC5DD6DF9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03" y="71295"/>
            <a:ext cx="2581296" cy="129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71D33AC-1D91-40DC-8E9D-B3109DE79989}"/>
              </a:ext>
            </a:extLst>
          </p:cNvPr>
          <p:cNvSpPr/>
          <p:nvPr/>
        </p:nvSpPr>
        <p:spPr>
          <a:xfrm>
            <a:off x="2483502" y="2275045"/>
            <a:ext cx="4849453" cy="104712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AD09337-75C3-4754-97DE-5F7A6694CA77}"/>
              </a:ext>
            </a:extLst>
          </p:cNvPr>
          <p:cNvSpPr/>
          <p:nvPr/>
        </p:nvSpPr>
        <p:spPr>
          <a:xfrm>
            <a:off x="2295372" y="1515662"/>
            <a:ext cx="4929554" cy="157607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  <a:p>
            <a:pPr algn="ctr"/>
            <a:r>
              <a:rPr lang="ru-RU" sz="2400" b="1" dirty="0"/>
              <a:t>с 17.10.2022 до 31.10.2022</a:t>
            </a:r>
          </a:p>
          <a:p>
            <a:pPr algn="ctr"/>
            <a:endParaRPr lang="ru-RU" sz="2400" b="1" dirty="0"/>
          </a:p>
          <a:p>
            <a:pPr algn="ctr"/>
            <a:r>
              <a:rPr lang="ru-RU" sz="2400" b="1" dirty="0"/>
              <a:t>САМООБСЛЕДОВАНИЕ </a:t>
            </a:r>
          </a:p>
          <a:p>
            <a:pPr algn="ctr"/>
            <a:endParaRPr lang="ru-RU" sz="1600" b="1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9CE30C6D-A370-49D8-9289-F3C9DA2141D8}"/>
              </a:ext>
            </a:extLst>
          </p:cNvPr>
          <p:cNvSpPr/>
          <p:nvPr/>
        </p:nvSpPr>
        <p:spPr>
          <a:xfrm>
            <a:off x="878117" y="4744520"/>
            <a:ext cx="4849453" cy="104712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3F98C282-2943-41D9-A696-0D98C86EB5B9}"/>
              </a:ext>
            </a:extLst>
          </p:cNvPr>
          <p:cNvSpPr/>
          <p:nvPr/>
        </p:nvSpPr>
        <p:spPr>
          <a:xfrm>
            <a:off x="689987" y="3985137"/>
            <a:ext cx="4929554" cy="157607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  <a:p>
            <a:pPr algn="ctr"/>
            <a:r>
              <a:rPr lang="ru-RU" sz="2400" b="1" dirty="0"/>
              <a:t>с 08.11.2022 до 02.12.2022</a:t>
            </a:r>
          </a:p>
          <a:p>
            <a:pPr algn="ctr"/>
            <a:endParaRPr lang="ru-RU" sz="2400" b="1" dirty="0"/>
          </a:p>
          <a:p>
            <a:pPr algn="ctr"/>
            <a:r>
              <a:rPr lang="ru-RU" sz="2400" b="1" dirty="0"/>
              <a:t>РАБОТА </a:t>
            </a:r>
            <a:r>
              <a:rPr lang="ru-RU" sz="2400" b="1" dirty="0" smtClean="0"/>
              <a:t>ЭКСПЕРТНОЙ ГРУППЫ</a:t>
            </a:r>
            <a:endParaRPr lang="ru-RU" sz="2400" b="1" dirty="0"/>
          </a:p>
          <a:p>
            <a:pPr algn="ctr"/>
            <a:endParaRPr lang="ru-RU" sz="1600" b="1"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D85C80F-8700-4716-AA82-CA312A18E8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378" t="15534" r="26821" b="3819"/>
          <a:stretch/>
        </p:blipFill>
        <p:spPr>
          <a:xfrm>
            <a:off x="8113360" y="1515662"/>
            <a:ext cx="3228882" cy="4755542"/>
          </a:xfrm>
          <a:prstGeom prst="rect">
            <a:avLst/>
          </a:prstGeom>
          <a:ln w="127000" cap="sq">
            <a:solidFill>
              <a:schemeClr val="tx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9C50DD8B-10EB-4B62-A7DD-E6632628100A}"/>
              </a:ext>
            </a:extLst>
          </p:cNvPr>
          <p:cNvSpPr/>
          <p:nvPr/>
        </p:nvSpPr>
        <p:spPr>
          <a:xfrm>
            <a:off x="3364389" y="422989"/>
            <a:ext cx="4929554" cy="51225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Сроки </a:t>
            </a:r>
            <a:r>
              <a:rPr lang="ru-RU" sz="3200" b="1" dirty="0">
                <a:latin typeface="Cambria" panose="02040503050406030204" pitchFamily="18" charset="0"/>
                <a:ea typeface="Cambria" panose="02040503050406030204" pitchFamily="18" charset="0"/>
              </a:rPr>
              <a:t>проведения</a:t>
            </a:r>
          </a:p>
          <a:p>
            <a:pPr algn="ctr"/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6635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93633" y="264007"/>
            <a:ext cx="60867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	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58023" y="2387326"/>
            <a:ext cx="61223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	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12800" y="5215057"/>
            <a:ext cx="101692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	</a:t>
            </a:r>
            <a:endParaRPr lang="ru-RU" sz="1600" dirty="0"/>
          </a:p>
        </p:txBody>
      </p:sp>
      <p:sp>
        <p:nvSpPr>
          <p:cNvPr id="15" name="Rounded Rectangle 14"/>
          <p:cNvSpPr/>
          <p:nvPr/>
        </p:nvSpPr>
        <p:spPr>
          <a:xfrm flipV="1">
            <a:off x="122451" y="6746181"/>
            <a:ext cx="11988800" cy="45719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600" b="0" i="0" u="none" strike="noStrike" kern="0" cap="none" spc="0" normalizeH="0" baseline="0" noProof="0">
              <a:ln>
                <a:noFill/>
              </a:ln>
              <a:solidFill>
                <a:srgbClr val="9BBC5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Мониторинг качества услуг психолого-педагогической, методической и  консультативной помощи">
            <a:extLst>
              <a:ext uri="{FF2B5EF4-FFF2-40B4-BE49-F238E27FC236}">
                <a16:creationId xmlns:a16="http://schemas.microsoft.com/office/drawing/2014/main" id="{21113B88-855A-49F7-A73D-DC5DD6DF9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03" y="71295"/>
            <a:ext cx="2581296" cy="129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AD09337-75C3-4754-97DE-5F7A6694CA77}"/>
              </a:ext>
            </a:extLst>
          </p:cNvPr>
          <p:cNvSpPr/>
          <p:nvPr/>
        </p:nvSpPr>
        <p:spPr>
          <a:xfrm>
            <a:off x="3264340" y="332500"/>
            <a:ext cx="8068944" cy="7631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Р</a:t>
            </a:r>
            <a:r>
              <a:rPr lang="ru-RU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аздел </a:t>
            </a:r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"Сведения об образовательной организации"</a:t>
            </a:r>
            <a:endParaRPr lang="ru-RU" sz="1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C9EA75-4A34-4D77-B59E-93A8EF83B2C8}"/>
              </a:ext>
            </a:extLst>
          </p:cNvPr>
          <p:cNvSpPr txBox="1"/>
          <p:nvPr/>
        </p:nvSpPr>
        <p:spPr>
          <a:xfrm>
            <a:off x="611603" y="1684501"/>
            <a:ext cx="1134934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1.1.    Подраздел «Основные сведения»</a:t>
            </a:r>
          </a:p>
          <a:p>
            <a:r>
              <a:rPr lang="ru-RU" dirty="0"/>
              <a:t>1.2.    Подраздел «Структура и органы управления образовательной организацией»</a:t>
            </a:r>
          </a:p>
          <a:p>
            <a:r>
              <a:rPr lang="ru-RU" dirty="0"/>
              <a:t>1.3.    Подраздел «Документы»</a:t>
            </a:r>
          </a:p>
          <a:p>
            <a:r>
              <a:rPr lang="ru-RU" dirty="0"/>
              <a:t>1.4.    Подраздел «Образование»</a:t>
            </a:r>
          </a:p>
          <a:p>
            <a:r>
              <a:rPr lang="ru-RU" dirty="0"/>
              <a:t>1.5.    Подраздел «Образовательные </a:t>
            </a:r>
            <a:r>
              <a:rPr lang="ru-RU" dirty="0" smtClean="0"/>
              <a:t>стандарты и требования» </a:t>
            </a:r>
            <a:endParaRPr lang="ru-RU" dirty="0"/>
          </a:p>
          <a:p>
            <a:r>
              <a:rPr lang="ru-RU" dirty="0"/>
              <a:t>1.6.    Подраздел «Руководство. Педагогический (научно-педагогический) состав»</a:t>
            </a:r>
          </a:p>
          <a:p>
            <a:r>
              <a:rPr lang="ru-RU" dirty="0"/>
              <a:t>1.7.    Подраздел «Материально-техническое обеспечение и оснащенность образовательного процесса»</a:t>
            </a:r>
          </a:p>
          <a:p>
            <a:r>
              <a:rPr lang="ru-RU" dirty="0"/>
              <a:t>1.8.    Подраздел «Стипендии и меры поддержки обучающихся»</a:t>
            </a:r>
          </a:p>
          <a:p>
            <a:r>
              <a:rPr lang="ru-RU" dirty="0"/>
              <a:t>1.9.    Подраздел «Платные образовательные услуги»</a:t>
            </a:r>
          </a:p>
          <a:p>
            <a:r>
              <a:rPr lang="ru-RU" dirty="0"/>
              <a:t>1.10.  Подраздел «Финансово-хозяйственная деятельность»</a:t>
            </a:r>
          </a:p>
          <a:p>
            <a:r>
              <a:rPr lang="ru-RU" dirty="0"/>
              <a:t>1.11.  Подраздел «Вакантные места для приема (перевода) обучающихся»</a:t>
            </a:r>
          </a:p>
          <a:p>
            <a:r>
              <a:rPr lang="ru-RU" dirty="0"/>
              <a:t>1.12.  Подраздел «Доступная среда»</a:t>
            </a:r>
          </a:p>
          <a:p>
            <a:r>
              <a:rPr lang="ru-RU" dirty="0"/>
              <a:t>1.13.  Подраздел «Международное сотрудничество»</a:t>
            </a:r>
          </a:p>
          <a:p>
            <a:r>
              <a:rPr lang="ru-RU" dirty="0"/>
              <a:t>1.14.  Подраздел «Организация питания в образовательной организации»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19246" y="5931818"/>
            <a:ext cx="6020078" cy="70282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Подраздел «Противодействие </a:t>
            </a:r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</a:rPr>
              <a:t>коррупции» </a:t>
            </a:r>
            <a:endParaRPr lang="ru-RU" sz="20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выводится из основного </a:t>
            </a:r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</a:rPr>
              <a:t>раздела</a:t>
            </a:r>
          </a:p>
        </p:txBody>
      </p:sp>
    </p:spTree>
    <p:extLst>
      <p:ext uri="{BB962C8B-B14F-4D97-AF65-F5344CB8AC3E}">
        <p14:creationId xmlns:p14="http://schemas.microsoft.com/office/powerpoint/2010/main" val="113929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93633" y="264007"/>
            <a:ext cx="60867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	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58023" y="2387326"/>
            <a:ext cx="61223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	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12800" y="5215057"/>
            <a:ext cx="101692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	</a:t>
            </a:r>
            <a:endParaRPr lang="ru-RU" sz="1600" dirty="0"/>
          </a:p>
        </p:txBody>
      </p:sp>
      <p:sp>
        <p:nvSpPr>
          <p:cNvPr id="15" name="Rounded Rectangle 14"/>
          <p:cNvSpPr/>
          <p:nvPr/>
        </p:nvSpPr>
        <p:spPr>
          <a:xfrm flipV="1">
            <a:off x="122451" y="6746181"/>
            <a:ext cx="11988800" cy="45719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600" b="0" i="0" u="none" strike="noStrike" kern="0" cap="none" spc="0" normalizeH="0" baseline="0" noProof="0">
              <a:ln>
                <a:noFill/>
              </a:ln>
              <a:solidFill>
                <a:srgbClr val="9BBC5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Мониторинг качества услуг психолого-педагогической, методической и  консультативной помощи">
            <a:extLst>
              <a:ext uri="{FF2B5EF4-FFF2-40B4-BE49-F238E27FC236}">
                <a16:creationId xmlns:a16="http://schemas.microsoft.com/office/drawing/2014/main" id="{21113B88-855A-49F7-A73D-DC5DD6DF9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03" y="71295"/>
            <a:ext cx="2581296" cy="129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AD09337-75C3-4754-97DE-5F7A6694CA77}"/>
              </a:ext>
            </a:extLst>
          </p:cNvPr>
          <p:cNvSpPr/>
          <p:nvPr/>
        </p:nvSpPr>
        <p:spPr>
          <a:xfrm>
            <a:off x="3264340" y="332500"/>
            <a:ext cx="8068944" cy="7631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Р</a:t>
            </a:r>
            <a:r>
              <a:rPr lang="ru-RU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аздел </a:t>
            </a:r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"Сведения об образовательной организации"</a:t>
            </a:r>
            <a:endParaRPr lang="ru-RU" sz="1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17"/>
          <a:stretch/>
        </p:blipFill>
        <p:spPr>
          <a:xfrm>
            <a:off x="807203" y="1792548"/>
            <a:ext cx="5158056" cy="34199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371" y="1796008"/>
            <a:ext cx="5120914" cy="376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42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93633" y="264007"/>
            <a:ext cx="60867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	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58023" y="2387326"/>
            <a:ext cx="61223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	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12800" y="5215057"/>
            <a:ext cx="101692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	</a:t>
            </a:r>
            <a:endParaRPr lang="ru-RU" sz="1600" dirty="0"/>
          </a:p>
        </p:txBody>
      </p:sp>
      <p:sp>
        <p:nvSpPr>
          <p:cNvPr id="15" name="Rounded Rectangle 14"/>
          <p:cNvSpPr/>
          <p:nvPr/>
        </p:nvSpPr>
        <p:spPr>
          <a:xfrm flipV="1">
            <a:off x="122451" y="6746181"/>
            <a:ext cx="11988800" cy="45719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600" b="0" i="0" u="none" strike="noStrike" kern="0" cap="none" spc="0" normalizeH="0" baseline="0" noProof="0">
              <a:ln>
                <a:noFill/>
              </a:ln>
              <a:solidFill>
                <a:srgbClr val="9BBC5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Мониторинг качества услуг психолого-педагогической, методической и  консультативной помощи">
            <a:extLst>
              <a:ext uri="{FF2B5EF4-FFF2-40B4-BE49-F238E27FC236}">
                <a16:creationId xmlns:a16="http://schemas.microsoft.com/office/drawing/2014/main" id="{21113B88-855A-49F7-A73D-DC5DD6DF9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03" y="71295"/>
            <a:ext cx="2581296" cy="129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AD09337-75C3-4754-97DE-5F7A6694CA77}"/>
              </a:ext>
            </a:extLst>
          </p:cNvPr>
          <p:cNvSpPr/>
          <p:nvPr/>
        </p:nvSpPr>
        <p:spPr>
          <a:xfrm>
            <a:off x="3589656" y="319279"/>
            <a:ext cx="7545376" cy="61692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1.1. Подраздел «Основные сведения»</a:t>
            </a:r>
          </a:p>
          <a:p>
            <a:pPr algn="ctr"/>
            <a:endParaRPr lang="ru-RU" sz="1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0564D0-4B83-429B-A5F8-3C2E078E4C98}"/>
              </a:ext>
            </a:extLst>
          </p:cNvPr>
          <p:cNvSpPr txBox="1"/>
          <p:nvPr/>
        </p:nvSpPr>
        <p:spPr>
          <a:xfrm>
            <a:off x="954503" y="1394370"/>
            <a:ext cx="10523429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 полном и сокращенном (при наличии) наименовании образовательной организации;</a:t>
            </a:r>
            <a:endParaRPr lang="ru-RU" dirty="0">
              <a:solidFill>
                <a:srgbClr val="002060"/>
              </a:solidFill>
              <a:highlight>
                <a:srgbClr val="FFFF00"/>
              </a:highligh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дате создания образовательной </a:t>
            </a:r>
            <a:r>
              <a:rPr lang="ru-RU" dirty="0">
                <a:solidFill>
                  <a:srgbClr val="002060"/>
                </a:solidFill>
                <a:highlight>
                  <a:srgbClr val="F9FFFE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организации;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highlight>
                  <a:srgbClr val="F9FFFE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об </a:t>
            </a:r>
            <a:r>
              <a:rPr lang="ru-RU" dirty="0">
                <a:solidFill>
                  <a:srgbClr val="002060"/>
                </a:solidFill>
                <a:highlight>
                  <a:srgbClr val="F9FFFE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учредителе (учредителях) образовательной организации;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наименовании представительств и филиалов образовательной организации (при наличии) (в том числе, находящихся за пределами Российской Федерации);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месте нахождения образовательной организации, ее представительств и филиалов (при наличии);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режиме и графике работы образовательной организации, ее представительств и филиалов (при наличии);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контактных телефонах образовательной организации, ее представительств и филиалов (при наличии);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адресах электронной почты образовательной организации, ее представительств и филиалов (при наличии);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адресах официальных сайтов представительств и филиалов образовательной организации (при наличии) или страницах в информационно-телекоммуникационной сети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«Интернет»</a:t>
            </a:r>
            <a:endParaRPr lang="ru-RU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BE7FD41-C321-44BF-B2F2-5B0CEBD62131}"/>
              </a:ext>
            </a:extLst>
          </p:cNvPr>
          <p:cNvSpPr/>
          <p:nvPr/>
        </p:nvSpPr>
        <p:spPr>
          <a:xfrm>
            <a:off x="3117732" y="5714892"/>
            <a:ext cx="8462665" cy="87000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если </a:t>
            </a: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отсутствуют представительства </a:t>
            </a: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 </a:t>
            </a: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филиалы </a:t>
            </a: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прописываем: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</a:t>
            </a: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</a:t>
            </a: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ОУ </a:t>
            </a: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представительства и филиалы отсутствуют или Представительств и филиалов нет» </a:t>
            </a:r>
          </a:p>
        </p:txBody>
      </p:sp>
    </p:spTree>
    <p:extLst>
      <p:ext uri="{BB962C8B-B14F-4D97-AF65-F5344CB8AC3E}">
        <p14:creationId xmlns:p14="http://schemas.microsoft.com/office/powerpoint/2010/main" val="176824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93633" y="264007"/>
            <a:ext cx="60867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	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58023" y="2387326"/>
            <a:ext cx="61223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	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12800" y="5215057"/>
            <a:ext cx="101692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	</a:t>
            </a:r>
            <a:endParaRPr lang="ru-RU" sz="1600" dirty="0"/>
          </a:p>
        </p:txBody>
      </p:sp>
      <p:sp>
        <p:nvSpPr>
          <p:cNvPr id="15" name="Rounded Rectangle 14"/>
          <p:cNvSpPr/>
          <p:nvPr/>
        </p:nvSpPr>
        <p:spPr>
          <a:xfrm flipV="1">
            <a:off x="122451" y="6746181"/>
            <a:ext cx="11988800" cy="45719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600" b="0" i="0" u="none" strike="noStrike" kern="0" cap="none" spc="0" normalizeH="0" baseline="0" noProof="0">
              <a:ln>
                <a:noFill/>
              </a:ln>
              <a:solidFill>
                <a:srgbClr val="9BBC5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Мониторинг качества услуг психолого-педагогической, методической и  консультативной помощи">
            <a:extLst>
              <a:ext uri="{FF2B5EF4-FFF2-40B4-BE49-F238E27FC236}">
                <a16:creationId xmlns:a16="http://schemas.microsoft.com/office/drawing/2014/main" id="{21113B88-855A-49F7-A73D-DC5DD6DF9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03" y="71295"/>
            <a:ext cx="2581296" cy="129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AD09337-75C3-4754-97DE-5F7A6694CA77}"/>
              </a:ext>
            </a:extLst>
          </p:cNvPr>
          <p:cNvSpPr/>
          <p:nvPr/>
        </p:nvSpPr>
        <p:spPr>
          <a:xfrm>
            <a:off x="3589656" y="319278"/>
            <a:ext cx="7545376" cy="7631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1.1. Подраздел «Основные сведения»</a:t>
            </a:r>
          </a:p>
          <a:p>
            <a:pPr algn="ctr"/>
            <a:endParaRPr lang="ru-RU" sz="16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0564D0-4B83-429B-A5F8-3C2E078E4C98}"/>
              </a:ext>
            </a:extLst>
          </p:cNvPr>
          <p:cNvSpPr txBox="1"/>
          <p:nvPr/>
        </p:nvSpPr>
        <p:spPr>
          <a:xfrm>
            <a:off x="812800" y="1140242"/>
            <a:ext cx="1032223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000" b="1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 местах осуществления образовательной деятельности, в том числе не указанных в приложении к лицензии (реестре лицензий) на осуществление образовательной деятельности в соответствии с частью 4 статьи 91 Федерального закона 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от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29 декабря 2012 г. N 273-ФЗ 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«Об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образовании в Российской Федерации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  <a:endParaRPr lang="ru-RU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509954"/>
              </p:ext>
            </p:extLst>
          </p:nvPr>
        </p:nvGraphicFramePr>
        <p:xfrm>
          <a:off x="1846237" y="3379132"/>
          <a:ext cx="9288795" cy="2840228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914335">
                  <a:extLst>
                    <a:ext uri="{9D8B030D-6E8A-4147-A177-3AD203B41FA5}">
                      <a16:colId xmlns:a16="http://schemas.microsoft.com/office/drawing/2014/main" val="4209953620"/>
                    </a:ext>
                  </a:extLst>
                </a:gridCol>
                <a:gridCol w="5962953">
                  <a:extLst>
                    <a:ext uri="{9D8B030D-6E8A-4147-A177-3AD203B41FA5}">
                      <a16:colId xmlns:a16="http://schemas.microsoft.com/office/drawing/2014/main" val="1492109705"/>
                    </a:ext>
                  </a:extLst>
                </a:gridCol>
                <a:gridCol w="2411507">
                  <a:extLst>
                    <a:ext uri="{9D8B030D-6E8A-4147-A177-3AD203B41FA5}">
                      <a16:colId xmlns:a16="http://schemas.microsoft.com/office/drawing/2014/main" val="31421715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п/п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Места осуществления образовательной деятельности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Наличие/отсутствие</a:t>
                      </a:r>
                      <a:endParaRPr lang="ru-RU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613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места осуществления образовательной деятельности при использовании сетевой формы реализации образовательных программ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отсутствуют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25389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2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места проведения практической подготовки обучающихся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отсутствуют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39774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3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места проведения государственной итоговой аттестации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отсутствуют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13108414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96761" y="2911794"/>
            <a:ext cx="1061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Пример:</a:t>
            </a:r>
            <a:endParaRPr lang="ru-RU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79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93633" y="264007"/>
            <a:ext cx="60867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	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58023" y="2387326"/>
            <a:ext cx="61223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	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12800" y="5215057"/>
            <a:ext cx="101692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	</a:t>
            </a:r>
            <a:endParaRPr lang="ru-RU" sz="1600" dirty="0"/>
          </a:p>
        </p:txBody>
      </p:sp>
      <p:sp>
        <p:nvSpPr>
          <p:cNvPr id="15" name="Rounded Rectangle 14"/>
          <p:cNvSpPr/>
          <p:nvPr/>
        </p:nvSpPr>
        <p:spPr>
          <a:xfrm flipV="1">
            <a:off x="122451" y="6746181"/>
            <a:ext cx="11988800" cy="45719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600" b="0" i="0" u="none" strike="noStrike" kern="0" cap="none" spc="0" normalizeH="0" baseline="0" noProof="0">
              <a:ln>
                <a:noFill/>
              </a:ln>
              <a:solidFill>
                <a:srgbClr val="9BBC5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Мониторинг качества услуг психолого-педагогической, методической и  консультативной помощи">
            <a:extLst>
              <a:ext uri="{FF2B5EF4-FFF2-40B4-BE49-F238E27FC236}">
                <a16:creationId xmlns:a16="http://schemas.microsoft.com/office/drawing/2014/main" id="{21113B88-855A-49F7-A73D-DC5DD6DF9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03" y="71295"/>
            <a:ext cx="2581296" cy="129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AD09337-75C3-4754-97DE-5F7A6694CA77}"/>
              </a:ext>
            </a:extLst>
          </p:cNvPr>
          <p:cNvSpPr/>
          <p:nvPr/>
        </p:nvSpPr>
        <p:spPr>
          <a:xfrm>
            <a:off x="3589656" y="319278"/>
            <a:ext cx="7545376" cy="7631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1.2. Подраздел «Структура и органы управления образовательной организацией»</a:t>
            </a:r>
            <a:endParaRPr lang="ru-RU" sz="1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DA6D53-8848-4014-AF64-DB2B002549AB}"/>
              </a:ext>
            </a:extLst>
          </p:cNvPr>
          <p:cNvSpPr txBox="1"/>
          <p:nvPr/>
        </p:nvSpPr>
        <p:spPr>
          <a:xfrm>
            <a:off x="531704" y="1337411"/>
            <a:ext cx="10603328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 структуре и об органах управления образовательной организации </a:t>
            </a:r>
            <a:r>
              <a:rPr lang="ru-RU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 указанием наименований структурных подразделений </a:t>
            </a: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(органов управления)</a:t>
            </a:r>
          </a:p>
          <a:p>
            <a:pPr algn="just"/>
            <a:endParaRPr lang="ru-RU" sz="1600" b="1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000" b="1" dirty="0">
              <a:solidFill>
                <a:srgbClr val="002060"/>
              </a:solidFill>
              <a:highlight>
                <a:srgbClr val="F9FFFE"/>
              </a:highlight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highlight>
                  <a:srgbClr val="F9FFFE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о фамилиях, именах, отчествах (при наличии) и должностях руководителей структурных подразделений;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highlight>
                  <a:srgbClr val="F9FFFE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о </a:t>
            </a:r>
            <a:r>
              <a:rPr lang="ru-RU" sz="1600" dirty="0">
                <a:solidFill>
                  <a:srgbClr val="002060"/>
                </a:solidFill>
                <a:highlight>
                  <a:srgbClr val="F9FFFE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местах нахождения структурных подразделений (органов управления) образовательной организации (при наличии структурных подразделений (органов управления);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highlight>
                  <a:srgbClr val="F9FFFE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об </a:t>
            </a:r>
            <a:r>
              <a:rPr lang="ru-RU" sz="1600" dirty="0">
                <a:solidFill>
                  <a:srgbClr val="002060"/>
                </a:solidFill>
                <a:highlight>
                  <a:srgbClr val="F9FFFE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адресах официальных сайтов в информационно-телекоммуникационной сети "Интернет" структурных подразделений (органов управления) образовательной организации (при наличии официальных сайтов);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highlight>
                  <a:srgbClr val="F9FFFE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об </a:t>
            </a:r>
            <a:r>
              <a:rPr lang="ru-RU" sz="1600" dirty="0">
                <a:solidFill>
                  <a:srgbClr val="002060"/>
                </a:solidFill>
                <a:highlight>
                  <a:srgbClr val="F9FFFE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адресах электронной почты структурных подразделений (органов управления) образовательной организации (при наличии электронной почты);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highlight>
                  <a:srgbClr val="F9FFFE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о </a:t>
            </a:r>
            <a:r>
              <a:rPr lang="ru-RU" sz="1600" dirty="0">
                <a:solidFill>
                  <a:srgbClr val="002060"/>
                </a:solidFill>
                <a:highlight>
                  <a:srgbClr val="F9FFFE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положениях о структурных подразделениях (об органах управления) образовательной организации с приложением указанных положений в виде электронных документов, подписанных простой электронной подписью в соответствии с Федеральным законом от 6 апреля 2011 г. N 63-ФЗ "Об электронной подписи"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43F3B98-5392-4DDF-8A71-1B028A0ACB0E}"/>
              </a:ext>
            </a:extLst>
          </p:cNvPr>
          <p:cNvSpPr/>
          <p:nvPr/>
        </p:nvSpPr>
        <p:spPr>
          <a:xfrm>
            <a:off x="747779" y="4947085"/>
            <a:ext cx="4808959" cy="1362284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информацию о структуре: лучше </a:t>
            </a:r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схемой</a:t>
            </a:r>
            <a:endParaRPr lang="ru-RU" sz="1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сведения о наличии положений об органах управления (в соответствии с уставом) с приложением указанных положений </a:t>
            </a:r>
            <a:r>
              <a:rPr lang="ru-RU" sz="1600" b="1" dirty="0">
                <a:solidFill>
                  <a:srgbClr val="002060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в виде электронных документов</a:t>
            </a:r>
            <a:endParaRPr lang="ru-RU" sz="1600" dirty="0">
              <a:solidFill>
                <a:srgbClr val="002060"/>
              </a:solidFill>
              <a:highlight>
                <a:srgbClr val="FFFF00"/>
              </a:highligh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BA3A7A0-4343-40E0-BA2A-1BF9D115DC66}"/>
              </a:ext>
            </a:extLst>
          </p:cNvPr>
          <p:cNvSpPr/>
          <p:nvPr/>
        </p:nvSpPr>
        <p:spPr>
          <a:xfrm>
            <a:off x="531704" y="1998829"/>
            <a:ext cx="10523429" cy="287476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</a:t>
            </a:r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ри отсутствии структурных подразделений </a:t>
            </a:r>
            <a:r>
              <a:rPr lang="ru-RU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пишем:    «Структурных подразделений в ОУ –нет»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43F3B98-5392-4DDF-8A71-1B028A0ACB0E}"/>
              </a:ext>
            </a:extLst>
          </p:cNvPr>
          <p:cNvSpPr/>
          <p:nvPr/>
        </p:nvSpPr>
        <p:spPr>
          <a:xfrm>
            <a:off x="5793417" y="4919271"/>
            <a:ext cx="5253639" cy="1387336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органы </a:t>
            </a:r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управления: общее собрание </a:t>
            </a:r>
            <a:r>
              <a:rPr lang="ru-RU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работников </a:t>
            </a:r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ОО, </a:t>
            </a:r>
            <a:r>
              <a:rPr lang="ru-RU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педагогический совет, </a:t>
            </a:r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могут </a:t>
            </a:r>
            <a:r>
              <a:rPr lang="ru-RU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формироваться </a:t>
            </a:r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попечительский, управляющий, </a:t>
            </a:r>
            <a:r>
              <a:rPr lang="ru-RU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наблюдательный совет и </a:t>
            </a:r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другие органы </a:t>
            </a:r>
            <a:r>
              <a:rPr lang="ru-RU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управления, </a:t>
            </a:r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предусмотренные уставом ОО</a:t>
            </a:r>
            <a:endParaRPr lang="ru-RU" sz="1600" dirty="0">
              <a:solidFill>
                <a:srgbClr val="002060"/>
              </a:solidFill>
              <a:highlight>
                <a:srgbClr val="FFFF00"/>
              </a:highligh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16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Шаблон МАУ ИМЦ">
  <a:themeElements>
    <a:clrScheme name="Другая 4">
      <a:dk1>
        <a:srgbClr val="006666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МАУ ИМЦ" id="{EF005E62-8E39-46C4-86E1-32C29D8EC3E5}" vid="{0298A1A0-F84A-4BB2-9A20-FD4CD75B416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МАУ ИМЦ</Template>
  <TotalTime>462</TotalTime>
  <Words>2758</Words>
  <Application>Microsoft Office PowerPoint</Application>
  <PresentationFormat>Широкоэкранный</PresentationFormat>
  <Paragraphs>344</Paragraphs>
  <Slides>31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9" baseType="lpstr">
      <vt:lpstr>Arial</vt:lpstr>
      <vt:lpstr>Calibri</vt:lpstr>
      <vt:lpstr>Cambria</vt:lpstr>
      <vt:lpstr>Century Gothic</vt:lpstr>
      <vt:lpstr>Tahoma</vt:lpstr>
      <vt:lpstr>Times New Roman</vt:lpstr>
      <vt:lpstr>Wingdings</vt:lpstr>
      <vt:lpstr>Шаблон МАУ ИМЦ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Ковбаса</dc:creator>
  <cp:lastModifiedBy>Ирина Алекса Примакова</cp:lastModifiedBy>
  <cp:revision>355</cp:revision>
  <dcterms:created xsi:type="dcterms:W3CDTF">2020-08-10T04:19:49Z</dcterms:created>
  <dcterms:modified xsi:type="dcterms:W3CDTF">2022-11-08T05:48:28Z</dcterms:modified>
</cp:coreProperties>
</file>