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62" r:id="rId5"/>
    <p:sldId id="263" r:id="rId6"/>
    <p:sldId id="279" r:id="rId7"/>
    <p:sldId id="278" r:id="rId8"/>
    <p:sldId id="277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630616" cy="144015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Мои права, обязанности, ответственность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1651"/>
            <a:ext cx="6866736" cy="514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1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75240" cy="10081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Обязанности (14 лет)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3600400" cy="4320480"/>
          </a:xfrm>
        </p:spPr>
        <p:txBody>
          <a:bodyPr>
            <a:noAutofit/>
          </a:bodyPr>
          <a:lstStyle/>
          <a:p>
            <a:r>
              <a:rPr lang="ru-RU" sz="1600" dirty="0"/>
              <a:t>получить паспорт гражданина Российской Федерации</a:t>
            </a:r>
          </a:p>
          <a:p>
            <a:r>
              <a:rPr lang="ru-RU" sz="1600" dirty="0"/>
              <a:t>(п. 1 Положения о </a:t>
            </a:r>
            <a:r>
              <a:rPr lang="ru-RU" sz="1600" dirty="0" smtClean="0"/>
              <a:t>паспорте гражданина </a:t>
            </a:r>
            <a:r>
              <a:rPr lang="ru-RU" sz="1600" dirty="0"/>
              <a:t>Российской Федерации);</a:t>
            </a:r>
          </a:p>
          <a:p>
            <a:r>
              <a:rPr lang="ru-RU" sz="1600" dirty="0" smtClean="0"/>
              <a:t>выполнять </a:t>
            </a:r>
            <a:r>
              <a:rPr lang="ru-RU" sz="1600" dirty="0"/>
              <a:t>трудовые обязанности в соответствии с условиями контракта, </a:t>
            </a:r>
            <a:r>
              <a:rPr lang="ru-RU" sz="1600" dirty="0" smtClean="0"/>
              <a:t>правилами учебного </a:t>
            </a:r>
            <a:r>
              <a:rPr lang="ru-RU" sz="1600" dirty="0"/>
              <a:t>и </a:t>
            </a:r>
            <a:r>
              <a:rPr lang="ru-RU" sz="1600" dirty="0" smtClean="0"/>
              <a:t>трудового распорядка и </a:t>
            </a:r>
            <a:r>
              <a:rPr lang="ru-RU" sz="1600" dirty="0"/>
              <a:t>трудовым законодательством;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соблюдать устав школы</a:t>
            </a:r>
            <a:r>
              <a:rPr lang="ru-RU" sz="1600" dirty="0" smtClean="0"/>
              <a:t>, правила </a:t>
            </a:r>
            <a:r>
              <a:rPr lang="ru-RU" sz="1600" dirty="0"/>
              <a:t>молодежного общественного объединения.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21" y="1772816"/>
            <a:ext cx="419703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3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0081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Ответственность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268760"/>
            <a:ext cx="4104455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исключение из школы за совершение правонарушений, в том числе </a:t>
            </a:r>
            <a:r>
              <a:rPr lang="ru-RU" dirty="0" smtClean="0"/>
              <a:t>грубые и </a:t>
            </a:r>
            <a:r>
              <a:rPr lang="ru-RU" dirty="0"/>
              <a:t>неоднократные нарушения </a:t>
            </a:r>
            <a:r>
              <a:rPr lang="ru-RU"/>
              <a:t>устава </a:t>
            </a:r>
            <a:r>
              <a:rPr lang="ru-RU" smtClean="0"/>
              <a:t>школы (с 15 лет);</a:t>
            </a:r>
            <a:endParaRPr lang="ru-RU" dirty="0"/>
          </a:p>
          <a:p>
            <a:r>
              <a:rPr lang="ru-RU" dirty="0" smtClean="0"/>
              <a:t>самостоятельная </a:t>
            </a:r>
            <a:r>
              <a:rPr lang="ru-RU" dirty="0"/>
              <a:t>имущественная ответственность по </a:t>
            </a:r>
            <a:r>
              <a:rPr lang="ru-RU" dirty="0" smtClean="0"/>
              <a:t>заключенным сделкам</a:t>
            </a:r>
            <a:r>
              <a:rPr lang="ru-RU" dirty="0"/>
              <a:t>;</a:t>
            </a:r>
          </a:p>
          <a:p>
            <a:r>
              <a:rPr lang="ru-RU" dirty="0" smtClean="0"/>
              <a:t>возмещение </a:t>
            </a:r>
            <a:r>
              <a:rPr lang="ru-RU" dirty="0"/>
              <a:t>причиненного вреда;</a:t>
            </a:r>
          </a:p>
          <a:p>
            <a:r>
              <a:rPr lang="ru-RU" dirty="0" smtClean="0"/>
              <a:t>ответственность </a:t>
            </a:r>
            <a:r>
              <a:rPr lang="ru-RU" dirty="0"/>
              <a:t>за нарушение трудовой </a:t>
            </a:r>
            <a:r>
              <a:rPr lang="ru-RU" dirty="0" smtClean="0"/>
              <a:t>дисциплины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72816"/>
            <a:ext cx="3950879" cy="29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35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Уголовная ответственность (14 лет)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511256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Лица, достигшие ко времени совершения </a:t>
            </a:r>
            <a:r>
              <a:rPr lang="ru-RU" dirty="0" smtClean="0"/>
              <a:t>преступления </a:t>
            </a:r>
            <a:r>
              <a:rPr lang="ru-RU" b="1" dirty="0" smtClean="0"/>
              <a:t>четырнадцатилетнего </a:t>
            </a:r>
            <a:r>
              <a:rPr lang="ru-RU" dirty="0"/>
              <a:t>возраста, подлежат уголовной ответственности </a:t>
            </a:r>
            <a:r>
              <a:rPr lang="ru-RU" dirty="0" smtClean="0"/>
              <a:t>за следующие преступления:</a:t>
            </a:r>
          </a:p>
          <a:p>
            <a:pPr algn="just"/>
            <a:r>
              <a:rPr lang="ru-RU" smtClean="0"/>
              <a:t>убийство </a:t>
            </a:r>
            <a:r>
              <a:rPr lang="ru-RU" dirty="0"/>
              <a:t>(статья 105 УК РФ), </a:t>
            </a:r>
            <a:endParaRPr lang="ru-RU" dirty="0" smtClean="0"/>
          </a:p>
          <a:p>
            <a:pPr algn="just"/>
            <a:r>
              <a:rPr lang="ru-RU" dirty="0" smtClean="0"/>
              <a:t>умышленное </a:t>
            </a:r>
            <a:r>
              <a:rPr lang="ru-RU" dirty="0"/>
              <a:t>причинение тяжкого вреда здоровью (статья 111 УК РФ), умышленное причинение средней тяжести вреда здоровью (статья 112 УК РФ), </a:t>
            </a:r>
            <a:endParaRPr lang="ru-RU" dirty="0" smtClean="0"/>
          </a:p>
          <a:p>
            <a:pPr algn="just"/>
            <a:r>
              <a:rPr lang="ru-RU" dirty="0" smtClean="0"/>
              <a:t>похищение </a:t>
            </a:r>
            <a:r>
              <a:rPr lang="ru-RU" dirty="0"/>
              <a:t>человека (статья 126 УК РФ), </a:t>
            </a:r>
            <a:endParaRPr lang="ru-RU" dirty="0" smtClean="0"/>
          </a:p>
          <a:p>
            <a:pPr algn="just"/>
            <a:r>
              <a:rPr lang="ru-RU" dirty="0" smtClean="0"/>
              <a:t>изнасилование </a:t>
            </a:r>
            <a:r>
              <a:rPr lang="ru-RU" dirty="0"/>
              <a:t>(статья 131 УК РФ), </a:t>
            </a:r>
            <a:endParaRPr lang="ru-RU" dirty="0" smtClean="0"/>
          </a:p>
          <a:p>
            <a:pPr algn="just"/>
            <a:r>
              <a:rPr lang="ru-RU" dirty="0" smtClean="0"/>
              <a:t>насильственные </a:t>
            </a:r>
            <a:r>
              <a:rPr lang="ru-RU" dirty="0"/>
              <a:t>действия сексуального характера (статья 132 УК РФ), кражу (статья 158), </a:t>
            </a:r>
            <a:endParaRPr lang="ru-RU" dirty="0" smtClean="0"/>
          </a:p>
          <a:p>
            <a:pPr algn="just"/>
            <a:r>
              <a:rPr lang="ru-RU" dirty="0" smtClean="0"/>
              <a:t>грабеж </a:t>
            </a:r>
            <a:r>
              <a:rPr lang="ru-RU" dirty="0"/>
              <a:t>(статья 161 УК РФ), </a:t>
            </a:r>
            <a:endParaRPr lang="ru-RU" dirty="0" smtClean="0"/>
          </a:p>
          <a:p>
            <a:pPr algn="just"/>
            <a:r>
              <a:rPr lang="ru-RU" dirty="0" smtClean="0"/>
              <a:t>разбой </a:t>
            </a:r>
            <a:r>
              <a:rPr lang="ru-RU" dirty="0"/>
              <a:t>(статья 162 УК РФ), </a:t>
            </a:r>
            <a:endParaRPr lang="ru-RU" dirty="0" smtClean="0"/>
          </a:p>
          <a:p>
            <a:pPr algn="just"/>
            <a:r>
              <a:rPr lang="ru-RU" dirty="0" smtClean="0"/>
              <a:t>вымогательство </a:t>
            </a:r>
            <a:r>
              <a:rPr lang="ru-RU" dirty="0"/>
              <a:t>(статья 163), </a:t>
            </a:r>
            <a:endParaRPr lang="ru-RU" dirty="0" smtClean="0"/>
          </a:p>
          <a:p>
            <a:pPr algn="just"/>
            <a:r>
              <a:rPr lang="ru-RU" dirty="0" smtClean="0"/>
              <a:t>неправомерное </a:t>
            </a:r>
            <a:r>
              <a:rPr lang="ru-RU" dirty="0"/>
              <a:t>завладение автомобилем или иным транспортным средством без цели хищения (статья 166 УК РФ), </a:t>
            </a:r>
            <a:endParaRPr lang="ru-RU" dirty="0" smtClean="0"/>
          </a:p>
          <a:p>
            <a:pPr algn="just"/>
            <a:r>
              <a:rPr lang="ru-RU" dirty="0" smtClean="0"/>
              <a:t>умышленные </a:t>
            </a:r>
            <a:r>
              <a:rPr lang="ru-RU" dirty="0"/>
              <a:t>уничтожение или повреждение имущества при отягчающих обстоятельствах (часть вторая статьи 167), </a:t>
            </a:r>
            <a:endParaRPr lang="ru-RU" dirty="0" smtClean="0"/>
          </a:p>
          <a:p>
            <a:pPr algn="just"/>
            <a:r>
              <a:rPr lang="ru-RU" dirty="0" smtClean="0"/>
              <a:t>террористический </a:t>
            </a:r>
            <a:r>
              <a:rPr lang="ru-RU" dirty="0"/>
              <a:t>акт (статья 205), </a:t>
            </a:r>
            <a:endParaRPr lang="ru-RU" dirty="0" smtClean="0"/>
          </a:p>
          <a:p>
            <a:pPr algn="just"/>
            <a:r>
              <a:rPr lang="ru-RU" dirty="0" smtClean="0"/>
              <a:t>захват </a:t>
            </a:r>
            <a:r>
              <a:rPr lang="ru-RU" dirty="0"/>
              <a:t>заложника (статья 206), заведомо ложное сообщение об акте терроризма (статья 207 УК РФ</a:t>
            </a:r>
            <a:r>
              <a:rPr lang="ru-RU" dirty="0" smtClean="0"/>
              <a:t>),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хулиганство при отягчающих обстоятельствах (часть вторая статьи 213 УК РФ), </a:t>
            </a:r>
            <a:endParaRPr lang="ru-RU" dirty="0" smtClean="0"/>
          </a:p>
          <a:p>
            <a:pPr algn="just"/>
            <a:r>
              <a:rPr lang="ru-RU" dirty="0" smtClean="0"/>
              <a:t>вандализм </a:t>
            </a:r>
            <a:r>
              <a:rPr lang="ru-RU" dirty="0"/>
              <a:t>(статья 214 УК РФ), </a:t>
            </a:r>
            <a:endParaRPr lang="ru-RU" dirty="0" smtClean="0"/>
          </a:p>
          <a:p>
            <a:pPr algn="just"/>
            <a:r>
              <a:rPr lang="ru-RU" dirty="0" smtClean="0"/>
              <a:t>хищение </a:t>
            </a:r>
            <a:r>
              <a:rPr lang="ru-RU" dirty="0"/>
              <a:t>либо вымогательство оружия, боеприпасов, взрывчатых веществ и взрывных устройств (статья 226 УК РФ), </a:t>
            </a:r>
            <a:endParaRPr lang="ru-RU" dirty="0" smtClean="0"/>
          </a:p>
          <a:p>
            <a:pPr algn="just"/>
            <a:r>
              <a:rPr lang="ru-RU" dirty="0" smtClean="0"/>
              <a:t>хищение </a:t>
            </a:r>
            <a:r>
              <a:rPr lang="ru-RU" dirty="0"/>
              <a:t>либо вымогательство наркотических средств или психотропных веществ (статья 229 УК РФ), </a:t>
            </a:r>
            <a:endParaRPr lang="ru-RU" dirty="0" smtClean="0"/>
          </a:p>
          <a:p>
            <a:pPr algn="just"/>
            <a:r>
              <a:rPr lang="ru-RU" dirty="0" smtClean="0"/>
              <a:t>приведение </a:t>
            </a:r>
            <a:r>
              <a:rPr lang="ru-RU" dirty="0"/>
              <a:t>в негодность транспортных средств или путей сообщения (статья 267 УК РФ).</a:t>
            </a:r>
          </a:p>
        </p:txBody>
      </p:sp>
    </p:spTree>
    <p:extLst>
      <p:ext uri="{BB962C8B-B14F-4D97-AF65-F5344CB8AC3E}">
        <p14:creationId xmlns:p14="http://schemas.microsoft.com/office/powerpoint/2010/main" val="392192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1521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Тебе </a:t>
            </a:r>
            <a:r>
              <a:rPr lang="ru-RU" sz="4000" smtClean="0"/>
              <a:t>16 лет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622232" cy="4752528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работать (работники в </a:t>
            </a:r>
            <a:r>
              <a:rPr lang="ru-RU" sz="1600" dirty="0" smtClean="0"/>
              <a:t>возрасте от </a:t>
            </a:r>
            <a:r>
              <a:rPr lang="ru-RU" sz="1600" dirty="0"/>
              <a:t>шестнадцати до восемнадцати лет</a:t>
            </a:r>
            <a:r>
              <a:rPr lang="ru-RU" sz="1600" dirty="0" smtClean="0"/>
              <a:t>) не </a:t>
            </a:r>
            <a:r>
              <a:rPr lang="ru-RU" sz="1600" dirty="0"/>
              <a:t>более 35 часов в неделю. </a:t>
            </a:r>
            <a:endParaRPr lang="ru-RU" sz="1600" dirty="0" smtClean="0"/>
          </a:p>
          <a:p>
            <a:pPr algn="just"/>
            <a:r>
              <a:rPr lang="ru-RU" sz="1600" dirty="0" smtClean="0"/>
              <a:t>быть </a:t>
            </a:r>
            <a:r>
              <a:rPr lang="ru-RU" sz="1600" dirty="0"/>
              <a:t>членом кооператива (ст. </a:t>
            </a:r>
            <a:r>
              <a:rPr lang="ru-RU" sz="1600" dirty="0" smtClean="0"/>
              <a:t>26 ГК </a:t>
            </a:r>
            <a:r>
              <a:rPr lang="ru-RU" sz="1600" dirty="0"/>
              <a:t>РФ);</a:t>
            </a:r>
          </a:p>
          <a:p>
            <a:pPr algn="just"/>
            <a:r>
              <a:rPr lang="ru-RU" sz="1600" dirty="0" smtClean="0"/>
              <a:t>вступать </a:t>
            </a:r>
            <a:r>
              <a:rPr lang="ru-RU" sz="1600" dirty="0"/>
              <a:t>в брак при наличии уважительных причин с разрешения органа местного самоуправления (в некоторых субъектах Федерации </a:t>
            </a:r>
            <a:r>
              <a:rPr lang="ru-RU" sz="1600" dirty="0" smtClean="0"/>
              <a:t>законом может </a:t>
            </a:r>
            <a:r>
              <a:rPr lang="ru-RU" sz="1600" dirty="0"/>
              <a:t>быть установлен порядок вступления в брак с учетом особых обстоятельств до 16 лет (ст. 13 СК РФ));</a:t>
            </a:r>
          </a:p>
          <a:p>
            <a:pPr algn="just"/>
            <a:r>
              <a:rPr lang="ru-RU" sz="1600" dirty="0" smtClean="0"/>
              <a:t>управлять </a:t>
            </a:r>
            <a:r>
              <a:rPr lang="ru-RU" sz="1600" dirty="0"/>
              <a:t>транспортными средствами категории «M» и </a:t>
            </a:r>
            <a:r>
              <a:rPr lang="ru-RU" sz="1600" dirty="0" smtClean="0"/>
              <a:t>подкатегории «</a:t>
            </a:r>
            <a:r>
              <a:rPr lang="ru-RU" sz="1600" dirty="0"/>
              <a:t>A1» (мопеды и легкие </a:t>
            </a:r>
            <a:r>
              <a:rPr lang="ru-RU" sz="1600" dirty="0" err="1" smtClean="0"/>
              <a:t>квадроциклы</a:t>
            </a:r>
            <a:r>
              <a:rPr lang="ru-RU" sz="1600" dirty="0" smtClean="0"/>
              <a:t>, мотоциклы</a:t>
            </a:r>
            <a:r>
              <a:rPr lang="ru-RU" sz="1600" dirty="0"/>
              <a:t>) при движении по дорогам</a:t>
            </a:r>
            <a:r>
              <a:rPr lang="ru-RU" sz="1600" dirty="0" smtClean="0"/>
              <a:t>, учиться </a:t>
            </a:r>
            <a:r>
              <a:rPr lang="ru-RU" sz="1600" dirty="0"/>
              <a:t>вождению автомобиля (п. </a:t>
            </a:r>
            <a:r>
              <a:rPr lang="ru-RU" sz="1600" dirty="0" smtClean="0"/>
              <a:t>2 ст</a:t>
            </a:r>
            <a:r>
              <a:rPr lang="ru-RU" sz="1600" dirty="0"/>
              <a:t>. 26 Федерального Закона </a:t>
            </a:r>
            <a:r>
              <a:rPr lang="ru-RU" sz="1600" dirty="0" smtClean="0"/>
              <a:t>от 10.12.1995 </a:t>
            </a:r>
            <a:r>
              <a:rPr lang="ru-RU" sz="1600" dirty="0"/>
              <a:t>№196-ФЗ «О </a:t>
            </a:r>
            <a:r>
              <a:rPr lang="ru-RU" sz="1600" dirty="0" smtClean="0"/>
              <a:t>безопасности дорожного </a:t>
            </a:r>
            <a:r>
              <a:rPr lang="ru-RU" sz="1600" dirty="0"/>
              <a:t>движения»);</a:t>
            </a:r>
          </a:p>
          <a:p>
            <a:pPr algn="just"/>
            <a:r>
              <a:rPr lang="ru-RU" sz="1600" dirty="0" smtClean="0"/>
              <a:t>быть </a:t>
            </a:r>
            <a:r>
              <a:rPr lang="ru-RU" sz="1600" dirty="0"/>
              <a:t>признанным полностью дееспособным (получить все права 18-летнего) по решению органа опеки и попечительства (с согласия родителей) </a:t>
            </a:r>
            <a:r>
              <a:rPr lang="ru-RU" sz="1600" dirty="0" smtClean="0"/>
              <a:t>или суда </a:t>
            </a:r>
            <a:r>
              <a:rPr lang="ru-RU" sz="1600" dirty="0"/>
              <a:t>(в случае работы по трудовому договору или занятия предпринимательской деятельностью с согласия родителей (ст. 27 ГК РФ)). </a:t>
            </a:r>
          </a:p>
        </p:txBody>
      </p:sp>
    </p:spTree>
    <p:extLst>
      <p:ext uri="{BB962C8B-B14F-4D97-AF65-F5344CB8AC3E}">
        <p14:creationId xmlns:p14="http://schemas.microsoft.com/office/powerpoint/2010/main" val="305234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79208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Ответственность (16 лет)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4599410" cy="4536504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за административные правонарушения в порядке, установленном </a:t>
            </a:r>
            <a:r>
              <a:rPr lang="ru-RU" sz="3200" dirty="0" smtClean="0"/>
              <a:t>законодательством РФ </a:t>
            </a:r>
            <a:r>
              <a:rPr lang="ru-RU" sz="3200" dirty="0"/>
              <a:t>(ст. 2.3 Кодекса </a:t>
            </a:r>
            <a:r>
              <a:rPr lang="ru-RU" sz="3200" dirty="0" smtClean="0"/>
              <a:t>Российской Федерации </a:t>
            </a:r>
            <a:r>
              <a:rPr lang="ru-RU" sz="3200" dirty="0"/>
              <a:t>об административных правонарушениях, далее </a:t>
            </a:r>
            <a:r>
              <a:rPr lang="ru-RU" sz="3200" dirty="0" smtClean="0"/>
              <a:t>— КоАП </a:t>
            </a:r>
            <a:r>
              <a:rPr lang="ru-RU" sz="3200" dirty="0"/>
              <a:t>РФ);</a:t>
            </a:r>
          </a:p>
          <a:p>
            <a:r>
              <a:rPr lang="ru-RU" sz="3200" dirty="0" smtClean="0"/>
              <a:t>за </a:t>
            </a:r>
            <a:r>
              <a:rPr lang="ru-RU" sz="3200" dirty="0"/>
              <a:t>совершение всех </a:t>
            </a:r>
            <a:r>
              <a:rPr lang="ru-RU" sz="3200" dirty="0" smtClean="0"/>
              <a:t>видов уголовных </a:t>
            </a:r>
            <a:r>
              <a:rPr lang="ru-RU" sz="3200" dirty="0"/>
              <a:t>преступлений (ст. </a:t>
            </a:r>
            <a:r>
              <a:rPr lang="ru-RU" sz="3200" dirty="0" smtClean="0"/>
              <a:t>20 УК </a:t>
            </a:r>
            <a:r>
              <a:rPr lang="ru-RU" sz="3200" dirty="0"/>
              <a:t>РФ).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527162" cy="263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4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00811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Административная ответственность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608512"/>
          </a:xfrm>
        </p:spPr>
        <p:txBody>
          <a:bodyPr>
            <a:noAutofit/>
          </a:bodyPr>
          <a:lstStyle/>
          <a:p>
            <a:r>
              <a:rPr lang="ru-RU" sz="1600" dirty="0"/>
              <a:t>Административное задержание производится при административном правонарушении. Чаще всего это: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мелкое хулиганство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r>
              <a:rPr lang="ru-RU" sz="1600" dirty="0"/>
              <a:t>у</a:t>
            </a:r>
            <a:r>
              <a:rPr lang="ru-RU" sz="1600" dirty="0" smtClean="0"/>
              <a:t>частие в несанкционированных митингах (штраф от 10 до 20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);</a:t>
            </a:r>
            <a:endParaRPr lang="ru-RU" sz="1600" dirty="0"/>
          </a:p>
          <a:p>
            <a:r>
              <a:rPr lang="ru-RU" sz="1600" dirty="0" smtClean="0"/>
              <a:t> </a:t>
            </a:r>
            <a:r>
              <a:rPr lang="ru-RU" sz="1600" dirty="0"/>
              <a:t>мелкое хищение;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курение в недозволенных местах;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порча помещений, повреждение сидений в транспортных средствах;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распитие спиртных напитков;</a:t>
            </a:r>
          </a:p>
          <a:p>
            <a:r>
              <a:rPr lang="ru-RU" sz="1600" dirty="0" smtClean="0"/>
              <a:t>жестокое </a:t>
            </a:r>
            <a:r>
              <a:rPr lang="ru-RU" sz="1600" dirty="0"/>
              <a:t>обращение с животными;</a:t>
            </a:r>
          </a:p>
          <a:p>
            <a:r>
              <a:rPr lang="ru-RU" sz="1600" dirty="0" smtClean="0"/>
              <a:t>незаконная </a:t>
            </a:r>
            <a:r>
              <a:rPr lang="ru-RU" sz="1600" dirty="0"/>
              <a:t>вырубка зеленых насаждений;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занятие проституцией.</a:t>
            </a:r>
          </a:p>
          <a:p>
            <a:pPr marL="0" indent="0">
              <a:buNone/>
            </a:pPr>
            <a:r>
              <a:rPr lang="ru-RU" sz="1600" dirty="0"/>
              <a:t>Виды административных правонарушений указаны в </a:t>
            </a:r>
            <a:r>
              <a:rPr lang="ru-RU" sz="1600" dirty="0" smtClean="0"/>
              <a:t>КоАП РФ.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u="sng" dirty="0"/>
              <a:t>Несовершеннолетние могут содержаться в подразделениях органов внутренних дел не более трех </a:t>
            </a:r>
            <a:r>
              <a:rPr lang="ru-RU" sz="1600" u="sng" dirty="0" smtClean="0"/>
              <a:t>часов.</a:t>
            </a:r>
            <a:endParaRPr lang="ru-RU" sz="1600" u="sng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8219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080120"/>
          </a:xfrm>
        </p:spPr>
        <p:txBody>
          <a:bodyPr>
            <a:noAutofit/>
          </a:bodyPr>
          <a:lstStyle/>
          <a:p>
            <a:r>
              <a:rPr lang="ru-RU" sz="3200" dirty="0"/>
              <a:t>Тебя могут подозревать в совершении преступления, если: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1044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ты </a:t>
            </a:r>
            <a:r>
              <a:rPr lang="ru-RU" dirty="0"/>
              <a:t>был застигнут на месте преступления в момент совершения преступления или сразу после его совершения;</a:t>
            </a:r>
          </a:p>
          <a:p>
            <a:r>
              <a:rPr lang="ru-RU" dirty="0" smtClean="0"/>
              <a:t>на </a:t>
            </a:r>
            <a:r>
              <a:rPr lang="ru-RU" dirty="0"/>
              <a:t>тебя указали очевидцы как на лицо, совершившее преступление;</a:t>
            </a:r>
          </a:p>
          <a:p>
            <a:r>
              <a:rPr lang="ru-RU" dirty="0" smtClean="0"/>
              <a:t>на </a:t>
            </a:r>
            <a:r>
              <a:rPr lang="ru-RU" dirty="0"/>
              <a:t>твоем лице или на одежде обнаружены следы совершения преступления, или при тебе находится орудие преступления.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34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224136"/>
          </a:xfrm>
        </p:spPr>
        <p:txBody>
          <a:bodyPr>
            <a:noAutofit/>
          </a:bodyPr>
          <a:lstStyle/>
          <a:p>
            <a:r>
              <a:rPr lang="ru-RU" sz="3200" dirty="0"/>
              <a:t>Если ты являешься подозреваемым </a:t>
            </a:r>
            <a:r>
              <a:rPr lang="ru-RU" sz="3200" dirty="0" smtClean="0"/>
              <a:t> (задержанным</a:t>
            </a:r>
            <a:r>
              <a:rPr lang="ru-RU" sz="32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25448" cy="489654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dirty="0"/>
              <a:t>Не проявляй агрессию и не оказывай сопротивление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Когда </a:t>
            </a:r>
            <a:r>
              <a:rPr lang="ru-RU" sz="1600" dirty="0"/>
              <a:t>сотрудник полиции представится, запомни его ФИО, звание и отделение, в котором он несет службу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Скажи </a:t>
            </a:r>
            <a:r>
              <a:rPr lang="ru-RU" sz="1600" dirty="0"/>
              <a:t>сотрудникам </a:t>
            </a:r>
            <a:r>
              <a:rPr lang="ru-RU" sz="1600" dirty="0" smtClean="0"/>
              <a:t>полиции, следственного комитета, </a:t>
            </a:r>
            <a:r>
              <a:rPr lang="ru-RU" sz="1600" dirty="0"/>
              <a:t>что ты несовершеннолетний, хочешь связаться со своими законными представителями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Узнай, на каком основании сотрудники </a:t>
            </a:r>
            <a:r>
              <a:rPr lang="ru-RU" sz="1600" dirty="0" smtClean="0"/>
              <a:t>полиции, следственного комитета </a:t>
            </a:r>
            <a:r>
              <a:rPr lang="ru-RU" sz="1600" dirty="0"/>
              <a:t>просят тебя показать личные вещи, рюкзак, телефон. Будет ли вестись протокол досмотра, будут ли присутствовать понятые?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Если </a:t>
            </a:r>
            <a:r>
              <a:rPr lang="ru-RU" sz="1600" dirty="0" smtClean="0"/>
              <a:t>сотрудники правоохранительных органов </a:t>
            </a:r>
            <a:r>
              <a:rPr lang="ru-RU" sz="1600" dirty="0"/>
              <a:t>задают тебе вопросы, скажи, что ты готов общаться только в присутствии законных представителей, свяжись с ними.</a:t>
            </a:r>
          </a:p>
          <a:p>
            <a:pPr algn="just"/>
            <a:r>
              <a:rPr lang="ru-RU" sz="1600" dirty="0" smtClean="0"/>
              <a:t>Если  </a:t>
            </a:r>
            <a:r>
              <a:rPr lang="ru-RU" sz="1600" dirty="0"/>
              <a:t>тебя задержали и  доставили в </a:t>
            </a:r>
            <a:r>
              <a:rPr lang="ru-RU" sz="1600" dirty="0" smtClean="0"/>
              <a:t>Отдел внутренних дел , </a:t>
            </a:r>
            <a:r>
              <a:rPr lang="ru-RU" sz="1600" dirty="0"/>
              <a:t>знай: содержать </a:t>
            </a:r>
            <a:r>
              <a:rPr lang="ru-RU" sz="1600" dirty="0" smtClean="0"/>
              <a:t> несовершеннолетних  </a:t>
            </a:r>
            <a:r>
              <a:rPr lang="ru-RU" sz="1600" dirty="0"/>
              <a:t>должны  отдельно от взрослых. </a:t>
            </a:r>
          </a:p>
          <a:p>
            <a:pPr algn="just"/>
            <a:r>
              <a:rPr lang="ru-RU" sz="1600" dirty="0" smtClean="0"/>
              <a:t>НЕ подписывай пустые листы.</a:t>
            </a:r>
          </a:p>
          <a:p>
            <a:pPr algn="just"/>
            <a:r>
              <a:rPr lang="ru-RU" sz="1600" dirty="0"/>
              <a:t>П</a:t>
            </a:r>
            <a:r>
              <a:rPr lang="ru-RU" sz="1600" dirty="0" smtClean="0"/>
              <a:t>одписывай документы только в присутствии родителя (законного представителя), внимательно читай, прежде, чем ставить подпись, если с чем-то не согласен- не ставь подпись.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448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995936"/>
            <a:ext cx="8147248" cy="61926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Тебе 18!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694240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Поздравляем!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Ты </a:t>
            </a:r>
            <a:r>
              <a:rPr lang="ru-RU" sz="3200" dirty="0"/>
              <a:t>теперь совершеннолетний, а это значит, что ты становишься полностью дееспособным и можешь своими действиями приобретать и осуществлять гражданские права, создавать для себя гражданские обязанности и исполнять их.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601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048672" cy="1368152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Международные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3600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ctr">
              <a:buNone/>
            </a:pPr>
            <a:r>
              <a:rPr lang="ru-RU" sz="13500" u="sng" dirty="0" smtClean="0"/>
              <a:t>Декларация </a:t>
            </a:r>
            <a:r>
              <a:rPr lang="ru-RU" sz="13500" u="sng" dirty="0"/>
              <a:t>прав </a:t>
            </a:r>
            <a:r>
              <a:rPr lang="ru-RU" sz="13500" u="sng" dirty="0" smtClean="0"/>
              <a:t>ребенка</a:t>
            </a:r>
          </a:p>
          <a:p>
            <a:pPr marL="0" indent="0" algn="ctr">
              <a:buNone/>
            </a:pPr>
            <a:r>
              <a:rPr lang="ru-RU" sz="3900" dirty="0"/>
              <a:t/>
            </a:r>
            <a:br>
              <a:rPr lang="ru-RU" sz="3900" dirty="0"/>
            </a:br>
            <a:r>
              <a:rPr lang="ru-RU" sz="5100" dirty="0"/>
              <a:t>принята Генеральной Ассамблеей ООН </a:t>
            </a:r>
            <a:endParaRPr lang="ru-RU" sz="5100" dirty="0" smtClean="0"/>
          </a:p>
          <a:p>
            <a:pPr marL="0" indent="0" algn="ctr">
              <a:buNone/>
            </a:pPr>
            <a:r>
              <a:rPr lang="ru-RU" sz="5100" dirty="0" smtClean="0"/>
              <a:t>20 </a:t>
            </a:r>
            <a:r>
              <a:rPr lang="ru-RU" sz="5100" dirty="0"/>
              <a:t>ноября 1959 </a:t>
            </a:r>
            <a:r>
              <a:rPr lang="ru-RU" sz="5100" dirty="0" smtClean="0"/>
              <a:t>года</a:t>
            </a:r>
          </a:p>
          <a:p>
            <a:pPr marL="0" indent="0" algn="ctr">
              <a:buNone/>
            </a:pPr>
            <a:r>
              <a:rPr lang="ru-RU" sz="3800" dirty="0"/>
              <a:t/>
            </a:r>
            <a:br>
              <a:rPr lang="ru-RU" sz="3800" dirty="0"/>
            </a:br>
            <a:r>
              <a:rPr lang="ru-RU" sz="3800" i="1" dirty="0"/>
              <a:t>имеет рекомендательный характер</a:t>
            </a:r>
            <a:r>
              <a:rPr lang="ru-RU" sz="3400" i="1" dirty="0"/>
              <a:t/>
            </a:r>
            <a:br>
              <a:rPr lang="ru-RU" sz="3400" i="1" dirty="0"/>
            </a:br>
            <a:r>
              <a:rPr lang="ru-RU" sz="3900" dirty="0"/>
              <a:t/>
            </a:r>
            <a:br>
              <a:rPr lang="ru-RU" sz="3900" dirty="0"/>
            </a:br>
            <a:endParaRPr lang="ru-RU" sz="3900" dirty="0" smtClean="0"/>
          </a:p>
          <a:p>
            <a:pPr marL="0" indent="0" algn="ctr">
              <a:buNone/>
            </a:pPr>
            <a:endParaRPr lang="ru-RU" sz="3900" u="sng" dirty="0"/>
          </a:p>
          <a:p>
            <a:pPr marL="0" indent="0" algn="ctr">
              <a:buNone/>
            </a:pPr>
            <a:endParaRPr lang="ru-RU" sz="3900" u="sng" dirty="0" smtClean="0"/>
          </a:p>
          <a:p>
            <a:pPr marL="0" indent="0" algn="ctr">
              <a:buNone/>
            </a:pPr>
            <a:r>
              <a:rPr lang="ru-RU" sz="13500" u="sng" dirty="0" smtClean="0"/>
              <a:t>Конвенция </a:t>
            </a:r>
            <a:r>
              <a:rPr lang="ru-RU" sz="13500" u="sng" dirty="0"/>
              <a:t>о правах ребенка </a:t>
            </a:r>
            <a:endParaRPr lang="ru-RU" sz="13500" u="sng" dirty="0" smtClean="0"/>
          </a:p>
          <a:p>
            <a:pPr marL="0" indent="0" algn="ctr">
              <a:buNone/>
            </a:pPr>
            <a:endParaRPr lang="ru-RU" sz="3900" dirty="0" smtClean="0"/>
          </a:p>
          <a:p>
            <a:pPr marL="0" indent="0" algn="ctr">
              <a:buNone/>
            </a:pPr>
            <a:r>
              <a:rPr lang="ru-RU" sz="5100" dirty="0" smtClean="0"/>
              <a:t>принята </a:t>
            </a:r>
            <a:r>
              <a:rPr lang="ru-RU" sz="5100" dirty="0"/>
              <a:t>ООН 20 ноября 1989 </a:t>
            </a:r>
            <a:r>
              <a:rPr lang="ru-RU" sz="5100" dirty="0" smtClean="0"/>
              <a:t>года, </a:t>
            </a:r>
          </a:p>
          <a:p>
            <a:pPr marL="0" indent="0" algn="ctr">
              <a:buNone/>
            </a:pPr>
            <a:r>
              <a:rPr lang="ru-RU" sz="5100" dirty="0" smtClean="0"/>
              <a:t>вступила в силу для Российской Федерации 15 сентября 1990 г.</a:t>
            </a:r>
            <a:r>
              <a:rPr lang="ru-RU" sz="3900" dirty="0"/>
              <a:t/>
            </a:r>
            <a:br>
              <a:rPr lang="ru-RU" sz="3900" dirty="0"/>
            </a:br>
            <a:endParaRPr lang="ru-RU" sz="3900" dirty="0" smtClean="0"/>
          </a:p>
          <a:p>
            <a:pPr marL="0" indent="0" algn="ctr">
              <a:buNone/>
            </a:pPr>
            <a:r>
              <a:rPr lang="ru-RU" sz="4800" b="1" i="1" dirty="0" smtClean="0"/>
              <a:t>имеет </a:t>
            </a:r>
            <a:r>
              <a:rPr lang="ru-RU" sz="4800" b="1" i="1" dirty="0"/>
              <a:t>обязательный характер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3900" dirty="0"/>
              <a:t/>
            </a:r>
            <a:br>
              <a:rPr lang="ru-RU" sz="3900" dirty="0"/>
            </a:b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144735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9442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Конституция Российской Федерации- Основной Закон нашей страны</a:t>
            </a:r>
            <a:endParaRPr lang="ru-RU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150858"/>
            <a:ext cx="5079710" cy="380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6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08012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Гражданские (личные)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права и свободы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89640" cy="547260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Право на жизнь (ст. 20)</a:t>
            </a:r>
          </a:p>
          <a:p>
            <a:pPr algn="just"/>
            <a:r>
              <a:rPr lang="ru-RU" sz="2000" dirty="0"/>
              <a:t>Право на </a:t>
            </a:r>
            <a:r>
              <a:rPr lang="ru-RU" sz="2000" dirty="0" smtClean="0"/>
              <a:t>личное достоинство </a:t>
            </a:r>
            <a:r>
              <a:rPr lang="ru-RU" sz="2000" dirty="0"/>
              <a:t>(ст. 21)</a:t>
            </a:r>
          </a:p>
          <a:p>
            <a:pPr algn="just"/>
            <a:r>
              <a:rPr lang="ru-RU" sz="2000" dirty="0"/>
              <a:t>Право на </a:t>
            </a:r>
            <a:r>
              <a:rPr lang="ru-RU" sz="2000" dirty="0" smtClean="0"/>
              <a:t>свободу и </a:t>
            </a:r>
            <a:r>
              <a:rPr lang="ru-RU" sz="2000" dirty="0"/>
              <a:t>личную неприкосновенность (ст. 22)</a:t>
            </a:r>
          </a:p>
          <a:p>
            <a:pPr algn="just"/>
            <a:r>
              <a:rPr lang="ru-RU" sz="2000" dirty="0"/>
              <a:t>Право </a:t>
            </a:r>
            <a:r>
              <a:rPr lang="ru-RU" sz="2000" dirty="0" smtClean="0"/>
              <a:t>на неприкосновенность частной </a:t>
            </a:r>
            <a:r>
              <a:rPr lang="ru-RU" sz="2000" dirty="0"/>
              <a:t>жизни, </a:t>
            </a:r>
            <a:r>
              <a:rPr lang="ru-RU" sz="2000" dirty="0" smtClean="0"/>
              <a:t>личную и </a:t>
            </a:r>
            <a:r>
              <a:rPr lang="ru-RU" sz="2000" dirty="0"/>
              <a:t>семейную тайну, </a:t>
            </a:r>
            <a:r>
              <a:rPr lang="ru-RU" sz="2000" dirty="0" smtClean="0"/>
              <a:t>тайну переписки</a:t>
            </a:r>
            <a:r>
              <a:rPr lang="ru-RU" sz="2000" dirty="0"/>
              <a:t>, </a:t>
            </a:r>
            <a:r>
              <a:rPr lang="ru-RU" sz="2000" dirty="0" smtClean="0"/>
              <a:t>телефонных переговоров</a:t>
            </a:r>
            <a:r>
              <a:rPr lang="ru-RU" sz="2000" dirty="0"/>
              <a:t>, почтовых </a:t>
            </a:r>
            <a:r>
              <a:rPr lang="ru-RU" sz="2000" dirty="0" smtClean="0"/>
              <a:t>и иных </a:t>
            </a:r>
            <a:r>
              <a:rPr lang="ru-RU" sz="2000" dirty="0"/>
              <a:t>сообщений (ст. 23)</a:t>
            </a:r>
          </a:p>
          <a:p>
            <a:pPr algn="just"/>
            <a:r>
              <a:rPr lang="ru-RU" sz="2000" dirty="0"/>
              <a:t>Право </a:t>
            </a:r>
            <a:r>
              <a:rPr lang="ru-RU" sz="2000" dirty="0" smtClean="0"/>
              <a:t>на неприкосновенность жилища </a:t>
            </a:r>
            <a:r>
              <a:rPr lang="ru-RU" sz="2000" dirty="0"/>
              <a:t>(ст. 25)</a:t>
            </a:r>
          </a:p>
          <a:p>
            <a:pPr algn="just"/>
            <a:r>
              <a:rPr lang="ru-RU" sz="2000" dirty="0"/>
              <a:t>Право на определение </a:t>
            </a:r>
            <a:r>
              <a:rPr lang="ru-RU" sz="2000" dirty="0" smtClean="0"/>
              <a:t>и указание национальной принадлежности и пользование родным языком </a:t>
            </a:r>
            <a:r>
              <a:rPr lang="ru-RU" sz="2000" dirty="0"/>
              <a:t>(ст. 26)</a:t>
            </a:r>
          </a:p>
          <a:p>
            <a:pPr algn="just"/>
            <a:r>
              <a:rPr lang="ru-RU" sz="2000" dirty="0"/>
              <a:t>Право на </a:t>
            </a:r>
            <a:r>
              <a:rPr lang="ru-RU" sz="2000" dirty="0" smtClean="0"/>
              <a:t>свободу передвижения </a:t>
            </a:r>
            <a:r>
              <a:rPr lang="ru-RU" sz="2000" dirty="0"/>
              <a:t>(ст. 27)</a:t>
            </a:r>
          </a:p>
          <a:p>
            <a:pPr algn="just"/>
            <a:r>
              <a:rPr lang="ru-RU" sz="2000" dirty="0"/>
              <a:t>Право на свободу </a:t>
            </a:r>
            <a:r>
              <a:rPr lang="ru-RU" sz="2000" dirty="0" smtClean="0"/>
              <a:t>совести (</a:t>
            </a:r>
            <a:r>
              <a:rPr lang="ru-RU" sz="2000" dirty="0"/>
              <a:t>ст. 28)</a:t>
            </a:r>
          </a:p>
          <a:p>
            <a:pPr algn="just"/>
            <a:r>
              <a:rPr lang="ru-RU" sz="2000" dirty="0"/>
              <a:t>Право на свободу мысли </a:t>
            </a:r>
            <a:r>
              <a:rPr lang="ru-RU" sz="2000" dirty="0" smtClean="0"/>
              <a:t>и слова </a:t>
            </a:r>
            <a:r>
              <a:rPr lang="ru-RU" sz="2000" dirty="0"/>
              <a:t>(ст. 29</a:t>
            </a:r>
            <a:r>
              <a:rPr lang="ru-RU" sz="2000" dirty="0" smtClean="0"/>
              <a:t>)</a:t>
            </a:r>
          </a:p>
          <a:p>
            <a:pPr algn="just"/>
            <a:r>
              <a:rPr lang="ru-RU" sz="2000" dirty="0" smtClean="0"/>
              <a:t> К </a:t>
            </a:r>
            <a:r>
              <a:rPr lang="ru-RU" sz="2000" dirty="0"/>
              <a:t>гражданским </a:t>
            </a:r>
            <a:r>
              <a:rPr lang="ru-RU" sz="2000" dirty="0" smtClean="0"/>
              <a:t>правам относят политические права</a:t>
            </a:r>
            <a:r>
              <a:rPr lang="ru-RU" sz="2000" dirty="0"/>
              <a:t>, </a:t>
            </a:r>
            <a:r>
              <a:rPr lang="ru-RU" sz="2000" dirty="0" smtClean="0"/>
              <a:t>закрепленные статьями </a:t>
            </a:r>
            <a:r>
              <a:rPr lang="ru-RU" sz="2000" dirty="0"/>
              <a:t>29, 30 и </a:t>
            </a:r>
            <a:r>
              <a:rPr lang="ru-RU" sz="2000" dirty="0" smtClean="0"/>
              <a:t>31 Конституции Российской Федерации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132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1152128"/>
          </a:xfrm>
        </p:spPr>
        <p:txBody>
          <a:bodyPr>
            <a:noAutofit/>
          </a:bodyPr>
          <a:lstStyle/>
          <a:p>
            <a:r>
              <a:rPr lang="ru-RU" sz="3600" dirty="0"/>
              <a:t>Политические</a:t>
            </a:r>
            <a:br>
              <a:rPr lang="ru-RU" sz="3600" dirty="0"/>
            </a:br>
            <a:r>
              <a:rPr lang="ru-RU" sz="3600" dirty="0"/>
              <a:t>права и свободы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040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Право на свободу </a:t>
            </a:r>
            <a:r>
              <a:rPr lang="ru-RU" dirty="0" smtClean="0"/>
              <a:t>мысли и </a:t>
            </a:r>
            <a:r>
              <a:rPr lang="ru-RU" dirty="0"/>
              <a:t>слова (ст. 29</a:t>
            </a:r>
            <a:r>
              <a:rPr lang="ru-RU" dirty="0" smtClean="0"/>
              <a:t>)</a:t>
            </a:r>
            <a:endParaRPr lang="ru-RU" dirty="0"/>
          </a:p>
          <a:p>
            <a:pPr algn="just"/>
            <a:r>
              <a:rPr lang="ru-RU" dirty="0"/>
              <a:t>Право на </a:t>
            </a:r>
            <a:r>
              <a:rPr lang="ru-RU" dirty="0" smtClean="0"/>
              <a:t>свободу убеждений </a:t>
            </a:r>
            <a:r>
              <a:rPr lang="ru-RU" dirty="0"/>
              <a:t>(ст. 29)</a:t>
            </a:r>
          </a:p>
          <a:p>
            <a:pPr algn="just"/>
            <a:r>
              <a:rPr lang="ru-RU" dirty="0"/>
              <a:t>Право на </a:t>
            </a:r>
            <a:r>
              <a:rPr lang="ru-RU" dirty="0" smtClean="0"/>
              <a:t>свободу информации </a:t>
            </a:r>
            <a:r>
              <a:rPr lang="ru-RU" dirty="0"/>
              <a:t>(ст. 29)</a:t>
            </a:r>
          </a:p>
          <a:p>
            <a:pPr algn="just"/>
            <a:r>
              <a:rPr lang="ru-RU" dirty="0"/>
              <a:t>Право на </a:t>
            </a:r>
            <a:r>
              <a:rPr lang="ru-RU" dirty="0" smtClean="0"/>
              <a:t>объединение (</a:t>
            </a:r>
            <a:r>
              <a:rPr lang="ru-RU" dirty="0"/>
              <a:t>ст. 30)</a:t>
            </a:r>
          </a:p>
          <a:p>
            <a:pPr algn="just"/>
            <a:r>
              <a:rPr lang="ru-RU" dirty="0"/>
              <a:t>Право собираться мирно</a:t>
            </a:r>
            <a:r>
              <a:rPr lang="ru-RU" dirty="0" smtClean="0"/>
              <a:t>, проводить </a:t>
            </a:r>
            <a:r>
              <a:rPr lang="ru-RU" dirty="0"/>
              <a:t>собрания</a:t>
            </a:r>
            <a:r>
              <a:rPr lang="ru-RU" dirty="0" smtClean="0"/>
              <a:t>, митинги</a:t>
            </a:r>
            <a:r>
              <a:rPr lang="ru-RU" dirty="0"/>
              <a:t>, </a:t>
            </a:r>
            <a:r>
              <a:rPr lang="ru-RU" dirty="0" smtClean="0"/>
              <a:t>демонстрации (</a:t>
            </a:r>
            <a:r>
              <a:rPr lang="ru-RU" dirty="0"/>
              <a:t>ст. 31)</a:t>
            </a:r>
          </a:p>
          <a:p>
            <a:pPr algn="just"/>
            <a:r>
              <a:rPr lang="ru-RU" dirty="0"/>
              <a:t>Право на </a:t>
            </a:r>
            <a:r>
              <a:rPr lang="ru-RU" dirty="0" smtClean="0"/>
              <a:t>участие в управлении делами государства непосредственно </a:t>
            </a:r>
            <a:r>
              <a:rPr lang="ru-RU" dirty="0"/>
              <a:t>или </a:t>
            </a:r>
            <a:r>
              <a:rPr lang="ru-RU" dirty="0" smtClean="0"/>
              <a:t>через представителей </a:t>
            </a:r>
            <a:r>
              <a:rPr lang="ru-RU" dirty="0"/>
              <a:t>(ст. 32)</a:t>
            </a:r>
          </a:p>
          <a:p>
            <a:pPr algn="just"/>
            <a:r>
              <a:rPr lang="ru-RU" dirty="0"/>
              <a:t>Право избирать и </a:t>
            </a:r>
            <a:r>
              <a:rPr lang="ru-RU" dirty="0" smtClean="0"/>
              <a:t>быть избранными </a:t>
            </a:r>
            <a:r>
              <a:rPr lang="ru-RU" dirty="0"/>
              <a:t>в </a:t>
            </a:r>
            <a:r>
              <a:rPr lang="ru-RU" dirty="0" smtClean="0"/>
              <a:t>органы государственной </a:t>
            </a:r>
            <a:r>
              <a:rPr lang="ru-RU" dirty="0"/>
              <a:t>власти </a:t>
            </a:r>
            <a:r>
              <a:rPr lang="ru-RU" dirty="0" smtClean="0"/>
              <a:t>и местного </a:t>
            </a:r>
            <a:r>
              <a:rPr lang="ru-RU" dirty="0"/>
              <a:t>самоуправления</a:t>
            </a:r>
            <a:r>
              <a:rPr lang="ru-RU" dirty="0" smtClean="0"/>
              <a:t>, а </a:t>
            </a:r>
            <a:r>
              <a:rPr lang="ru-RU" dirty="0"/>
              <a:t>также участвовать </a:t>
            </a:r>
            <a:r>
              <a:rPr lang="ru-RU" dirty="0" smtClean="0"/>
              <a:t>в референдуме </a:t>
            </a:r>
            <a:r>
              <a:rPr lang="ru-RU" dirty="0"/>
              <a:t>(ст. 32)</a:t>
            </a:r>
          </a:p>
          <a:p>
            <a:pPr algn="just"/>
            <a:r>
              <a:rPr lang="ru-RU" dirty="0"/>
              <a:t>Право на равный </a:t>
            </a:r>
            <a:r>
              <a:rPr lang="ru-RU" dirty="0" smtClean="0"/>
              <a:t>доступ к </a:t>
            </a:r>
            <a:r>
              <a:rPr lang="ru-RU" dirty="0"/>
              <a:t>государственной </a:t>
            </a:r>
            <a:r>
              <a:rPr lang="ru-RU" dirty="0" smtClean="0"/>
              <a:t>власти (</a:t>
            </a:r>
            <a:r>
              <a:rPr lang="ru-RU" dirty="0"/>
              <a:t>ст. 32)</a:t>
            </a:r>
          </a:p>
          <a:p>
            <a:pPr algn="just"/>
            <a:r>
              <a:rPr lang="ru-RU" dirty="0"/>
              <a:t>Право на участие </a:t>
            </a:r>
            <a:r>
              <a:rPr lang="ru-RU" dirty="0" smtClean="0"/>
              <a:t>в отправлении правосудия (</a:t>
            </a:r>
            <a:r>
              <a:rPr lang="ru-RU" dirty="0"/>
              <a:t>ст. 32)</a:t>
            </a:r>
          </a:p>
          <a:p>
            <a:pPr algn="just"/>
            <a:r>
              <a:rPr lang="ru-RU" dirty="0"/>
              <a:t>Право обращаться </a:t>
            </a:r>
            <a:r>
              <a:rPr lang="ru-RU" dirty="0" smtClean="0"/>
              <a:t>лично и </a:t>
            </a:r>
            <a:r>
              <a:rPr lang="ru-RU" dirty="0"/>
              <a:t>направлять </a:t>
            </a:r>
            <a:r>
              <a:rPr lang="ru-RU" dirty="0" smtClean="0"/>
              <a:t>обращения в государственные органы </a:t>
            </a:r>
            <a:r>
              <a:rPr lang="ru-RU" dirty="0"/>
              <a:t>и органы </a:t>
            </a:r>
            <a:r>
              <a:rPr lang="ru-RU" dirty="0" smtClean="0"/>
              <a:t>местного самоуправления </a:t>
            </a:r>
            <a:r>
              <a:rPr lang="ru-RU" dirty="0"/>
              <a:t>(ст. 33)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70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Экономические, социальные</a:t>
            </a:r>
            <a:br>
              <a:rPr lang="ru-RU" dirty="0"/>
            </a:br>
            <a:r>
              <a:rPr lang="ru-RU" dirty="0"/>
              <a:t> и культурные права и свободы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4759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Право на свободное занятие предпринимательской деятельностью (ст. 34)</a:t>
            </a:r>
          </a:p>
          <a:p>
            <a:r>
              <a:rPr lang="ru-RU" dirty="0"/>
              <a:t>Право на частную собственность (ст. 35)</a:t>
            </a:r>
          </a:p>
          <a:p>
            <a:r>
              <a:rPr lang="ru-RU" dirty="0"/>
              <a:t>Право на свободный выбор труда, на труд и на отдых (ст. 37)</a:t>
            </a:r>
          </a:p>
          <a:p>
            <a:r>
              <a:rPr lang="ru-RU" dirty="0"/>
              <a:t>Право на социальное обеспечение (ст. 39)</a:t>
            </a:r>
          </a:p>
          <a:p>
            <a:r>
              <a:rPr lang="ru-RU" dirty="0"/>
              <a:t>Право на жилище (ст. 40)</a:t>
            </a:r>
          </a:p>
          <a:p>
            <a:r>
              <a:rPr lang="ru-RU" dirty="0"/>
              <a:t>Право на охрану здоровья и медицинскую помощь (ст. 41)</a:t>
            </a:r>
          </a:p>
          <a:p>
            <a:r>
              <a:rPr lang="ru-RU" dirty="0"/>
              <a:t>Право на благоприятную окружающую среду, достоверную информацию о ее состоянии (ст. 42)</a:t>
            </a:r>
          </a:p>
          <a:p>
            <a:r>
              <a:rPr lang="ru-RU" dirty="0"/>
              <a:t>Право на образование (ст. 43)</a:t>
            </a:r>
          </a:p>
          <a:p>
            <a:r>
              <a:rPr lang="ru-RU" dirty="0"/>
              <a:t>Право на свободу творчества, участие в культурной жизни, пользование достижениями культуры (ст. 44)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0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792088"/>
          </a:xfrm>
        </p:spPr>
        <p:txBody>
          <a:bodyPr/>
          <a:lstStyle/>
          <a:p>
            <a:r>
              <a:rPr lang="ru-RU" dirty="0"/>
              <a:t>Обязанности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880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Граждане обязаны соблюдать Конституцию Российской Федерации и законы страны</a:t>
            </a:r>
          </a:p>
          <a:p>
            <a:r>
              <a:rPr lang="ru-RU" dirty="0"/>
              <a:t>Уважать права и свободы других лиц</a:t>
            </a:r>
          </a:p>
          <a:p>
            <a:r>
              <a:rPr lang="ru-RU" dirty="0"/>
              <a:t>Родители обязаны заботиться о детях, их воспитании</a:t>
            </a:r>
          </a:p>
          <a:p>
            <a:r>
              <a:rPr lang="ru-RU" dirty="0"/>
              <a:t>Трудоспособные дети, достигшие 18 лет, должны заботиться о нетрудоспособных родителях</a:t>
            </a:r>
          </a:p>
          <a:p>
            <a:r>
              <a:rPr lang="ru-RU" dirty="0"/>
              <a:t>Каждый гражданин обязан получить основное общее образование. Родители или лица, их заменяющие, обязаны обеспечить получение детьми этого образования.</a:t>
            </a:r>
          </a:p>
          <a:p>
            <a:r>
              <a:rPr lang="ru-RU" dirty="0"/>
              <a:t>Каждый гражданин обязан заботиться о сохранности исторического и культурного наследия, беречь памятники истории и культуры.</a:t>
            </a:r>
          </a:p>
          <a:p>
            <a:r>
              <a:rPr lang="ru-RU" dirty="0"/>
              <a:t>Каждый гражданин обязан сохранять природу и окружающую среду, бережно относиться к природным </a:t>
            </a:r>
            <a:r>
              <a:rPr lang="ru-RU" dirty="0" smtClean="0"/>
              <a:t>богатствам.</a:t>
            </a:r>
            <a:endParaRPr lang="ru-RU" dirty="0"/>
          </a:p>
          <a:p>
            <a:r>
              <a:rPr lang="ru-RU" dirty="0"/>
              <a:t>Защищать Отечество. Защита Отечества является долгом и обязанностью гражданина Российской Федерации.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11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ru-RU" dirty="0" smtClean="0"/>
              <a:t>Виды дееспособности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55888" cy="4836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Дееспособность </a:t>
            </a:r>
            <a:r>
              <a:rPr lang="ru-RU" dirty="0"/>
              <a:t>— не постоянный статус. Здесь возможны ограничения, изменения и исключения. Так, дееспособность бывает:</a:t>
            </a:r>
          </a:p>
          <a:p>
            <a:r>
              <a:rPr lang="ru-RU" dirty="0"/>
              <a:t>полной, когда человек целиком может реализовать свою правоспособность без ограничений;</a:t>
            </a:r>
          </a:p>
          <a:p>
            <a:r>
              <a:rPr lang="ru-RU" dirty="0"/>
              <a:t>частичной или относительной, если мы говорим о ребенке 6–14 лет или </a:t>
            </a:r>
            <a:r>
              <a:rPr lang="ru-RU" dirty="0" err="1"/>
              <a:t>неэмансипированном</a:t>
            </a:r>
            <a:r>
              <a:rPr lang="ru-RU" dirty="0"/>
              <a:t> подростке 14–18 лет;</a:t>
            </a:r>
          </a:p>
          <a:p>
            <a:r>
              <a:rPr lang="ru-RU" dirty="0"/>
              <a:t>ограниченной, которая регламентируется законом в результате экспертизы и судебного решения;</a:t>
            </a:r>
          </a:p>
          <a:p>
            <a:r>
              <a:rPr lang="ru-RU" dirty="0"/>
              <a:t>«нулевой» — то есть полной недееспособностью (малолетние до шести лет, лица с психическими расстройствами).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91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Что можно 14-летнему гражданину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184576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самостоятельно обращаться в суд для защиты </a:t>
            </a:r>
            <a:r>
              <a:rPr lang="ru-RU" sz="1600" dirty="0" smtClean="0"/>
              <a:t>своих прав </a:t>
            </a:r>
            <a:r>
              <a:rPr lang="ru-RU" sz="1600" dirty="0"/>
              <a:t>в определенных случаях (ст. 56 СК РФ);</a:t>
            </a:r>
          </a:p>
          <a:p>
            <a:pPr algn="just"/>
            <a:r>
              <a:rPr lang="ru-RU" sz="1600" dirty="0" smtClean="0"/>
              <a:t>давать </a:t>
            </a:r>
            <a:r>
              <a:rPr lang="ru-RU" sz="1600" dirty="0"/>
              <a:t>согласие на изменение своего </a:t>
            </a:r>
            <a:r>
              <a:rPr lang="ru-RU" sz="1600" dirty="0" smtClean="0"/>
              <a:t>гражданства;</a:t>
            </a:r>
            <a:endParaRPr lang="ru-RU" sz="1600" dirty="0"/>
          </a:p>
          <a:p>
            <a:pPr algn="just"/>
            <a:r>
              <a:rPr lang="ru-RU" sz="1600" dirty="0" smtClean="0"/>
              <a:t>требовать </a:t>
            </a:r>
            <a:r>
              <a:rPr lang="ru-RU" sz="1600" dirty="0"/>
              <a:t>установления отцовства в отношении своего ребенка в судебном порядке (ст. 62 СК РФ);</a:t>
            </a:r>
          </a:p>
          <a:p>
            <a:pPr algn="just"/>
            <a:r>
              <a:rPr lang="ru-RU" sz="1600" dirty="0" smtClean="0"/>
              <a:t>работать </a:t>
            </a:r>
            <a:r>
              <a:rPr lang="ru-RU" sz="1600" dirty="0"/>
              <a:t>(работники в возрасте до шестнадцати лет) </a:t>
            </a:r>
            <a:r>
              <a:rPr lang="ru-RU" sz="1600" dirty="0" smtClean="0"/>
              <a:t>не более </a:t>
            </a:r>
            <a:r>
              <a:rPr lang="ru-RU" sz="1600" dirty="0"/>
              <a:t>24 часов в </a:t>
            </a:r>
            <a:r>
              <a:rPr lang="ru-RU" sz="1600" dirty="0" smtClean="0"/>
              <a:t>неделю;</a:t>
            </a:r>
          </a:p>
          <a:p>
            <a:pPr algn="just"/>
            <a:r>
              <a:rPr lang="ru-RU" sz="1600" dirty="0" smtClean="0"/>
              <a:t> заключать </a:t>
            </a:r>
            <a:r>
              <a:rPr lang="ru-RU" sz="1600" dirty="0"/>
              <a:t>любые сделки с согласия родителей, лиц</a:t>
            </a:r>
            <a:r>
              <a:rPr lang="ru-RU" sz="1600" dirty="0" smtClean="0"/>
              <a:t>, их </a:t>
            </a:r>
            <a:r>
              <a:rPr lang="ru-RU" sz="1600" dirty="0"/>
              <a:t>заменяющих;</a:t>
            </a:r>
          </a:p>
          <a:p>
            <a:pPr algn="just"/>
            <a:r>
              <a:rPr lang="ru-RU" sz="1600" dirty="0" smtClean="0"/>
              <a:t>самостоятельно </a:t>
            </a:r>
            <a:r>
              <a:rPr lang="ru-RU" sz="1600" dirty="0"/>
              <a:t>распоряжаться своим заработком</a:t>
            </a:r>
            <a:r>
              <a:rPr lang="ru-RU" sz="1600" dirty="0" smtClean="0"/>
              <a:t>, стипендией</a:t>
            </a:r>
            <a:r>
              <a:rPr lang="ru-RU" sz="1600" dirty="0"/>
              <a:t>, иными доходами;</a:t>
            </a:r>
          </a:p>
          <a:p>
            <a:pPr algn="just"/>
            <a:r>
              <a:rPr lang="ru-RU" sz="1600" dirty="0" smtClean="0"/>
              <a:t>самостоятельно </a:t>
            </a:r>
            <a:r>
              <a:rPr lang="ru-RU" sz="1600" dirty="0"/>
              <a:t>осуществлять права автора произведений науки, </a:t>
            </a:r>
            <a:r>
              <a:rPr lang="ru-RU" sz="1600" dirty="0" smtClean="0"/>
              <a:t>литературы </a:t>
            </a:r>
            <a:r>
              <a:rPr lang="ru-RU" sz="1600" dirty="0"/>
              <a:t>или изобретения, или другого результата своей интеллектуальной </a:t>
            </a:r>
            <a:r>
              <a:rPr lang="ru-RU" sz="1600" dirty="0" smtClean="0"/>
              <a:t>деятельности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 smtClean="0"/>
              <a:t>вносить </a:t>
            </a:r>
            <a:r>
              <a:rPr lang="ru-RU" sz="1600" dirty="0"/>
              <a:t>вклады в кредитные </a:t>
            </a:r>
            <a:r>
              <a:rPr lang="ru-RU" sz="1600" dirty="0" smtClean="0"/>
              <a:t>организации и </a:t>
            </a:r>
            <a:r>
              <a:rPr lang="ru-RU" sz="1600" dirty="0"/>
              <a:t>распоряжаться </a:t>
            </a:r>
            <a:r>
              <a:rPr lang="ru-RU" sz="1600" dirty="0" smtClean="0"/>
              <a:t>ими;</a:t>
            </a:r>
            <a:endParaRPr lang="ru-RU" sz="1600" dirty="0"/>
          </a:p>
          <a:p>
            <a:pPr algn="just"/>
            <a:r>
              <a:rPr lang="ru-RU" sz="1600" dirty="0" smtClean="0"/>
              <a:t>управлять </a:t>
            </a:r>
            <a:r>
              <a:rPr lang="ru-RU" sz="1600" dirty="0"/>
              <a:t>велосипедом при движении по дорогам</a:t>
            </a:r>
            <a:r>
              <a:rPr lang="ru-RU" sz="1600" dirty="0" smtClean="0"/>
              <a:t>, учиться </a:t>
            </a:r>
            <a:r>
              <a:rPr lang="ru-RU" sz="1600" dirty="0"/>
              <a:t>вождению мотоцикла;</a:t>
            </a:r>
          </a:p>
          <a:p>
            <a:pPr algn="just"/>
            <a:r>
              <a:rPr lang="ru-RU" sz="1600" dirty="0" smtClean="0"/>
              <a:t>участвовать </a:t>
            </a:r>
            <a:r>
              <a:rPr lang="ru-RU" sz="1600" dirty="0"/>
              <a:t>в молодежном общественном объединении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5927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522</TotalTime>
  <Words>1543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Мои права, обязанности, ответственность</vt:lpstr>
      <vt:lpstr>Международные документы</vt:lpstr>
      <vt:lpstr>Конституция Российской Федерации- Основной Закон нашей страны</vt:lpstr>
      <vt:lpstr>Гражданские (личные) права и свободы</vt:lpstr>
      <vt:lpstr>Политические права и свободы</vt:lpstr>
      <vt:lpstr>Экономические, социальные  и культурные права и свободы</vt:lpstr>
      <vt:lpstr>Обязанности</vt:lpstr>
      <vt:lpstr>Виды дееспособности</vt:lpstr>
      <vt:lpstr>Что можно 14-летнему гражданину</vt:lpstr>
      <vt:lpstr>Обязанности (14 лет)</vt:lpstr>
      <vt:lpstr>Ответственность</vt:lpstr>
      <vt:lpstr>Уголовная ответственность (14 лет)</vt:lpstr>
      <vt:lpstr>Тебе 16 лет</vt:lpstr>
      <vt:lpstr>Ответственность (16 лет)</vt:lpstr>
      <vt:lpstr>Административная ответственность</vt:lpstr>
      <vt:lpstr>Тебя могут подозревать в совершении преступления, если:</vt:lpstr>
      <vt:lpstr>Если ты являешься подозреваемым  (задержанным)</vt:lpstr>
      <vt:lpstr>Тебе 18!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права, обязанности, ответственность</dc:title>
  <dc:creator>Vlad Green</dc:creator>
  <cp:lastModifiedBy>Александр Олегович Долматов</cp:lastModifiedBy>
  <cp:revision>43</cp:revision>
  <dcterms:created xsi:type="dcterms:W3CDTF">2021-10-20T14:10:47Z</dcterms:created>
  <dcterms:modified xsi:type="dcterms:W3CDTF">2022-11-18T09:05:51Z</dcterms:modified>
</cp:coreProperties>
</file>