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7"/>
  </p:notesMasterIdLst>
  <p:sldIdLst>
    <p:sldId id="256" r:id="rId2"/>
    <p:sldId id="259" r:id="rId3"/>
    <p:sldId id="257" r:id="rId4"/>
    <p:sldId id="258" r:id="rId5"/>
    <p:sldId id="261" r:id="rId6"/>
    <p:sldId id="260" r:id="rId7"/>
    <p:sldId id="263" r:id="rId8"/>
    <p:sldId id="264" r:id="rId9"/>
    <p:sldId id="265" r:id="rId10"/>
    <p:sldId id="267" r:id="rId11"/>
    <p:sldId id="268" r:id="rId12"/>
    <p:sldId id="270" r:id="rId13"/>
    <p:sldId id="271" r:id="rId14"/>
    <p:sldId id="266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55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BC07D-A8B8-49A6-8831-80FAD7F450D0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01C7B-4B4D-49C6-8F64-1C581180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27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01C7B-4B4D-49C6-8F64-1C5811801CD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96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-6840"/>
            <a:ext cx="7772400" cy="1642464"/>
          </a:xfrm>
        </p:spPr>
        <p:txBody>
          <a:bodyPr>
            <a:normAutofit/>
          </a:bodyPr>
          <a:lstStyle/>
          <a:p>
            <a:r>
              <a:rPr lang="ru-RU" dirty="0" smtClean="0"/>
              <a:t>Мои права, обязанности, ответственность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9360"/>
            <a:ext cx="813690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4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такое ответственность?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28800"/>
            <a:ext cx="4176464" cy="4824536"/>
          </a:xfrm>
        </p:spPr>
        <p:txBody>
          <a:bodyPr>
            <a:noAutofit/>
          </a:bodyPr>
          <a:lstStyle/>
          <a:p>
            <a:r>
              <a:rPr lang="ru-RU" sz="2000" dirty="0" smtClean="0"/>
              <a:t>Ответственность – необходимость, обязанность гражданина отвечать за свои действия, поступки.</a:t>
            </a:r>
          </a:p>
          <a:p>
            <a:r>
              <a:rPr lang="ru-RU" sz="2000" dirty="0" smtClean="0"/>
              <a:t>Существует 4 вида юридической ответственности в зависимости от вида нарушений: </a:t>
            </a:r>
          </a:p>
          <a:p>
            <a:r>
              <a:rPr lang="ru-RU" b="1" dirty="0" smtClean="0"/>
              <a:t>уголовная, </a:t>
            </a:r>
          </a:p>
          <a:p>
            <a:r>
              <a:rPr lang="ru-RU" b="1" dirty="0" smtClean="0"/>
              <a:t>административная,</a:t>
            </a:r>
          </a:p>
          <a:p>
            <a:r>
              <a:rPr lang="ru-RU" b="1" dirty="0" smtClean="0"/>
              <a:t> дисциплинарная, </a:t>
            </a:r>
          </a:p>
          <a:p>
            <a:r>
              <a:rPr lang="ru-RU" b="1" dirty="0" smtClean="0"/>
              <a:t>гражданско-правовая.</a:t>
            </a:r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2745986" cy="448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48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Примеры правонарушений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Административная ответственность наступает за нарушение норм Кодекса Российской Федерации об административных правонарушениях (</a:t>
            </a:r>
            <a:r>
              <a:rPr lang="ru-RU" b="1" dirty="0" smtClean="0"/>
              <a:t>участие в несанкционированных митингах (штраф от 10 до 20 </a:t>
            </a:r>
            <a:r>
              <a:rPr lang="ru-RU" dirty="0" err="1" smtClean="0"/>
              <a:t>тыс.р</a:t>
            </a:r>
            <a:r>
              <a:rPr lang="ru-RU" dirty="0" smtClean="0"/>
              <a:t>.) , </a:t>
            </a:r>
            <a:r>
              <a:rPr lang="ru-RU" b="1" dirty="0" smtClean="0"/>
              <a:t>нарушение правил дорожного движения, нарушение противопожарной безопасности и т.д</a:t>
            </a:r>
            <a:r>
              <a:rPr lang="ru-RU" dirty="0" smtClean="0"/>
              <a:t>.)</a:t>
            </a:r>
          </a:p>
          <a:p>
            <a:r>
              <a:rPr lang="ru-RU" dirty="0" smtClean="0"/>
              <a:t>Уголовная ответственность наступает за нарушение норм Уголовного кодекса Российской Федерации (</a:t>
            </a:r>
            <a:r>
              <a:rPr lang="ru-RU" b="1" dirty="0" smtClean="0"/>
              <a:t>убийство, грабеж, хулиганство и т.д</a:t>
            </a:r>
            <a:r>
              <a:rPr lang="ru-RU" dirty="0" smtClean="0"/>
              <a:t>.)</a:t>
            </a:r>
          </a:p>
          <a:p>
            <a:r>
              <a:rPr lang="ru-RU" dirty="0" smtClean="0"/>
              <a:t>Дисциплинарная ответственность  - за нарушение Трудового кодекса Российской Федерации (</a:t>
            </a:r>
            <a:r>
              <a:rPr lang="ru-RU" b="1" dirty="0" smtClean="0"/>
              <a:t>прогул без уважительной причины)</a:t>
            </a:r>
          </a:p>
          <a:p>
            <a:r>
              <a:rPr lang="ru-RU" dirty="0" smtClean="0"/>
              <a:t>Гражданско-правовая ответственность – нарушение норм Гражданского кодекса Российской Федерации ( </a:t>
            </a:r>
            <a:r>
              <a:rPr lang="ru-RU" b="1" dirty="0" smtClean="0"/>
              <a:t>повредил чужое имущество – возмести ущерб)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55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Преступность несовершеннолетних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По данным УМВД РФ по Томской области в </a:t>
            </a:r>
            <a:r>
              <a:rPr lang="ru-RU" dirty="0" smtClean="0"/>
              <a:t>2021 </a:t>
            </a:r>
            <a:r>
              <a:rPr lang="ru-RU" dirty="0" smtClean="0"/>
              <a:t>году  зарегистрировано </a:t>
            </a:r>
            <a:r>
              <a:rPr lang="ru-RU" dirty="0" smtClean="0"/>
              <a:t>210</a:t>
            </a:r>
            <a:r>
              <a:rPr lang="ru-RU" dirty="0" smtClean="0"/>
              <a:t> </a:t>
            </a:r>
            <a:r>
              <a:rPr lang="ru-RU" dirty="0" smtClean="0"/>
              <a:t>преступлений, совершенных несовершеннолетними, большая часть из которых это имущественные преступления (кража, грабеж). 	</a:t>
            </a:r>
            <a:r>
              <a:rPr lang="ru-RU" b="1" i="1" dirty="0" smtClean="0"/>
              <a:t>Данные о лице,  совершившим преступление, сохраняются, это очень негативно сказывается в будущем!!!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770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Специальные учебно-воспитательные учреждения закрытого типа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В СУВУЗТ могут быть помещены несовершеннолетние в возрасте от 11 до 18 </a:t>
            </a:r>
            <a:r>
              <a:rPr lang="ru-RU" dirty="0" smtClean="0"/>
              <a:t>лет:</a:t>
            </a:r>
            <a:endParaRPr lang="ru-RU" dirty="0"/>
          </a:p>
          <a:p>
            <a:r>
              <a:rPr lang="ru-RU" dirty="0" smtClean="0"/>
              <a:t>1)не </a:t>
            </a:r>
            <a:r>
              <a:rPr lang="ru-RU" dirty="0"/>
              <a:t>подлежат уголовной ответственности в связи с тем, что к моменту совершения общественно опасного деяния не достигли возраста, с которого наступает уголовная ответственность;</a:t>
            </a:r>
          </a:p>
          <a:p>
            <a:endParaRPr lang="ru-RU" dirty="0"/>
          </a:p>
          <a:p>
            <a:r>
              <a:rPr lang="ru-RU" dirty="0"/>
              <a:t> 2)достигли соответствующего возраста, но не подлежат уголовной ответственности в связи с тем, что вследствие отставания в психическом развитии, не связанного с психическим расстройством, во время совершения общественно опасного деяния не могли в полной мере осознавать фактический характер и общественную опасность своих действий (бездействия) либо руководить ими;</a:t>
            </a:r>
          </a:p>
          <a:p>
            <a:endParaRPr lang="ru-RU" dirty="0"/>
          </a:p>
          <a:p>
            <a:r>
              <a:rPr lang="ru-RU" dirty="0"/>
              <a:t>3)осуждены за совершение преступления средней тяжести или тяжкого преступления, но освобождены судом от наказания.</a:t>
            </a:r>
          </a:p>
        </p:txBody>
      </p:sp>
    </p:spTree>
    <p:extLst>
      <p:ext uri="{BB962C8B-B14F-4D97-AF65-F5344CB8AC3E}">
        <p14:creationId xmlns:p14="http://schemas.microsoft.com/office/powerpoint/2010/main" val="95271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Причины преступности несовершеннолетних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Университет прокуратуры РФ </a:t>
            </a:r>
            <a:r>
              <a:rPr lang="ru-RU" dirty="0" smtClean="0"/>
              <a:t>проанализировал </a:t>
            </a:r>
            <a:r>
              <a:rPr lang="ru-RU" dirty="0"/>
              <a:t>криминальную </a:t>
            </a:r>
            <a:r>
              <a:rPr lang="ru-RU" dirty="0" smtClean="0"/>
              <a:t>статистику и разработал психологический портрет личности несовершеннолетнего </a:t>
            </a:r>
            <a:r>
              <a:rPr lang="ru-RU" dirty="0"/>
              <a:t>преступника, который по многим параметрам существенно отличается от взрослых </a:t>
            </a:r>
            <a:r>
              <a:rPr lang="ru-RU" dirty="0" smtClean="0"/>
              <a:t>«коллег». То есть на это портрет существенно влияют особенности </a:t>
            </a:r>
            <a:r>
              <a:rPr lang="ru-RU" dirty="0"/>
              <a:t>их возраста - это </a:t>
            </a:r>
            <a:endParaRPr lang="ru-RU" dirty="0" smtClean="0"/>
          </a:p>
          <a:p>
            <a:pPr algn="just"/>
            <a:r>
              <a:rPr lang="ru-RU" u="sng" dirty="0" smtClean="0"/>
              <a:t>недостаток </a:t>
            </a:r>
            <a:r>
              <a:rPr lang="ru-RU" u="sng" dirty="0"/>
              <a:t>жизненного опыта, </a:t>
            </a:r>
            <a:endParaRPr lang="ru-RU" u="sng" dirty="0" smtClean="0"/>
          </a:p>
          <a:p>
            <a:pPr algn="just"/>
            <a:r>
              <a:rPr lang="ru-RU" u="sng" dirty="0" smtClean="0"/>
              <a:t>повышенная </a:t>
            </a:r>
            <a:r>
              <a:rPr lang="ru-RU" u="sng" dirty="0"/>
              <a:t>внушаемость, сочетающаяся с </a:t>
            </a:r>
            <a:r>
              <a:rPr lang="ru-RU" u="sng" dirty="0" smtClean="0"/>
              <a:t>противоборствующим </a:t>
            </a:r>
            <a:r>
              <a:rPr lang="ru-RU" u="sng" dirty="0"/>
              <a:t>отношением к запретам и </a:t>
            </a:r>
            <a:r>
              <a:rPr lang="ru-RU" u="sng" dirty="0" smtClean="0"/>
              <a:t>предписаниям,</a:t>
            </a:r>
          </a:p>
          <a:p>
            <a:pPr algn="just"/>
            <a:r>
              <a:rPr lang="ru-RU" u="sng" dirty="0" smtClean="0"/>
              <a:t>стремление </a:t>
            </a:r>
            <a:r>
              <a:rPr lang="ru-RU" u="sng" dirty="0"/>
              <a:t>к самостоятельности и </a:t>
            </a:r>
            <a:r>
              <a:rPr lang="ru-RU" u="sng" dirty="0" smtClean="0"/>
              <a:t>самоутверждению.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366426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52318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Запомни!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84784"/>
            <a:ext cx="4032448" cy="504056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Всегда надо помнить о том, что за совершенные поступки надо </a:t>
            </a:r>
            <a:r>
              <a:rPr lang="ru-RU" dirty="0" smtClean="0"/>
              <a:t>отвечать! </a:t>
            </a:r>
          </a:p>
          <a:p>
            <a:r>
              <a:rPr lang="ru-RU" dirty="0" smtClean="0"/>
              <a:t>Главная причина </a:t>
            </a:r>
            <a:r>
              <a:rPr lang="ru-RU" dirty="0"/>
              <a:t>всех правонарушений </a:t>
            </a:r>
            <a:r>
              <a:rPr lang="ru-RU" dirty="0" smtClean="0"/>
              <a:t>- неуважение </a:t>
            </a:r>
            <a:r>
              <a:rPr lang="ru-RU" dirty="0"/>
              <a:t>к закону. Ни один человек в нашем обществе не может отступать от требований правовых </a:t>
            </a:r>
            <a:r>
              <a:rPr lang="ru-RU" dirty="0" smtClean="0"/>
              <a:t>норм! </a:t>
            </a:r>
            <a:r>
              <a:rPr lang="ru-RU" dirty="0"/>
              <a:t>В противном случае в действие вступает </a:t>
            </a:r>
            <a:r>
              <a:rPr lang="ru-RU" dirty="0" smtClean="0"/>
              <a:t>Закон! </a:t>
            </a:r>
          </a:p>
          <a:p>
            <a:r>
              <a:rPr lang="ru-RU" i="1" dirty="0" smtClean="0">
                <a:solidFill>
                  <a:srgbClr val="FF0000"/>
                </a:solidFill>
              </a:rPr>
              <a:t>Помните</a:t>
            </a:r>
            <a:r>
              <a:rPr lang="ru-RU" i="1" dirty="0">
                <a:solidFill>
                  <a:srgbClr val="FF0000"/>
                </a:solidFill>
              </a:rPr>
              <a:t>, совершая проступок, вы не только нарушаете Закон, но и причиняете боль своим родным и близким </a:t>
            </a:r>
            <a:r>
              <a:rPr lang="ru-RU" i="1" dirty="0" smtClean="0">
                <a:solidFill>
                  <a:srgbClr val="FF0000"/>
                </a:solidFill>
              </a:rPr>
              <a:t>людям</a:t>
            </a:r>
            <a:r>
              <a:rPr lang="ru-RU" i="1" dirty="0" smtClean="0"/>
              <a:t>!</a:t>
            </a:r>
            <a:endParaRPr lang="ru-RU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240360" cy="4392488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3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 такое право?</a:t>
            </a:r>
            <a:br>
              <a:rPr lang="ru-RU" dirty="0" smtClean="0"/>
            </a:br>
            <a:r>
              <a:rPr lang="ru-RU" sz="2700" dirty="0" smtClean="0"/>
              <a:t>Право – это установленные и охраняемые государством нормы и правила. А еще можно сказать, что права – это  защита человека.</a:t>
            </a:r>
            <a:endParaRPr lang="ru-RU" sz="27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43335"/>
            <a:ext cx="5616624" cy="347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8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4392488"/>
          </a:xfrm>
        </p:spPr>
        <p:txBody>
          <a:bodyPr>
            <a:normAutofit fontScale="90000"/>
          </a:bodyPr>
          <a:lstStyle/>
          <a:p>
            <a:r>
              <a:rPr lang="ru-RU" u="sng" dirty="0" smtClean="0"/>
              <a:t>Международные документы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sz="3600" u="sng" dirty="0" smtClean="0"/>
              <a:t>Декларация прав ребенка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принята Генеральной Ассамблеей ООН 20 ноября 1959 года</a:t>
            </a:r>
            <a:br>
              <a:rPr lang="ru-RU" sz="3600" dirty="0" smtClean="0"/>
            </a:br>
            <a:r>
              <a:rPr lang="ru-RU" sz="3100" i="1" dirty="0" smtClean="0"/>
              <a:t>имеет рекомендательный характер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600" u="sng" dirty="0" smtClean="0"/>
              <a:t>Конвенция о правах ребенка </a:t>
            </a:r>
            <a:r>
              <a:rPr lang="ru-RU" sz="3600" dirty="0" smtClean="0"/>
              <a:t>принята ООН </a:t>
            </a:r>
            <a:r>
              <a:rPr lang="ru-RU" sz="2200" b="1" dirty="0" smtClean="0"/>
              <a:t>20 ноября 1989 г, </a:t>
            </a:r>
            <a:br>
              <a:rPr lang="ru-RU" sz="2200" b="1" dirty="0" smtClean="0"/>
            </a:br>
            <a:r>
              <a:rPr lang="ru-RU" sz="2200" b="1" dirty="0" smtClean="0"/>
              <a:t> в Российской Федерации вступила в силу 15 сентября 1990г</a:t>
            </a:r>
            <a:br>
              <a:rPr lang="ru-RU" sz="2200" b="1" dirty="0" smtClean="0"/>
            </a:br>
            <a:r>
              <a:rPr lang="ru-RU" sz="3100" b="1" i="1" dirty="0" smtClean="0"/>
              <a:t>имеет обязательный характер</a:t>
            </a:r>
            <a:br>
              <a:rPr lang="ru-RU" sz="3100" b="1" i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0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Конституция Российской Федерации – основной закон нашей страны</a:t>
            </a:r>
            <a:endParaRPr lang="ru-RU" sz="32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893496" cy="459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893496" cy="459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893496" cy="459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7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0" y="260648"/>
            <a:ext cx="8100392" cy="607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2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59912" cy="62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9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000" dirty="0" smtClean="0"/>
              <a:t>Куда можно обратиться для защиты нарушенных прав?</a:t>
            </a:r>
            <a:br>
              <a:rPr lang="ru-RU" sz="4000" dirty="0" smtClean="0"/>
            </a:br>
            <a:r>
              <a:rPr lang="ru-RU" sz="2700" u="sng" dirty="0" smtClean="0"/>
              <a:t>Полиция, следственный комитет, прокуратура, органы опеки и попечительства, Уполномоченный по правам ребенка в Томской области</a:t>
            </a:r>
            <a:r>
              <a:rPr lang="ru-RU" u="sng" dirty="0" smtClean="0"/>
              <a:t/>
            </a:r>
            <a:br>
              <a:rPr lang="ru-RU" u="sng" dirty="0" smtClean="0"/>
            </a:br>
            <a:endParaRPr lang="ru-RU" u="sng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17" y="3501008"/>
            <a:ext cx="3303224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2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Обязанности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72816"/>
            <a:ext cx="7056784" cy="42484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1. Соблюдать Конституцию РФ и другие законодательные акты.</a:t>
            </a:r>
          </a:p>
          <a:p>
            <a:pPr algn="just"/>
            <a:r>
              <a:rPr lang="ru-RU" dirty="0" smtClean="0"/>
              <a:t>2. Уважать права, честь и достоинство других людей .</a:t>
            </a:r>
          </a:p>
          <a:p>
            <a:pPr algn="just"/>
            <a:r>
              <a:rPr lang="ru-RU" dirty="0" smtClean="0"/>
              <a:t>3. Заботиться о сохранности исторического и культурного наследия страны.</a:t>
            </a:r>
          </a:p>
          <a:p>
            <a:pPr algn="just"/>
            <a:r>
              <a:rPr lang="ru-RU" dirty="0" smtClean="0"/>
              <a:t>4. Сохранять природу и бережно относиться к природным богатствам.</a:t>
            </a:r>
          </a:p>
          <a:p>
            <a:pPr algn="just"/>
            <a:r>
              <a:rPr lang="ru-RU" dirty="0" smtClean="0"/>
              <a:t>5. Получать основное общее образование.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1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Ответственность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1" y="1700808"/>
            <a:ext cx="3960440" cy="4022261"/>
          </a:xfrm>
        </p:spPr>
        <p:txBody>
          <a:bodyPr>
            <a:normAutofit fontScale="92500"/>
          </a:bodyPr>
          <a:lstStyle/>
          <a:p>
            <a:r>
              <a:rPr lang="ru-RU" dirty="0"/>
              <a:t>Несовершеннолетний, как любой гражданин, имеет права и обязанности и несёт юридическую ответственность за свои поступки перед государством и другими людьми</a:t>
            </a:r>
            <a:r>
              <a:rPr lang="ru-RU" dirty="0" smtClean="0"/>
              <a:t>. Эта </a:t>
            </a:r>
            <a:r>
              <a:rPr lang="ru-RU" dirty="0"/>
              <a:t>ответственность зависит от возраста и тяжести совершённого поступка. </a:t>
            </a:r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40" y="1916832"/>
            <a:ext cx="3262528" cy="363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7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3565</TotalTime>
  <Words>504</Words>
  <Application>Microsoft Office PowerPoint</Application>
  <PresentationFormat>Экран (4:3)</PresentationFormat>
  <Paragraphs>44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Кнопка</vt:lpstr>
      <vt:lpstr>Мои права, обязанности, ответственность</vt:lpstr>
      <vt:lpstr> Что такое право? Право – это установленные и охраняемые государством нормы и правила. А еще можно сказать, что права – это  защита человека.</vt:lpstr>
      <vt:lpstr>Международные документы  Декларация прав ребенка принята Генеральной Ассамблеей ООН 20 ноября 1959 года имеет рекомендательный характер  Конвенция о правах ребенка принята ООН 20 ноября 1989 г,   в Российской Федерации вступила в силу 15 сентября 1990г имеет обязательный характер  </vt:lpstr>
      <vt:lpstr>Конституция Российской Федерации – основной закон нашей страны</vt:lpstr>
      <vt:lpstr>Презентация PowerPoint</vt:lpstr>
      <vt:lpstr>Презентация PowerPoint</vt:lpstr>
      <vt:lpstr>    Куда можно обратиться для защиты нарушенных прав? Полиция, следственный комитет, прокуратура, органы опеки и попечительства, Уполномоченный по правам ребенка в Томской области </vt:lpstr>
      <vt:lpstr>Обязанности</vt:lpstr>
      <vt:lpstr>Ответственность</vt:lpstr>
      <vt:lpstr>Что такое ответственность?</vt:lpstr>
      <vt:lpstr>Примеры правонарушений</vt:lpstr>
      <vt:lpstr>Преступность несовершеннолетних</vt:lpstr>
      <vt:lpstr>Специальные учебно-воспитательные учреждения закрытого типа </vt:lpstr>
      <vt:lpstr>Причины преступности несовершеннолетних</vt:lpstr>
      <vt:lpstr>Запомни!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права, обязанности, ответственность</dc:title>
  <dc:creator>Vlad Green</dc:creator>
  <cp:lastModifiedBy>Александр Олегович Долматов</cp:lastModifiedBy>
  <cp:revision>58</cp:revision>
  <dcterms:created xsi:type="dcterms:W3CDTF">2021-10-18T03:29:30Z</dcterms:created>
  <dcterms:modified xsi:type="dcterms:W3CDTF">2022-11-11T16:25:29Z</dcterms:modified>
</cp:coreProperties>
</file>