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0000"/>
    <a:srgbClr val="F89A9C"/>
    <a:srgbClr val="FBBFB3"/>
    <a:srgbClr val="FAA898"/>
    <a:srgbClr val="FFFFFF"/>
    <a:srgbClr val="FAAFA0"/>
    <a:srgbClr val="560000"/>
    <a:srgbClr val="5C0000"/>
    <a:srgbClr val="990000"/>
    <a:srgbClr val="471A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A9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347864" cy="6858000"/>
          </a:xfrm>
          <a:prstGeom prst="rect">
            <a:avLst/>
          </a:prstGeom>
          <a:solidFill>
            <a:srgbClr val="3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Bahnschrift SemiBold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0"/>
            <a:ext cx="5940152" cy="6858000"/>
          </a:xfrm>
          <a:prstGeom prst="rect">
            <a:avLst/>
          </a:prstGeom>
          <a:solidFill>
            <a:srgbClr val="FBB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920043" y="3008276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Bahnschrift Condensed" pitchFamily="34" charset="0"/>
              </a:rPr>
              <a:t>Техники работы со стрессом</a:t>
            </a:r>
            <a:endParaRPr lang="ru-RU" sz="4400" dirty="0">
              <a:solidFill>
                <a:schemeClr val="bg1"/>
              </a:solidFill>
              <a:latin typeface="Bahnschrift Condensed" pitchFamily="34" charset="0"/>
            </a:endParaRPr>
          </a:p>
        </p:txBody>
      </p:sp>
      <p:pic>
        <p:nvPicPr>
          <p:cNvPr id="1028" name="Picture 4" descr="C:\Users\Оксана\Downloads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7128791" cy="221666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355976" y="537321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Bahnschrift SemiBold Condensed" pitchFamily="34" charset="0"/>
              </a:rPr>
              <a:t>Дыхательные техники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Bahnschrift SemiBold Condensed" pitchFamily="34" charset="0"/>
              </a:rPr>
              <a:t>Техники КПТ</a:t>
            </a:r>
            <a:endParaRPr lang="ru-RU" dirty="0">
              <a:solidFill>
                <a:schemeClr val="bg1"/>
              </a:solidFill>
              <a:latin typeface="Bahnschrift SemiBold Condensed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55776" y="1124744"/>
            <a:ext cx="158417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3356992"/>
            <a:ext cx="9144000" cy="3501008"/>
          </a:xfrm>
          <a:prstGeom prst="rect">
            <a:avLst/>
          </a:prstGeom>
          <a:solidFill>
            <a:srgbClr val="3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Bahnschrift Semi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714326" y="3190329"/>
            <a:ext cx="1538883" cy="38884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Bahnschrift Condensed" pitchFamily="34" charset="0"/>
              </a:rPr>
              <a:t>Подходы в работе </a:t>
            </a:r>
            <a:r>
              <a:rPr lang="ru-RU" sz="4400" dirty="0" smtClean="0">
                <a:solidFill>
                  <a:schemeClr val="bg1"/>
                </a:solidFill>
                <a:latin typeface="Bahnschrift Condensed" pitchFamily="34" charset="0"/>
              </a:rPr>
              <a:t>со стрессом </a:t>
            </a:r>
            <a:endParaRPr lang="ru-RU" sz="4400" dirty="0">
              <a:solidFill>
                <a:schemeClr val="bg1"/>
              </a:solidFill>
              <a:latin typeface="Bahnschrift Condense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727957" y="3252756"/>
            <a:ext cx="1015663" cy="381642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Bahnschrift SemiBold Condensed" pitchFamily="34" charset="0"/>
              </a:rPr>
              <a:t>Замедление дыхания</a:t>
            </a:r>
          </a:p>
          <a:p>
            <a:r>
              <a:rPr lang="ru-RU" dirty="0" smtClean="0">
                <a:solidFill>
                  <a:schemeClr val="bg1"/>
                </a:solidFill>
                <a:latin typeface="Bahnschrift SemiBold Condensed" pitchFamily="34" charset="0"/>
              </a:rPr>
              <a:t>Удлинение выдоха по сравнению с вдохом</a:t>
            </a:r>
          </a:p>
          <a:p>
            <a:r>
              <a:rPr lang="ru-RU" dirty="0" smtClean="0">
                <a:solidFill>
                  <a:schemeClr val="bg1"/>
                </a:solidFill>
                <a:latin typeface="Bahnschrift SemiBold Condensed" pitchFamily="34" charset="0"/>
              </a:rPr>
              <a:t>Отвлечение</a:t>
            </a:r>
            <a:endParaRPr lang="ru-RU" dirty="0">
              <a:solidFill>
                <a:schemeClr val="bg1"/>
              </a:solidFill>
              <a:latin typeface="Bahnschrift SemiBold Condensed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91680" y="6165304"/>
            <a:ext cx="158417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Оксана\Downloads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96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3016"/>
            <a:ext cx="3995936" cy="14700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Bahnschrift SemiBold Condensed" pitchFamily="34" charset="0"/>
              </a:rPr>
              <a:t>ПЭАТ  (</a:t>
            </a:r>
            <a:r>
              <a:rPr lang="ru-RU" sz="1800" dirty="0" err="1" smtClean="0">
                <a:latin typeface="Bahnschrift SemiBold Condensed" pitchFamily="34" charset="0"/>
              </a:rPr>
              <a:t>Психо-Энерго-Аура-Технология</a:t>
            </a:r>
            <a:r>
              <a:rPr lang="ru-RU" sz="1800" dirty="0" smtClean="0">
                <a:latin typeface="Bahnschrift SemiBold Condensed" pitchFamily="34" charset="0"/>
              </a:rPr>
              <a:t>)</a:t>
            </a:r>
            <a:br>
              <a:rPr lang="ru-RU" sz="1800" dirty="0" smtClean="0">
                <a:latin typeface="Bahnschrift SemiBold Condensed" pitchFamily="34" charset="0"/>
              </a:rPr>
            </a:br>
            <a:r>
              <a:rPr lang="ru-RU" sz="1800" dirty="0" smtClean="0">
                <a:latin typeface="Bahnschrift SemiBold Condensed" pitchFamily="34" charset="0"/>
              </a:rPr>
              <a:t>Брюшное дыхание по </a:t>
            </a:r>
            <a:r>
              <a:rPr lang="ru-RU" sz="1800" dirty="0" err="1" smtClean="0">
                <a:latin typeface="Bahnschrift SemiBold Condensed" pitchFamily="34" charset="0"/>
              </a:rPr>
              <a:t>А.Лэнгле</a:t>
            </a:r>
            <a:r>
              <a:rPr lang="ru-RU" sz="1800" dirty="0" smtClean="0">
                <a:latin typeface="Bahnschrift SemiBold Condensed" pitchFamily="34" charset="0"/>
              </a:rPr>
              <a:t/>
            </a:r>
            <a:br>
              <a:rPr lang="ru-RU" sz="1800" dirty="0" smtClean="0">
                <a:latin typeface="Bahnschrift SemiBold Condensed" pitchFamily="34" charset="0"/>
              </a:rPr>
            </a:br>
            <a:r>
              <a:rPr lang="ru-RU" sz="1800" dirty="0" smtClean="0">
                <a:latin typeface="Bahnschrift SemiBold Condensed" pitchFamily="34" charset="0"/>
              </a:rPr>
              <a:t>Вдох – «Принимаю», выдох – «Отпускаю»</a:t>
            </a:r>
            <a:br>
              <a:rPr lang="ru-RU" sz="1800" dirty="0" smtClean="0">
                <a:latin typeface="Bahnschrift SemiBold Condensed" pitchFamily="34" charset="0"/>
              </a:rPr>
            </a:br>
            <a:endParaRPr lang="ru-RU" sz="1800" dirty="0">
              <a:latin typeface="Bahnschrift SemiBold Condensed" pitchFamily="34" charset="0"/>
            </a:endParaRPr>
          </a:p>
        </p:txBody>
      </p:sp>
      <p:pic>
        <p:nvPicPr>
          <p:cNvPr id="2050" name="Picture 2" descr="C:\Users\Оксана\Downloads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0"/>
            <a:ext cx="468052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5364088" cy="2564904"/>
          </a:xfrm>
          <a:prstGeom prst="rect">
            <a:avLst/>
          </a:prstGeom>
          <a:solidFill>
            <a:srgbClr val="3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Bahnschrift Semi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966357" y="-1072663"/>
            <a:ext cx="1538883" cy="43924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Bahnschrift Condensed" pitchFamily="34" charset="0"/>
              </a:rPr>
              <a:t>Дыхательные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Bahnschrift Condensed" pitchFamily="34" charset="0"/>
              </a:rPr>
              <a:t> техники</a:t>
            </a:r>
            <a:endParaRPr lang="ru-RU" sz="4400" dirty="0">
              <a:solidFill>
                <a:schemeClr val="bg1"/>
              </a:solidFill>
              <a:latin typeface="Bahnschrif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0"/>
            <a:ext cx="5940152" cy="6858000"/>
          </a:xfrm>
          <a:prstGeom prst="rect">
            <a:avLst/>
          </a:prstGeom>
          <a:solidFill>
            <a:srgbClr val="FBB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3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Bahnschrift Semi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6128302" y="491"/>
            <a:ext cx="2215991" cy="345638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4400" dirty="0" err="1" smtClean="0">
                <a:latin typeface="Bahnschrift Condensed" pitchFamily="34" charset="0"/>
              </a:rPr>
              <a:t>Когнитивно-поведенческая</a:t>
            </a:r>
            <a:r>
              <a:rPr lang="ru-RU" sz="4400" dirty="0" smtClean="0">
                <a:latin typeface="Bahnschrift Condensed" pitchFamily="34" charset="0"/>
              </a:rPr>
              <a:t> терапия (КПТ) </a:t>
            </a:r>
            <a:endParaRPr lang="ru-RU" sz="4400" dirty="0">
              <a:latin typeface="Bahnschrift Condensed" pitchFamily="34" charset="0"/>
            </a:endParaRPr>
          </a:p>
        </p:txBody>
      </p:sp>
      <p:pic>
        <p:nvPicPr>
          <p:cNvPr id="1026" name="Picture 2" descr="C:\Users\Оксана\Downloads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08720"/>
            <a:ext cx="3357017" cy="5037668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-396552" y="3356992"/>
            <a:ext cx="158417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5436096" y="3284984"/>
            <a:ext cx="33123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  <a:latin typeface="Bahnschrift Condensed" pitchFamily="34" charset="0"/>
              </a:rPr>
              <a:t>помогает </a:t>
            </a:r>
            <a:r>
              <a:rPr lang="ru-RU" dirty="0" smtClean="0">
                <a:solidFill>
                  <a:schemeClr val="bg1"/>
                </a:solidFill>
                <a:latin typeface="Bahnschrift Condensed" pitchFamily="34" charset="0"/>
              </a:rPr>
              <a:t>людям выявлять и изменять неэффективные привычки, связанные с мышлением, поведением, отношениями с другими, и заменить их на более полезные</a:t>
            </a:r>
            <a:endParaRPr kumimoji="0" lang="ru-RU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Condense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260648"/>
            <a:ext cx="3203848" cy="1872208"/>
          </a:xfrm>
          <a:solidFill>
            <a:srgbClr val="3E0000"/>
          </a:solidFill>
          <a:effectLst/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Bahnschrift Condensed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ahnschrift Condensed" pitchFamily="34" charset="0"/>
              </a:rPr>
              <a:t> Крест-круг-модель</a:t>
            </a:r>
            <a:endParaRPr lang="ru-RU" dirty="0">
              <a:solidFill>
                <a:schemeClr val="bg1"/>
              </a:solidFill>
              <a:latin typeface="Bahnschrift Condensed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87624" y="2636912"/>
            <a:ext cx="7056784" cy="3456384"/>
          </a:xfrm>
          <a:prstGeom prst="roundRect">
            <a:avLst/>
          </a:prstGeom>
          <a:noFill/>
          <a:ln>
            <a:solidFill>
              <a:srgbClr val="3366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88640"/>
            <a:ext cx="3168352" cy="1656184"/>
          </a:xfrm>
          <a:prstGeom prst="roundRect">
            <a:avLst/>
          </a:prstGeom>
          <a:solidFill>
            <a:srgbClr val="EEC4E2"/>
          </a:solidFill>
          <a:ln w="0">
            <a:solidFill>
              <a:schemeClr val="bg1"/>
            </a:solidFill>
          </a:ln>
          <a:effectLst>
            <a:outerShdw blurRad="50800" dist="38100" dir="2700000" sx="1000" sy="1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ahnschrift" pitchFamily="34" charset="0"/>
              </a:rPr>
              <a:t>Отношение к себе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Bahnschrift" pitchFamily="34" charset="0"/>
              </a:rPr>
              <a:t>Отношение к окружающим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Bahnschrift" pitchFamily="34" charset="0"/>
              </a:rPr>
              <a:t>Отношение к миру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Bahnschrift" pitchFamily="34" charset="0"/>
              </a:rPr>
              <a:t>Отношение к будущему</a:t>
            </a:r>
            <a:endParaRPr lang="ru-RU" dirty="0">
              <a:solidFill>
                <a:schemeClr val="tx1"/>
              </a:solidFill>
              <a:latin typeface="Bahnschrift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5896" y="2492896"/>
            <a:ext cx="2304256" cy="936104"/>
          </a:xfrm>
          <a:prstGeom prst="roundRect">
            <a:avLst/>
          </a:prstGeom>
          <a:solidFill>
            <a:srgbClr val="EEC4E2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ahnschrift Condensed" pitchFamily="34" charset="0"/>
              </a:rPr>
              <a:t>Когнитивный процесс</a:t>
            </a:r>
            <a:endParaRPr lang="ru-RU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6" y="5373216"/>
            <a:ext cx="2304256" cy="1008112"/>
          </a:xfrm>
          <a:prstGeom prst="roundRect">
            <a:avLst/>
          </a:prstGeom>
          <a:solidFill>
            <a:srgbClr val="EEC4E2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ahnschrift Condensed" pitchFamily="34" charset="0"/>
              </a:rPr>
              <a:t>Физическое состояние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  <a:latin typeface="Bahnschrift Condensed" pitchFamily="34" charset="0"/>
              </a:rPr>
              <a:t>Психосоматика</a:t>
            </a:r>
            <a:endParaRPr lang="ru-RU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95728" y="3789040"/>
            <a:ext cx="2196752" cy="1008112"/>
          </a:xfrm>
          <a:prstGeom prst="roundRect">
            <a:avLst/>
          </a:prstGeom>
          <a:solidFill>
            <a:srgbClr val="EEC4E2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ahnschrift Condensed" pitchFamily="34" charset="0"/>
              </a:rPr>
              <a:t>Эмоциональное состояние</a:t>
            </a:r>
            <a:endParaRPr lang="ru-RU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3789040"/>
            <a:ext cx="2232248" cy="1008112"/>
          </a:xfrm>
          <a:prstGeom prst="roundRect">
            <a:avLst/>
          </a:prstGeom>
          <a:solidFill>
            <a:srgbClr val="EEC4E2"/>
          </a:solidFill>
          <a:ln w="3175"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ahnschrift Condensed" pitchFamily="34" charset="0"/>
              </a:rPr>
              <a:t>Поведенческие реакции</a:t>
            </a:r>
            <a:endParaRPr lang="ru-RU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4716016" y="3717032"/>
            <a:ext cx="189735" cy="1440160"/>
          </a:xfrm>
          <a:prstGeom prst="upDownArrow">
            <a:avLst/>
          </a:prstGeom>
          <a:solidFill>
            <a:srgbClr val="3E0000"/>
          </a:solidFill>
          <a:ln>
            <a:solidFill>
              <a:srgbClr val="3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4716016" y="3645024"/>
            <a:ext cx="144016" cy="1440160"/>
          </a:xfrm>
          <a:prstGeom prst="upDownArrow">
            <a:avLst/>
          </a:prstGeom>
          <a:solidFill>
            <a:srgbClr val="3E0000"/>
          </a:solidFill>
          <a:ln>
            <a:solidFill>
              <a:srgbClr val="3E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верх/вниз 12"/>
          <p:cNvSpPr/>
          <p:nvPr/>
        </p:nvSpPr>
        <p:spPr>
          <a:xfrm>
            <a:off x="6156176" y="3429000"/>
            <a:ext cx="216024" cy="576064"/>
          </a:xfrm>
          <a:prstGeom prst="upDownArrow">
            <a:avLst/>
          </a:prstGeom>
          <a:solidFill>
            <a:srgbClr val="3E0000"/>
          </a:solidFill>
          <a:ln>
            <a:solidFill>
              <a:srgbClr val="3E0000"/>
            </a:solidFill>
          </a:ln>
          <a:scene3d>
            <a:camera prst="orthographicFront">
              <a:rot lat="0" lon="120000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8199A"/>
              </a:solidFill>
            </a:endParaRPr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6084168" y="4725144"/>
            <a:ext cx="216024" cy="576064"/>
          </a:xfrm>
          <a:prstGeom prst="upDownArrow">
            <a:avLst/>
          </a:prstGeom>
          <a:solidFill>
            <a:srgbClr val="3E0000"/>
          </a:solidFill>
          <a:ln>
            <a:solidFill>
              <a:srgbClr val="3E0000"/>
            </a:solidFill>
          </a:ln>
          <a:scene3d>
            <a:camera prst="orthographicFront">
              <a:rot lat="0" lon="1200000" rev="7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3203848" y="4653136"/>
            <a:ext cx="216024" cy="576064"/>
          </a:xfrm>
          <a:prstGeom prst="upDownArrow">
            <a:avLst/>
          </a:prstGeom>
          <a:solidFill>
            <a:srgbClr val="3E0000"/>
          </a:solidFill>
          <a:ln>
            <a:solidFill>
              <a:srgbClr val="3E0000"/>
            </a:solidFill>
          </a:ln>
          <a:scene3d>
            <a:camera prst="orthographicFront">
              <a:rot lat="0" lon="1200000" rev="13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3059832" y="3356992"/>
            <a:ext cx="216024" cy="576064"/>
          </a:xfrm>
          <a:prstGeom prst="upDownArrow">
            <a:avLst/>
          </a:prstGeom>
          <a:solidFill>
            <a:srgbClr val="3E0000"/>
          </a:solidFill>
          <a:ln>
            <a:solidFill>
              <a:srgbClr val="3E0000"/>
            </a:solidFill>
          </a:ln>
          <a:scene3d>
            <a:camera prst="orthographicFront">
              <a:rot lat="0" lon="120000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563888" y="1628800"/>
            <a:ext cx="360040" cy="864096"/>
          </a:xfrm>
          <a:prstGeom prst="downArrow">
            <a:avLst/>
          </a:prstGeom>
          <a:solidFill>
            <a:srgbClr val="3E0000"/>
          </a:solidFill>
          <a:ln>
            <a:solidFill>
              <a:srgbClr val="3E0000"/>
            </a:solidFill>
          </a:ln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619672" y="2276872"/>
            <a:ext cx="288032" cy="1008112"/>
          </a:xfrm>
          <a:prstGeom prst="downArrow">
            <a:avLst/>
          </a:prstGeom>
          <a:solidFill>
            <a:srgbClr val="3E0000"/>
          </a:solidFill>
          <a:ln>
            <a:solidFill>
              <a:srgbClr val="3E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95936" y="1340768"/>
            <a:ext cx="1512168" cy="504056"/>
          </a:xfrm>
          <a:prstGeom prst="roundRect">
            <a:avLst/>
          </a:prstGeom>
          <a:solidFill>
            <a:srgbClr val="EEC4E2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ahnschrift Condensed" pitchFamily="34" charset="0"/>
              </a:rPr>
              <a:t>Человек</a:t>
            </a:r>
            <a:endParaRPr lang="ru-RU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84168" y="404664"/>
            <a:ext cx="3240360" cy="1584176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Оксана\Downloads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0"/>
            <a:ext cx="47160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094112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427984" cy="6858000"/>
          </a:xfrm>
          <a:prstGeom prst="rect">
            <a:avLst/>
          </a:prstGeom>
          <a:solidFill>
            <a:srgbClr val="FBB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0"/>
            <a:ext cx="4716016" cy="6858000"/>
          </a:xfrm>
          <a:prstGeom prst="rect">
            <a:avLst/>
          </a:prstGeom>
          <a:solidFill>
            <a:srgbClr val="3E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Bahnschrift Semi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692841" y="-172561"/>
            <a:ext cx="861774" cy="374441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4400" dirty="0" smtClean="0">
                <a:latin typeface="Bahnschrift Condensed" pitchFamily="34" charset="0"/>
              </a:rPr>
              <a:t>Техники КПТ</a:t>
            </a:r>
            <a:endParaRPr lang="ru-RU" sz="4400" dirty="0">
              <a:latin typeface="Bahnschrift Condensed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028384" y="6309320"/>
            <a:ext cx="158417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5436096" y="2708920"/>
            <a:ext cx="33123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endParaRPr kumimoji="0" lang="ru-RU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SemiBold" pitchFamily="34" charset="0"/>
              <a:ea typeface="+mj-ea"/>
              <a:cs typeface="+mj-cs"/>
            </a:endParaRPr>
          </a:p>
        </p:txBody>
      </p:sp>
      <p:pic>
        <p:nvPicPr>
          <p:cNvPr id="1027" name="Picture 3" descr="C:\Users\Оксана\Downloads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052736"/>
            <a:ext cx="3286596" cy="493199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99592" y="2708920"/>
            <a:ext cx="2592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Bahnschrift Condensed" pitchFamily="34" charset="0"/>
              </a:rPr>
              <a:t>Метод когнитивной реструктуризации</a:t>
            </a:r>
          </a:p>
          <a:p>
            <a:endParaRPr lang="ru-RU" dirty="0" smtClean="0">
              <a:solidFill>
                <a:schemeClr val="bg1"/>
              </a:solidFill>
              <a:latin typeface="Bahnschrift Condensed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ahnschrift Condensed" pitchFamily="34" charset="0"/>
              </a:rPr>
              <a:t>Катастрофический сценарий</a:t>
            </a:r>
          </a:p>
          <a:p>
            <a:endParaRPr lang="ru-RU" dirty="0" smtClean="0">
              <a:solidFill>
                <a:schemeClr val="bg1"/>
              </a:solidFill>
              <a:latin typeface="Bahnschrift Condensed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ahnschrift Condensed" pitchFamily="34" charset="0"/>
              </a:rPr>
              <a:t>4 системы</a:t>
            </a:r>
          </a:p>
          <a:p>
            <a:endParaRPr lang="ru-RU" dirty="0" smtClean="0">
              <a:solidFill>
                <a:schemeClr val="bg1"/>
              </a:solidFill>
              <a:latin typeface="Bahnschrift Condensed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ahnschrift Condensed" pitchFamily="34" charset="0"/>
              </a:rPr>
              <a:t>Негативная мысль – чувство в теле</a:t>
            </a:r>
            <a:endParaRPr lang="ru-RU" dirty="0">
              <a:solidFill>
                <a:schemeClr val="bg1"/>
              </a:solidFill>
              <a:latin typeface="Bahnschrif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347864" cy="6858000"/>
          </a:xfrm>
          <a:prstGeom prst="rect">
            <a:avLst/>
          </a:prstGeom>
          <a:solidFill>
            <a:srgbClr val="3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Bahnschrift SemiBold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0"/>
            <a:ext cx="5940152" cy="6858000"/>
          </a:xfrm>
          <a:prstGeom prst="rect">
            <a:avLst/>
          </a:prstGeom>
          <a:solidFill>
            <a:srgbClr val="FBB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920043" y="3008276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Bahnschrift Condensed" pitchFamily="34" charset="0"/>
              </a:rPr>
              <a:t>Техники работы со стрессом</a:t>
            </a:r>
            <a:endParaRPr lang="ru-RU" sz="4400" dirty="0">
              <a:solidFill>
                <a:schemeClr val="bg1"/>
              </a:solidFill>
              <a:latin typeface="Bahnschrift Condense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1412776"/>
            <a:ext cx="5616624" cy="3823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2000" dirty="0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С пожеланиями внутренней гармонии,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4400" dirty="0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Ермак Оксана Ивановна </a:t>
            </a:r>
          </a:p>
          <a:p>
            <a:pPr lvl="0" algn="ctr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ru-RU" dirty="0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психолог</a:t>
            </a:r>
            <a:r>
              <a:rPr lang="ru-RU" dirty="0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, </a:t>
            </a:r>
            <a:r>
              <a:rPr lang="ru-RU" dirty="0" err="1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коуч</a:t>
            </a:r>
            <a:r>
              <a:rPr lang="ru-RU" dirty="0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, медиатор, бизнес-тренер</a:t>
            </a:r>
          </a:p>
          <a:p>
            <a:pPr lvl="0" algn="ctr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ru-RU" dirty="0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Нужны совет, тренинг или консультация  - ЗВОНИТЕ, ПИШИТЕ!</a:t>
            </a:r>
          </a:p>
          <a:p>
            <a:pPr lvl="0" algn="ctr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ru-RU" sz="4400" b="1" dirty="0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8-952-154-8620</a:t>
            </a:r>
          </a:p>
          <a:p>
            <a:pPr lvl="0" algn="ctr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ru-RU" dirty="0" err="1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yermakoxana@mail.ru</a:t>
            </a:r>
            <a:endParaRPr lang="ru-RU" dirty="0" smtClean="0">
              <a:latin typeface="Bahnschrift Condensed" pitchFamily="34" charset="0"/>
              <a:ea typeface="Balsamiq Sans"/>
              <a:cs typeface="Balsamiq Sans"/>
              <a:sym typeface="Balsamiq Sans"/>
            </a:endParaRPr>
          </a:p>
          <a:p>
            <a:pPr lvl="0" algn="ctr">
              <a:spcBef>
                <a:spcPts val="100"/>
              </a:spcBef>
              <a:buClr>
                <a:schemeClr val="dk1"/>
              </a:buClr>
              <a:buSzPts val="1100"/>
            </a:pPr>
            <a:r>
              <a:rPr lang="ru-RU" dirty="0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на связи в </a:t>
            </a:r>
            <a:r>
              <a:rPr lang="ru-RU" dirty="0" err="1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Whatsapp</a:t>
            </a:r>
            <a:r>
              <a:rPr lang="ru-RU" dirty="0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 и </a:t>
            </a:r>
            <a:r>
              <a:rPr lang="ru-RU" dirty="0" err="1" smtClean="0">
                <a:latin typeface="Bahnschrift Condensed" pitchFamily="34" charset="0"/>
                <a:ea typeface="Balsamiq Sans"/>
                <a:cs typeface="Balsamiq Sans"/>
                <a:sym typeface="Balsamiq Sans"/>
              </a:rPr>
              <a:t>Telegram</a:t>
            </a:r>
            <a:endParaRPr lang="ru-RU" dirty="0">
              <a:latin typeface="Bahnschrift Condensed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627784" y="764704"/>
            <a:ext cx="158417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135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ПЭАТ  (Психо-Энерго-Аура-Технология) Брюшное дыхание по А.Лэнгле Вдох – «Принимаю», выдох – «Отпускаю» 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29</cp:revision>
  <dcterms:created xsi:type="dcterms:W3CDTF">2022-10-08T05:43:23Z</dcterms:created>
  <dcterms:modified xsi:type="dcterms:W3CDTF">2022-10-11T03:54:59Z</dcterms:modified>
</cp:coreProperties>
</file>