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78" r:id="rId4"/>
    <p:sldId id="280" r:id="rId5"/>
    <p:sldId id="281" r:id="rId6"/>
    <p:sldId id="282" r:id="rId7"/>
    <p:sldId id="284" r:id="rId8"/>
    <p:sldId id="285" r:id="rId9"/>
    <p:sldId id="290" r:id="rId10"/>
    <p:sldId id="291" r:id="rId11"/>
  </p:sldIdLst>
  <p:sldSz cx="18288000" cy="10287000"/>
  <p:notesSz cx="6858000" cy="9144000"/>
  <p:embeddedFontLst>
    <p:embeddedFont>
      <p:font typeface="Open Sans Extra Bold Italics" panose="020B0604020202020204" charset="0"/>
      <p:regular r:id="rId13"/>
    </p:embeddedFont>
    <p:embeddedFont>
      <p:font typeface="Open Sans Light Bold" panose="020B0604020202020204" charset="0"/>
      <p:regular r:id="rId14"/>
    </p:embeddedFont>
    <p:embeddedFont>
      <p:font typeface="Open Sans Extra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4" d="100"/>
          <a:sy n="54" d="100"/>
        </p:scale>
        <p:origin x="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A27D8-B8C5-4923-9E3F-7460C67BE8F5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5606C-6F1D-41C4-9580-69E41187C1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5606C-6F1D-41C4-9580-69E41187C18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20.jpeg"/><Relationship Id="rId4" Type="http://schemas.openxmlformats.org/officeDocument/2006/relationships/image" Target="../media/image2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43786"/>
          <a:stretch>
            <a:fillRect/>
          </a:stretch>
        </p:blipFill>
        <p:spPr>
          <a:xfrm>
            <a:off x="66675" y="74219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431112">
            <a:off x="18516537" y="1631403"/>
            <a:ext cx="4144837" cy="3914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58927" y="278747"/>
            <a:ext cx="15655656" cy="95890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76981">
            <a:off x="12514958" y="935972"/>
            <a:ext cx="6147135" cy="57322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772345">
            <a:off x="483176" y="6680534"/>
            <a:ext cx="1499829" cy="31586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611161">
            <a:off x="801974" y="135236"/>
            <a:ext cx="862233" cy="19317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3489006" y="7251752"/>
            <a:ext cx="4199038" cy="239726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81200" y="1714500"/>
            <a:ext cx="10615880" cy="5834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ru-RU" sz="6999" dirty="0" smtClean="0">
                <a:solidFill>
                  <a:srgbClr val="00C2CB"/>
                </a:solidFill>
                <a:latin typeface="Open Sans Extra Bold Italics"/>
              </a:rPr>
              <a:t>Мастер класс</a:t>
            </a:r>
            <a:endParaRPr lang="en-US" sz="6999" dirty="0">
              <a:solidFill>
                <a:srgbClr val="00C2CB"/>
              </a:solidFill>
              <a:latin typeface="Open Sans Extra Bold Italics"/>
            </a:endParaRPr>
          </a:p>
          <a:p>
            <a:pPr algn="ctr">
              <a:lnSpc>
                <a:spcPts val="4200"/>
              </a:lnSpc>
            </a:pPr>
            <a:endParaRPr dirty="0"/>
          </a:p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Open Sans Extra Bold"/>
              </a:rPr>
              <a:t>«Состояние учителя — главный ресурс </a:t>
            </a:r>
            <a:r>
              <a:rPr lang="ru-RU" sz="5000" dirty="0" smtClean="0">
                <a:solidFill>
                  <a:srgbClr val="000000"/>
                </a:solidFill>
                <a:latin typeface="Open Sans Extra Bold"/>
              </a:rPr>
              <a:t>мотивации и качества образования</a:t>
            </a:r>
            <a:r>
              <a:rPr lang="en-US" sz="5000" dirty="0" smtClean="0">
                <a:solidFill>
                  <a:srgbClr val="000000"/>
                </a:solidFill>
                <a:latin typeface="Open Sans Extra Bold"/>
              </a:rPr>
              <a:t>».</a:t>
            </a:r>
            <a:endParaRPr lang="en-US" sz="5000" dirty="0">
              <a:solidFill>
                <a:srgbClr val="000000"/>
              </a:solidFill>
              <a:latin typeface="Open Sans Extra Bold"/>
            </a:endParaRPr>
          </a:p>
          <a:p>
            <a:pPr algn="ctr">
              <a:lnSpc>
                <a:spcPts val="10459"/>
              </a:lnSpc>
            </a:pPr>
            <a:endParaRPr dirty="0"/>
          </a:p>
        </p:txBody>
      </p:sp>
      <p:sp>
        <p:nvSpPr>
          <p:cNvPr id="12" name="TextBox 12"/>
          <p:cNvSpPr txBox="1"/>
          <p:nvPr/>
        </p:nvSpPr>
        <p:spPr>
          <a:xfrm>
            <a:off x="6188735" y="7732261"/>
            <a:ext cx="8329880" cy="141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Open Sans Light Bold"/>
              </a:rPr>
              <a:t>Педагоги-психологи:</a:t>
            </a:r>
          </a:p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Open Sans Light Bold"/>
              </a:rPr>
              <a:t>Шмыга Елена Николаевна</a:t>
            </a:r>
          </a:p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Open Sans Light Bold"/>
              </a:rPr>
              <a:t>Марцева Ирина Геннадьевна</a:t>
            </a:r>
          </a:p>
        </p:txBody>
      </p:sp>
      <p:sp>
        <p:nvSpPr>
          <p:cNvPr id="34818" name="AutoShape 2" descr="blob:https://web.whatsapp.com/940c3e71-2904-43b2-8393-71d764164a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https://skr.sh/i/251022/pisIWMyM.jpg?download=1&amp;name=%D0%A1%D0%BA%D1%80%D0%B8%D0%BD%D1%88%D0%BE%D1%82%2025-10-2022%2017:03:04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1708">
            <a:off x="13691298" y="2004068"/>
            <a:ext cx="3883223" cy="3633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66675" y="150419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31112">
            <a:off x="18516537" y="1631403"/>
            <a:ext cx="4144837" cy="3914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600" y="0"/>
            <a:ext cx="15609887" cy="95610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772345">
            <a:off x="431511" y="7131596"/>
            <a:ext cx="1274527" cy="26841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11161">
            <a:off x="1626795" y="41224"/>
            <a:ext cx="582532" cy="13051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616884" y="8105911"/>
            <a:ext cx="3771253" cy="2153043"/>
          </a:xfrm>
          <a:prstGeom prst="rect">
            <a:avLst/>
          </a:prstGeom>
        </p:spPr>
      </p:pic>
      <p:pic>
        <p:nvPicPr>
          <p:cNvPr id="9" name="Picture 4" descr="https://skr.sh/i/251022/pisIWMyM.jpg?download=1&amp;name=%D0%A1%D0%BA%D1%80%D0%B8%D0%BD%D1%88%D0%BE%D1%82%2025-10-2022%2017:03:04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0499" y="1061709"/>
            <a:ext cx="4693143" cy="4391302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1068774" y="5409692"/>
            <a:ext cx="15709184" cy="3552254"/>
            <a:chOff x="1101521" y="4550117"/>
            <a:chExt cx="15709184" cy="3552254"/>
          </a:xfrm>
        </p:grpSpPr>
        <p:sp>
          <p:nvSpPr>
            <p:cNvPr id="8" name="TextBox 8"/>
            <p:cNvSpPr txBox="1"/>
            <p:nvPr/>
          </p:nvSpPr>
          <p:spPr>
            <a:xfrm>
              <a:off x="1101521" y="4550117"/>
              <a:ext cx="4876800" cy="35522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  <a:spcBef>
                  <a:spcPct val="0"/>
                </a:spcBef>
              </a:pPr>
              <a:r>
                <a:rPr lang="ru-RU" sz="4800" dirty="0" smtClean="0">
                  <a:solidFill>
                    <a:srgbClr val="2F3A62"/>
                  </a:solidFill>
                  <a:latin typeface="Open Sans Extra Bold"/>
                </a:rPr>
                <a:t> Ресурсное состояние</a:t>
              </a:r>
            </a:p>
            <a:p>
              <a:pPr algn="ctr">
                <a:lnSpc>
                  <a:spcPts val="7279"/>
                </a:lnSpc>
                <a:spcBef>
                  <a:spcPct val="0"/>
                </a:spcBef>
              </a:pPr>
              <a:r>
                <a:rPr lang="ru-RU" sz="4800" dirty="0" smtClean="0">
                  <a:solidFill>
                    <a:srgbClr val="2F3A62"/>
                  </a:solidFill>
                  <a:latin typeface="Open Sans Extra Bold"/>
                </a:rPr>
                <a:t>учителя</a:t>
              </a:r>
              <a:endParaRPr sz="4800" dirty="0"/>
            </a:p>
            <a:p>
              <a:pPr>
                <a:lnSpc>
                  <a:spcPts val="5756"/>
                </a:lnSpc>
                <a:spcBef>
                  <a:spcPct val="0"/>
                </a:spcBef>
              </a:pPr>
              <a:endParaRPr lang="en-US" sz="4800" dirty="0">
                <a:solidFill>
                  <a:srgbClr val="2F3A62"/>
                </a:solidFill>
                <a:latin typeface="Open Sans Extra Bold"/>
              </a:endParaRP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5443895" y="5427881"/>
              <a:ext cx="1143000" cy="1066800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10952021" y="5427881"/>
              <a:ext cx="1143000" cy="1066800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8"/>
            <p:cNvSpPr txBox="1"/>
            <p:nvPr/>
          </p:nvSpPr>
          <p:spPr>
            <a:xfrm>
              <a:off x="6223054" y="4956409"/>
              <a:ext cx="4876800" cy="26161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  <a:spcBef>
                  <a:spcPct val="0"/>
                </a:spcBef>
              </a:pPr>
              <a:r>
                <a:rPr lang="ru-RU" sz="4800" dirty="0" smtClean="0">
                  <a:solidFill>
                    <a:srgbClr val="2F3A62"/>
                  </a:solidFill>
                  <a:latin typeface="Open Sans Extra Bold"/>
                </a:rPr>
                <a:t> Учебная</a:t>
              </a:r>
            </a:p>
            <a:p>
              <a:pPr algn="ctr">
                <a:lnSpc>
                  <a:spcPts val="7279"/>
                </a:lnSpc>
                <a:spcBef>
                  <a:spcPct val="0"/>
                </a:spcBef>
              </a:pPr>
              <a:r>
                <a:rPr lang="ru-RU" sz="4800" dirty="0" smtClean="0">
                  <a:solidFill>
                    <a:srgbClr val="2F3A62"/>
                  </a:solidFill>
                  <a:latin typeface="Open Sans Extra Bold"/>
                </a:rPr>
                <a:t>мотивация</a:t>
              </a:r>
            </a:p>
            <a:p>
              <a:pPr>
                <a:lnSpc>
                  <a:spcPts val="5756"/>
                </a:lnSpc>
                <a:spcBef>
                  <a:spcPct val="0"/>
                </a:spcBef>
              </a:pPr>
              <a:endParaRPr lang="en-US" sz="4800" dirty="0">
                <a:solidFill>
                  <a:srgbClr val="2F3A62"/>
                </a:solidFill>
                <a:latin typeface="Open Sans Extra Bold"/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11933905" y="4956408"/>
              <a:ext cx="4876800" cy="26161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  <a:spcBef>
                  <a:spcPct val="0"/>
                </a:spcBef>
              </a:pPr>
              <a:r>
                <a:rPr lang="ru-RU" sz="4800" dirty="0" smtClean="0">
                  <a:solidFill>
                    <a:srgbClr val="2F3A62"/>
                  </a:solidFill>
                  <a:latin typeface="Open Sans Extra Bold"/>
                </a:rPr>
                <a:t> Качество</a:t>
              </a:r>
            </a:p>
            <a:p>
              <a:pPr algn="ctr">
                <a:lnSpc>
                  <a:spcPts val="7279"/>
                </a:lnSpc>
                <a:spcBef>
                  <a:spcPct val="0"/>
                </a:spcBef>
              </a:pPr>
              <a:r>
                <a:rPr lang="ru-RU" sz="4800" dirty="0" smtClean="0">
                  <a:solidFill>
                    <a:srgbClr val="2F3A62"/>
                  </a:solidFill>
                  <a:latin typeface="Open Sans Extra Bold"/>
                </a:rPr>
                <a:t>образования</a:t>
              </a:r>
              <a:endParaRPr sz="4800" dirty="0"/>
            </a:p>
            <a:p>
              <a:pPr>
                <a:lnSpc>
                  <a:spcPts val="5756"/>
                </a:lnSpc>
                <a:spcBef>
                  <a:spcPct val="0"/>
                </a:spcBef>
              </a:pPr>
              <a:endParaRPr lang="en-US" sz="4800" dirty="0">
                <a:solidFill>
                  <a:srgbClr val="2F3A62"/>
                </a:solidFill>
                <a:latin typeface="Open Sans Extra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66675" y="150419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31112">
            <a:off x="18516537" y="1631403"/>
            <a:ext cx="4144837" cy="3914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25740" y="362972"/>
            <a:ext cx="15609887" cy="95610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495391" y="5981504"/>
            <a:ext cx="3727981" cy="22435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169999" y="798174"/>
            <a:ext cx="2435856" cy="32176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278769" y="5290616"/>
            <a:ext cx="3196856" cy="434167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25740" y="3728516"/>
            <a:ext cx="7408147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2F3A62"/>
                </a:solidFill>
                <a:latin typeface="Open Sans Extra Bold"/>
              </a:rPr>
              <a:t>Забота о себе  =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33888" y="3195116"/>
            <a:ext cx="7968623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2F3A62"/>
                </a:solidFill>
                <a:latin typeface="Open Sans Extra Bold"/>
              </a:rPr>
              <a:t>Пофессиональное                          </a:t>
            </a:r>
          </a:p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2F3A62"/>
                </a:solidFill>
                <a:latin typeface="Open Sans Extra Bold"/>
              </a:rPr>
              <a:t>    обязательство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66675" y="150419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31112">
            <a:off x="18516537" y="1631403"/>
            <a:ext cx="4144837" cy="3914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25740" y="362972"/>
            <a:ext cx="15609887" cy="95610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772345">
            <a:off x="431511" y="7131596"/>
            <a:ext cx="1274527" cy="26841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11161">
            <a:off x="1626795" y="41224"/>
            <a:ext cx="582532" cy="13051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616884" y="8105911"/>
            <a:ext cx="3771253" cy="215304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873504" y="598531"/>
            <a:ext cx="14114361" cy="8339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2F3A62"/>
                </a:solidFill>
                <a:latin typeface="Open Sans Extra Bold"/>
              </a:rPr>
              <a:t>Самопомощь</a:t>
            </a:r>
          </a:p>
          <a:p>
            <a:pPr algn="ctr">
              <a:lnSpc>
                <a:spcPts val="7279"/>
              </a:lnSpc>
              <a:spcBef>
                <a:spcPct val="0"/>
              </a:spcBef>
            </a:pPr>
            <a:endParaRPr/>
          </a:p>
          <a:p>
            <a:pPr>
              <a:lnSpc>
                <a:spcPts val="5756"/>
              </a:lnSpc>
              <a:spcBef>
                <a:spcPct val="0"/>
              </a:spcBef>
            </a:pPr>
            <a:r>
              <a:rPr lang="en-US" sz="4111">
                <a:solidFill>
                  <a:srgbClr val="2F3A62"/>
                </a:solidFill>
                <a:latin typeface="Open Sans Extra Bold"/>
              </a:rPr>
              <a:t>• Здоровый сон</a:t>
            </a:r>
          </a:p>
          <a:p>
            <a:pPr>
              <a:lnSpc>
                <a:spcPts val="5756"/>
              </a:lnSpc>
              <a:spcBef>
                <a:spcPct val="0"/>
              </a:spcBef>
            </a:pPr>
            <a:r>
              <a:rPr lang="en-US" sz="4111">
                <a:solidFill>
                  <a:srgbClr val="2F3A62"/>
                </a:solidFill>
                <a:latin typeface="Open Sans Extra Bold"/>
              </a:rPr>
              <a:t>• Хорошее питание</a:t>
            </a:r>
          </a:p>
          <a:p>
            <a:pPr>
              <a:lnSpc>
                <a:spcPts val="5756"/>
              </a:lnSpc>
              <a:spcBef>
                <a:spcPct val="0"/>
              </a:spcBef>
            </a:pPr>
            <a:r>
              <a:rPr lang="en-US" sz="4111">
                <a:solidFill>
                  <a:srgbClr val="2F3A62"/>
                </a:solidFill>
                <a:latin typeface="Open Sans Extra Bold"/>
              </a:rPr>
              <a:t>• Регулярный отдых (50/10)</a:t>
            </a:r>
          </a:p>
          <a:p>
            <a:pPr>
              <a:lnSpc>
                <a:spcPts val="5756"/>
              </a:lnSpc>
              <a:spcBef>
                <a:spcPct val="0"/>
              </a:spcBef>
            </a:pPr>
            <a:r>
              <a:rPr lang="en-US" sz="4111">
                <a:solidFill>
                  <a:srgbClr val="2F3A62"/>
                </a:solidFill>
                <a:latin typeface="Open Sans Extra Bold"/>
              </a:rPr>
              <a:t>• Маленькие тайм-ауты во время рабочего дня</a:t>
            </a:r>
          </a:p>
          <a:p>
            <a:pPr>
              <a:lnSpc>
                <a:spcPts val="5756"/>
              </a:lnSpc>
              <a:spcBef>
                <a:spcPct val="0"/>
              </a:spcBef>
            </a:pPr>
            <a:r>
              <a:rPr lang="en-US" sz="4111">
                <a:solidFill>
                  <a:srgbClr val="2F3A62"/>
                </a:solidFill>
                <a:latin typeface="Open Sans Extra Bold"/>
              </a:rPr>
              <a:t>• Интересы вне профессиональной деятельности</a:t>
            </a:r>
          </a:p>
          <a:p>
            <a:pPr>
              <a:lnSpc>
                <a:spcPts val="5756"/>
              </a:lnSpc>
              <a:spcBef>
                <a:spcPct val="0"/>
              </a:spcBef>
            </a:pPr>
            <a:r>
              <a:rPr lang="en-US" sz="4111">
                <a:solidFill>
                  <a:srgbClr val="2F3A62"/>
                </a:solidFill>
                <a:latin typeface="Open Sans Extra Bold"/>
              </a:rPr>
              <a:t>• Активности на природе</a:t>
            </a:r>
          </a:p>
          <a:p>
            <a:pPr>
              <a:lnSpc>
                <a:spcPts val="5756"/>
              </a:lnSpc>
              <a:spcBef>
                <a:spcPct val="0"/>
              </a:spcBef>
            </a:pPr>
            <a:r>
              <a:rPr lang="en-US" sz="4111">
                <a:solidFill>
                  <a:srgbClr val="2F3A62"/>
                </a:solidFill>
                <a:latin typeface="Open Sans Extra Bold"/>
              </a:rPr>
              <a:t>• Саморазвитие (не только в профессиональной   </a:t>
            </a:r>
          </a:p>
          <a:p>
            <a:pPr>
              <a:lnSpc>
                <a:spcPts val="5756"/>
              </a:lnSpc>
              <a:spcBef>
                <a:spcPct val="0"/>
              </a:spcBef>
            </a:pPr>
            <a:r>
              <a:rPr lang="en-US" sz="4111">
                <a:solidFill>
                  <a:srgbClr val="2F3A62"/>
                </a:solidFill>
                <a:latin typeface="Open Sans Extra Bold"/>
              </a:rPr>
              <a:t>   сфере)</a:t>
            </a:r>
          </a:p>
          <a:p>
            <a:pPr>
              <a:lnSpc>
                <a:spcPts val="5756"/>
              </a:lnSpc>
              <a:spcBef>
                <a:spcPct val="0"/>
              </a:spcBef>
            </a:pPr>
            <a:r>
              <a:rPr lang="en-US" sz="4111">
                <a:solidFill>
                  <a:srgbClr val="2F3A62"/>
                </a:solidFill>
                <a:latin typeface="Open Sans Extra Bold"/>
              </a:rPr>
              <a:t>• Техники управления состоянием, медитация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0" y="0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31112">
            <a:off x="18516537" y="1631403"/>
            <a:ext cx="4144837" cy="3914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25740" y="362972"/>
            <a:ext cx="15609887" cy="95610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11161">
            <a:off x="1626795" y="41224"/>
            <a:ext cx="582532" cy="13051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/>
          <a:srcRect l="286" r="286"/>
          <a:stretch>
            <a:fillRect/>
          </a:stretch>
        </p:blipFill>
        <p:spPr>
          <a:xfrm>
            <a:off x="4402887" y="1349559"/>
            <a:ext cx="9000962" cy="543392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34182" y="7208162"/>
            <a:ext cx="15138373" cy="329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Мягко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надави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большим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пальцем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левой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руки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на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середину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правой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ладони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и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вращай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им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по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кругу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в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течение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минуты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. 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То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же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самое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сделай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правым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большим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пальцем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на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левой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ладони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.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Это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ослабит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напряжение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smtClean="0">
                <a:solidFill>
                  <a:srgbClr val="2F3A62"/>
                </a:solidFill>
                <a:latin typeface="Open Sans Extra Bold"/>
              </a:rPr>
              <a:t>и </a:t>
            </a:r>
            <a:r>
              <a:rPr lang="en-US" sz="3000" dirty="0" err="1">
                <a:solidFill>
                  <a:srgbClr val="2F3A62"/>
                </a:solidFill>
                <a:latin typeface="Open Sans Extra Bold"/>
              </a:rPr>
              <a:t>переключит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000" dirty="0" err="1" smtClean="0">
                <a:solidFill>
                  <a:srgbClr val="2F3A62"/>
                </a:solidFill>
                <a:latin typeface="Open Sans Extra Bold"/>
              </a:rPr>
              <a:t>внимание</a:t>
            </a:r>
            <a:r>
              <a:rPr lang="en-US" sz="3000" dirty="0">
                <a:solidFill>
                  <a:srgbClr val="2F3A62"/>
                </a:solidFill>
                <a:latin typeface="Open Sans Extra Bold"/>
              </a:rPr>
              <a:t>.</a:t>
            </a:r>
          </a:p>
          <a:p>
            <a:pPr algn="just">
              <a:lnSpc>
                <a:spcPts val="2973"/>
              </a:lnSpc>
            </a:pPr>
            <a:endParaRPr dirty="0"/>
          </a:p>
          <a:p>
            <a:pPr algn="just">
              <a:lnSpc>
                <a:spcPts val="5947"/>
              </a:lnSpc>
            </a:pPr>
            <a:endParaRPr dirty="0"/>
          </a:p>
        </p:txBody>
      </p:sp>
      <p:sp>
        <p:nvSpPr>
          <p:cNvPr id="8" name="TextBox 8"/>
          <p:cNvSpPr txBox="1"/>
          <p:nvPr/>
        </p:nvSpPr>
        <p:spPr>
          <a:xfrm>
            <a:off x="6477000" y="485959"/>
            <a:ext cx="463614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2F3A62"/>
                </a:solidFill>
                <a:latin typeface="Open Sans Extra Bold"/>
              </a:rPr>
              <a:t>Антистресс</a:t>
            </a:r>
            <a:endParaRPr lang="en-US" sz="5000" dirty="0">
              <a:solidFill>
                <a:srgbClr val="2F3A62"/>
              </a:solidFill>
              <a:latin typeface="Open Sans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66675" y="150419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31112">
            <a:off x="18516537" y="1631403"/>
            <a:ext cx="4144837" cy="3914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25740" y="362972"/>
            <a:ext cx="15609887" cy="95610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11161">
            <a:off x="1626795" y="41224"/>
            <a:ext cx="582532" cy="13051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4375461" y="1387562"/>
            <a:ext cx="9088551" cy="572285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15985" y="6811594"/>
            <a:ext cx="14807504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F3A62"/>
                </a:solidFill>
                <a:latin typeface="Open Sans Extra Bold"/>
              </a:rPr>
              <a:t>Кончиками пальцев обеих рук энергично постучи друг о друга. 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F3A62"/>
                </a:solidFill>
                <a:latin typeface="Open Sans Extra Bold"/>
              </a:rPr>
              <a:t>Затем кончиками большого и указательного пальца правой руки сожми левый большой палец и проведи ими от основания до кончика (будто снимаешь колечко). 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F3A62"/>
                </a:solidFill>
                <a:latin typeface="Open Sans Extra Bold"/>
              </a:rPr>
              <a:t>То же самое сделай с большим пальцем правой руки.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62600" y="571500"/>
            <a:ext cx="67818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2F3A62"/>
                </a:solidFill>
                <a:latin typeface="Open Sans Extra Bold"/>
              </a:rPr>
              <a:t>ПРИЛИВ СИЛ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66675" y="150419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31112">
            <a:off x="14130755" y="924923"/>
            <a:ext cx="4144837" cy="3914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25740" y="362972"/>
            <a:ext cx="15609887" cy="95610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11161">
            <a:off x="1626795" y="41224"/>
            <a:ext cx="582532" cy="13051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4391260" y="1387562"/>
            <a:ext cx="9078848" cy="579167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15985" y="7143750"/>
            <a:ext cx="14687189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F3A62"/>
                </a:solidFill>
                <a:latin typeface="Open Sans Extra Bold"/>
              </a:rPr>
              <a:t>Легко сожми большой палец левой руки указательным и средним пальцами правой (как пассатижами) и «ввинтись» им в этот зажим от кончика до основания. 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F3A62"/>
                </a:solidFill>
                <a:latin typeface="Open Sans Extra Bold"/>
              </a:rPr>
              <a:t>То же проделай с правым большим. Такой массаж улучшает прилив крови к мозгу.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42861" y="523962"/>
            <a:ext cx="5175647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2F3A62"/>
                </a:solidFill>
                <a:latin typeface="Open Sans Extra Bold"/>
              </a:rPr>
              <a:t>ЗАПУСК МОЗГА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66675" y="150419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31112">
            <a:off x="14113099" y="1057944"/>
            <a:ext cx="4144837" cy="3914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25740" y="362972"/>
            <a:ext cx="15609887" cy="95610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11161">
            <a:off x="1626795" y="41224"/>
            <a:ext cx="582532" cy="13051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1918061" y="2632805"/>
            <a:ext cx="5068352" cy="599787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302451" y="3522012"/>
            <a:ext cx="8400689" cy="380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F3A62"/>
                </a:solidFill>
                <a:latin typeface="Open Sans Extra Bold"/>
              </a:rPr>
              <a:t>Техника помогает снять стресс и боль, справиться с чувствами тревоги, неуверенности, волнения, успокоиться, стабилизироваться. В ее основе природные интуитивные знания.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18061" y="485959"/>
            <a:ext cx="14189403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2F3A62"/>
                </a:solidFill>
                <a:latin typeface="Open Sans Extra Bold"/>
              </a:rPr>
              <a:t>Упражнение "</a:t>
            </a:r>
            <a:r>
              <a:rPr lang="en-US" sz="5000" dirty="0" err="1">
                <a:solidFill>
                  <a:srgbClr val="2F3A62"/>
                </a:solidFill>
                <a:latin typeface="Open Sans Extra Bold"/>
              </a:rPr>
              <a:t>Лобно-затылочная</a:t>
            </a:r>
            <a:r>
              <a:rPr lang="en-US" sz="5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5000" dirty="0" err="1">
                <a:solidFill>
                  <a:srgbClr val="2F3A62"/>
                </a:solidFill>
                <a:latin typeface="Open Sans Extra Bold"/>
              </a:rPr>
              <a:t>коррекция</a:t>
            </a:r>
            <a:r>
              <a:rPr lang="en-US" sz="5000" dirty="0">
                <a:solidFill>
                  <a:srgbClr val="2F3A62"/>
                </a:solidFill>
                <a:latin typeface="Open Sans Extra Bold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66675" y="150419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31112">
            <a:off x="18516537" y="1631403"/>
            <a:ext cx="4144837" cy="3914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25740" y="362972"/>
            <a:ext cx="15609887" cy="95610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11161">
            <a:off x="1626795" y="41224"/>
            <a:ext cx="582532" cy="13051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1627379" y="2844053"/>
            <a:ext cx="7036775" cy="469860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930684" y="2258895"/>
            <a:ext cx="7349249" cy="3806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2F3A62"/>
                </a:solidFill>
                <a:latin typeface="Open Sans Extra Bold"/>
              </a:rPr>
              <a:t>Повышает</a:t>
            </a:r>
            <a:r>
              <a:rPr lang="en-US" sz="36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600" dirty="0" err="1">
                <a:solidFill>
                  <a:srgbClr val="2F3A62"/>
                </a:solidFill>
                <a:latin typeface="Open Sans Extra Bold"/>
              </a:rPr>
              <a:t>способность</a:t>
            </a:r>
            <a:r>
              <a:rPr lang="en-US" sz="3600" dirty="0">
                <a:solidFill>
                  <a:srgbClr val="2F3A62"/>
                </a:solidFill>
                <a:latin typeface="Open Sans Extra Bold"/>
              </a:rPr>
              <a:t> к </a:t>
            </a:r>
            <a:r>
              <a:rPr lang="en-US" sz="3600" dirty="0" err="1">
                <a:solidFill>
                  <a:srgbClr val="2F3A62"/>
                </a:solidFill>
                <a:latin typeface="Open Sans Extra Bold"/>
              </a:rPr>
              <a:t>организованной</a:t>
            </a:r>
            <a:r>
              <a:rPr lang="en-US" sz="36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600" dirty="0" err="1">
                <a:solidFill>
                  <a:srgbClr val="2F3A62"/>
                </a:solidFill>
                <a:latin typeface="Open Sans Extra Bold"/>
              </a:rPr>
              <a:t>деятельности</a:t>
            </a:r>
            <a:r>
              <a:rPr lang="en-US" sz="3600" dirty="0">
                <a:solidFill>
                  <a:srgbClr val="2F3A62"/>
                </a:solidFill>
                <a:latin typeface="Open Sans Extra Bold"/>
              </a:rPr>
              <a:t>, </a:t>
            </a:r>
            <a:endParaRPr lang="ru-RU" sz="3600" smtClean="0">
              <a:solidFill>
                <a:srgbClr val="2F3A62"/>
              </a:solidFill>
              <a:latin typeface="Open Sans Extra Bold"/>
            </a:endParaRPr>
          </a:p>
          <a:p>
            <a:pPr algn="ctr">
              <a:lnSpc>
                <a:spcPts val="5040"/>
              </a:lnSpc>
            </a:pPr>
            <a:r>
              <a:rPr lang="en-US" sz="3600" smtClean="0">
                <a:solidFill>
                  <a:srgbClr val="2F3A62"/>
                </a:solidFill>
                <a:latin typeface="Open Sans Extra Bold"/>
              </a:rPr>
              <a:t>активизирует</a:t>
            </a:r>
            <a:r>
              <a:rPr lang="en-US" sz="3600" dirty="0" smtClean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600" dirty="0" err="1">
                <a:solidFill>
                  <a:srgbClr val="2F3A62"/>
                </a:solidFill>
                <a:latin typeface="Open Sans Extra Bold"/>
              </a:rPr>
              <a:t>работу</a:t>
            </a:r>
            <a:r>
              <a:rPr lang="en-US" sz="36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600" dirty="0" err="1" smtClean="0">
                <a:solidFill>
                  <a:srgbClr val="2F3A62"/>
                </a:solidFill>
                <a:latin typeface="Open Sans Extra Bold"/>
              </a:rPr>
              <a:t>памяти</a:t>
            </a:r>
            <a:r>
              <a:rPr lang="en-US" sz="3600" dirty="0" smtClean="0">
                <a:solidFill>
                  <a:srgbClr val="2F3A62"/>
                </a:solidFill>
                <a:latin typeface="Open Sans Extra Bold"/>
              </a:rPr>
              <a:t>. </a:t>
            </a:r>
            <a:endParaRPr lang="ru-RU" sz="3600" dirty="0" smtClean="0">
              <a:solidFill>
                <a:srgbClr val="2F3A62"/>
              </a:solidFill>
              <a:latin typeface="Open Sans Extra Bold"/>
            </a:endParaRPr>
          </a:p>
          <a:p>
            <a:pPr algn="ctr">
              <a:lnSpc>
                <a:spcPts val="5040"/>
              </a:lnSpc>
            </a:pPr>
            <a:r>
              <a:rPr lang="en-US" sz="3600" dirty="0" err="1" smtClean="0">
                <a:solidFill>
                  <a:srgbClr val="2F3A62"/>
                </a:solidFill>
                <a:latin typeface="Open Sans Extra Bold"/>
              </a:rPr>
              <a:t>Снимает</a:t>
            </a:r>
            <a:r>
              <a:rPr lang="en-US" sz="3600" dirty="0" smtClean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3600" dirty="0" err="1" smtClean="0">
                <a:solidFill>
                  <a:srgbClr val="2F3A62"/>
                </a:solidFill>
                <a:latin typeface="Open Sans Extra Bold"/>
              </a:rPr>
              <a:t>стресс</a:t>
            </a:r>
            <a:endParaRPr lang="en-US" sz="3600" dirty="0">
              <a:solidFill>
                <a:srgbClr val="2F3A62"/>
              </a:solidFill>
              <a:latin typeface="Open Sans Extr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978869" y="589006"/>
            <a:ext cx="12330261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2F3A62"/>
                </a:solidFill>
                <a:latin typeface="Open Sans Extra Bold"/>
              </a:rPr>
              <a:t>Упражнение «</a:t>
            </a:r>
            <a:r>
              <a:rPr lang="en-US" sz="5000" dirty="0" err="1">
                <a:solidFill>
                  <a:srgbClr val="2F3A62"/>
                </a:solidFill>
                <a:latin typeface="Open Sans Extra Bold"/>
              </a:rPr>
              <a:t>Позитивные</a:t>
            </a:r>
            <a:r>
              <a:rPr lang="en-US" sz="5000" dirty="0">
                <a:solidFill>
                  <a:srgbClr val="2F3A62"/>
                </a:solidFill>
                <a:latin typeface="Open Sans Extra Bold"/>
              </a:rPr>
              <a:t> </a:t>
            </a:r>
            <a:r>
              <a:rPr lang="en-US" sz="5000" dirty="0" err="1">
                <a:solidFill>
                  <a:srgbClr val="2F3A62"/>
                </a:solidFill>
                <a:latin typeface="Open Sans Extra Bold"/>
              </a:rPr>
              <a:t>точки</a:t>
            </a:r>
            <a:r>
              <a:rPr lang="en-US" sz="5000" dirty="0">
                <a:solidFill>
                  <a:srgbClr val="2F3A62"/>
                </a:solidFill>
                <a:latin typeface="Open Sans Extra Bold"/>
              </a:rPr>
              <a:t>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66675" y="150419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31112">
            <a:off x="18516537" y="1631403"/>
            <a:ext cx="4144837" cy="3914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81000" y="0"/>
            <a:ext cx="16197101" cy="99207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11161">
            <a:off x="1626795" y="41224"/>
            <a:ext cx="582532" cy="130511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09600" y="6623993"/>
            <a:ext cx="15968501" cy="2949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  <a:spcBef>
                <a:spcPct val="0"/>
              </a:spcBef>
            </a:pPr>
            <a:endParaRPr dirty="0"/>
          </a:p>
          <a:p>
            <a:pPr algn="ctr">
              <a:spcBef>
                <a:spcPct val="0"/>
              </a:spcBef>
            </a:pPr>
            <a:r>
              <a:rPr lang="ru-RU" sz="3600" dirty="0" smtClean="0">
                <a:solidFill>
                  <a:srgbClr val="2F3A62"/>
                </a:solidFill>
                <a:latin typeface="Open Sans Extra Bold"/>
              </a:rPr>
              <a:t>Сложите ладони перед грудью пальцами вверх, не дышите. Сдавите изо всех сил основание ладоней, чтобы руки задрожали. Напряжены мускулы рук и груди. Втяните живот и потянитесь вверх, как будто вы, опираясь о руки, выглядываете из окна.</a:t>
            </a:r>
            <a:endParaRPr sz="3600" dirty="0"/>
          </a:p>
        </p:txBody>
      </p:sp>
      <p:pic>
        <p:nvPicPr>
          <p:cNvPr id="48130" name="Picture 2" descr="https://skr.sh/i/251022/cp5a0vjG.jpg?download=1&amp;name=%D0%A1%D0%BA%D1%80%D0%B8%D0%BD%D1%88%D0%BE%D1%82%2025-10-2022%2017:20:2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1852010"/>
            <a:ext cx="6248400" cy="41296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62200" y="266700"/>
            <a:ext cx="13411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solidFill>
                  <a:srgbClr val="2F3A62"/>
                </a:solidFill>
                <a:latin typeface="Open Sans Extra Bold"/>
              </a:rPr>
              <a:t>Для снятия усталости и нервного напряжения.</a:t>
            </a:r>
          </a:p>
          <a:p>
            <a:pPr algn="ctr"/>
            <a:r>
              <a:rPr lang="ru-RU" sz="5000" dirty="0" smtClean="0">
                <a:solidFill>
                  <a:srgbClr val="2F3A62"/>
                </a:solidFill>
                <a:latin typeface="Open Sans Extra Bold"/>
              </a:rPr>
              <a:t/>
            </a:r>
            <a:br>
              <a:rPr lang="ru-RU" sz="5000" dirty="0" smtClean="0">
                <a:solidFill>
                  <a:srgbClr val="2F3A62"/>
                </a:solidFill>
                <a:latin typeface="Open Sans Extra Bold"/>
              </a:rPr>
            </a:br>
            <a:endParaRPr lang="ru-RU" sz="5000" dirty="0">
              <a:solidFill>
                <a:srgbClr val="2F3A62"/>
              </a:solidFill>
              <a:latin typeface="Open Sans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304</Words>
  <Application>Microsoft Office PowerPoint</Application>
  <PresentationFormat>Произвольный</PresentationFormat>
  <Paragraphs>47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Open Sans Extra Bold Italics</vt:lpstr>
      <vt:lpstr>Open Sans Light Bold</vt:lpstr>
      <vt:lpstr>Open Sans Extra Bold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справляться с трудным поведением: психолого-педагогические техники</dc:title>
  <dc:creator>Пользователь</dc:creator>
  <cp:lastModifiedBy>Лена</cp:lastModifiedBy>
  <cp:revision>15</cp:revision>
  <dcterms:created xsi:type="dcterms:W3CDTF">2006-08-16T00:00:00Z</dcterms:created>
  <dcterms:modified xsi:type="dcterms:W3CDTF">2022-10-25T16:10:45Z</dcterms:modified>
  <dc:identifier>DAE5Fv_md4Y</dc:identifier>
</cp:coreProperties>
</file>