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4" r:id="rId3"/>
    <p:sldId id="265" r:id="rId4"/>
    <p:sldId id="262" r:id="rId5"/>
    <p:sldId id="263" r:id="rId6"/>
    <p:sldId id="266" r:id="rId7"/>
    <p:sldId id="274" r:id="rId8"/>
    <p:sldId id="275" r:id="rId9"/>
    <p:sldId id="276" r:id="rId10"/>
    <p:sldId id="268" r:id="rId11"/>
    <p:sldId id="271" r:id="rId12"/>
    <p:sldId id="270" r:id="rId13"/>
    <p:sldId id="272" r:id="rId14"/>
    <p:sldId id="273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25.10.2022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25.10.2022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25.10.2022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25.10.2022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25.10.2022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25.10.2022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25.10.2022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25.10.2022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25.10.2022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25.10.2022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25.10.2022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25.10.2022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25.10.2022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25.10.2022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A%D1%82%D0%B8%D0%B2%D0%BD%D0%BE%D1%81%D1%82%D1%8C_%D0%BB%D0%B8%D1%87%D0%BD%D0%BE%D1%81%D1%82%D0%B8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A7%D0%B5%D0%BB%D0%BE%D0%B2%D0%B5%D0%B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1%81%D0%B8%D1%85%D0%BE%D1%84%D0%B8%D0%B7%D0%B8%D0%BE%D0%BB%D0%BE%D0%B3%D0%B8%D1%8F" TargetMode="External"/><Relationship Id="rId5" Type="http://schemas.openxmlformats.org/officeDocument/2006/relationships/hyperlink" Target="https://ru.wikipedia.org/wiki/%D0%94%D0%B5%D1%8F%D1%82%D0%B5%D0%BB%D1%8C%D0%BD%D0%BE%D1%81%D1%82%D1%8C" TargetMode="External"/><Relationship Id="rId4" Type="http://schemas.openxmlformats.org/officeDocument/2006/relationships/hyperlink" Target="https://ru.wiktionary.org/wiki/mov%C4%93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ebp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2" y="2170093"/>
            <a:ext cx="4775075" cy="1630907"/>
          </a:xfrm>
        </p:spPr>
        <p:txBody>
          <a:bodyPr rtlCol="0">
            <a:normAutofit/>
          </a:bodyPr>
          <a:lstStyle/>
          <a:p>
            <a:r>
              <a:rPr lang="ru" sz="2800" dirty="0">
                <a:solidFill>
                  <a:schemeClr val="tx1"/>
                </a:solidFill>
              </a:rPr>
              <a:t>Роль родителей                               в формировании                        и поддержании мотивации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1" y="3801000"/>
            <a:ext cx="4775075" cy="559656"/>
          </a:xfrm>
        </p:spPr>
        <p:txBody>
          <a:bodyPr rtlCol="0">
            <a:noAutofit/>
          </a:bodyPr>
          <a:lstStyle/>
          <a:p>
            <a:pPr algn="just" rtl="0">
              <a:spcAft>
                <a:spcPts val="600"/>
              </a:spcAft>
            </a:pPr>
            <a:r>
              <a:rPr lang="ru" sz="1400" dirty="0">
                <a:solidFill>
                  <a:schemeClr val="tx1"/>
                </a:solidFill>
              </a:rPr>
              <a:t>Педагог-психолог </a:t>
            </a:r>
          </a:p>
          <a:p>
            <a:pPr algn="just" rtl="0">
              <a:spcAft>
                <a:spcPts val="600"/>
              </a:spcAft>
            </a:pPr>
            <a:r>
              <a:rPr lang="ru" sz="1400" dirty="0">
                <a:solidFill>
                  <a:schemeClr val="tx1"/>
                </a:solidFill>
              </a:rPr>
              <a:t>МАОУ Заозёрная СОШ 16 г.Томска</a:t>
            </a:r>
          </a:p>
          <a:p>
            <a:pPr algn="just" rtl="0">
              <a:spcAft>
                <a:spcPts val="600"/>
              </a:spcAft>
            </a:pPr>
            <a:r>
              <a:rPr lang="ru" sz="1400" dirty="0">
                <a:solidFill>
                  <a:schemeClr val="tx1"/>
                </a:solidFill>
              </a:rPr>
              <a:t>Вторушина Ирина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0C139BB0-EEB3-4DF6-AA76-2EC4E61FB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-142613"/>
            <a:ext cx="12191979" cy="685799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038DA5-DA2A-4431-8237-629B12B32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0323"/>
              </p:ext>
            </p:extLst>
          </p:nvPr>
        </p:nvGraphicFramePr>
        <p:xfrm>
          <a:off x="1300664" y="594723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Ты-неудачник.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68F6036-2F7E-41F7-B520-C3748042A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91827"/>
              </p:ext>
            </p:extLst>
          </p:nvPr>
        </p:nvGraphicFramePr>
        <p:xfrm>
          <a:off x="1300664" y="4305804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Только я знаю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как тебе лучше жить.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139B90F-5909-479B-850F-211ECB3D3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98024"/>
              </p:ext>
            </p:extLst>
          </p:nvPr>
        </p:nvGraphicFramePr>
        <p:xfrm>
          <a:off x="4916152" y="4281563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Не доверяй.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E24CC2F-041A-40D8-BBC6-8E423D4C9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94193"/>
              </p:ext>
            </p:extLst>
          </p:nvPr>
        </p:nvGraphicFramePr>
        <p:xfrm>
          <a:off x="1300664" y="2450263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Друзей быть не должно, тебя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рано или поздно предадут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C71F8EB-DA77-4CB6-9134-20153C9BD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779432"/>
              </p:ext>
            </p:extLst>
          </p:nvPr>
        </p:nvGraphicFramePr>
        <p:xfrm>
          <a:off x="8531640" y="2500257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Не проявляй себя, это плохо кончится.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3259E01-36FB-4075-AA1E-F2E39C9A4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34966"/>
              </p:ext>
            </p:extLst>
          </p:nvPr>
        </p:nvGraphicFramePr>
        <p:xfrm>
          <a:off x="4916152" y="2500257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 тебя всегда всё плохо получается, так что сиди и не высовывайся.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63926DE1-A25B-48F8-A5D8-1A8500D00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30898"/>
              </p:ext>
            </p:extLst>
          </p:nvPr>
        </p:nvGraphicFramePr>
        <p:xfrm>
          <a:off x="8531640" y="594723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Ты маленький и слабый, куда ты без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нас?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B50152FD-1266-423A-9536-DB62D2E36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78848"/>
              </p:ext>
            </p:extLst>
          </p:nvPr>
        </p:nvGraphicFramePr>
        <p:xfrm>
          <a:off x="4916152" y="594723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Мы думали, что ты будешь успешным, но сильно ошибались.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E3FC2C1C-9BB8-46D7-8422-ABFAAB93E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75155"/>
              </p:ext>
            </p:extLst>
          </p:nvPr>
        </p:nvGraphicFramePr>
        <p:xfrm>
          <a:off x="8531640" y="4281563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Ты глупец.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39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C97367B-81C5-422C-832B-B0ADBA338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636044D-AB2F-4117-B681-3C6243FC6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65656"/>
              </p:ext>
            </p:extLst>
          </p:nvPr>
        </p:nvGraphicFramePr>
        <p:xfrm>
          <a:off x="819912" y="839380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Это плохая судьба,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 тебе всегда не везло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1D6827E-3B5C-4FC0-9B5B-3144C5BB3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78493"/>
              </p:ext>
            </p:extLst>
          </p:nvPr>
        </p:nvGraphicFramePr>
        <p:xfrm>
          <a:off x="4495094" y="246627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 тебя ничего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не получиться.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B5370666-A114-4A9E-8FB3-DCEDB2983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15549"/>
              </p:ext>
            </p:extLst>
          </p:nvPr>
        </p:nvGraphicFramePr>
        <p:xfrm>
          <a:off x="4495094" y="839380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Это плохо закончиться,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как и все твои начинания.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EB7E5B06-AA9B-4BC0-8EE9-9B0D20E01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60753"/>
              </p:ext>
            </p:extLst>
          </p:nvPr>
        </p:nvGraphicFramePr>
        <p:xfrm>
          <a:off x="8301002" y="839380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Ты никогда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не будешь первым.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E2BBE1D4-B4AC-40A3-8AFA-745EFFFA8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6320"/>
              </p:ext>
            </p:extLst>
          </p:nvPr>
        </p:nvGraphicFramePr>
        <p:xfrm>
          <a:off x="4496957" y="413512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Мир опасен.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3B09EB9-AFC1-47AA-95C8-A937E0E66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425136"/>
              </p:ext>
            </p:extLst>
          </p:nvPr>
        </p:nvGraphicFramePr>
        <p:xfrm>
          <a:off x="819912" y="405962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Почему ты ничего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не можешь понять?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CB6FBE7E-55F0-49D2-901E-A3F9B87EA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12244"/>
              </p:ext>
            </p:extLst>
          </p:nvPr>
        </p:nvGraphicFramePr>
        <p:xfrm>
          <a:off x="8301002" y="249136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>
                          <a:solidFill>
                            <a:schemeClr val="bg1"/>
                          </a:solidFill>
                        </a:rPr>
                        <a:t>Всё, что ты делаешь неверно.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5124750-4D0E-460A-BCFE-4ECF096AB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89450"/>
              </p:ext>
            </p:extLst>
          </p:nvPr>
        </p:nvGraphicFramePr>
        <p:xfrm>
          <a:off x="819912" y="2449503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 тебя очень слабое здоровье.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968B640-47F4-4A8B-BD53-E3F2A9756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35773"/>
              </p:ext>
            </p:extLst>
          </p:nvPr>
        </p:nvGraphicFramePr>
        <p:xfrm>
          <a:off x="8301002" y="413512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У других детей получается лучше, чем у тебя.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D5C9CD18-2968-4755-9FF4-26BECA628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E4EDF10A-8C96-470A-BF3A-86899F93E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22703"/>
              </p:ext>
            </p:extLst>
          </p:nvPr>
        </p:nvGraphicFramePr>
        <p:xfrm>
          <a:off x="803073" y="49666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Твой жизненный опыт-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это важная часть твоей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жизни.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5F7D5D1E-B24B-4F1A-9E40-ADF85EC28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29847"/>
              </p:ext>
            </p:extLst>
          </p:nvPr>
        </p:nvGraphicFramePr>
        <p:xfrm>
          <a:off x="803073" y="2225615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Я вижу,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что тебе трудно, могу ли я тебе сейчас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чем-то помочь?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F0BC345B-341B-4BD6-A26D-1C2FE0DAA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95823"/>
              </p:ext>
            </p:extLst>
          </p:nvPr>
        </p:nvGraphicFramePr>
        <p:xfrm>
          <a:off x="780640" y="410139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Давай попробуем вместе.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E5CCD491-EAAA-4431-98DE-620DE29F0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536645"/>
              </p:ext>
            </p:extLst>
          </p:nvPr>
        </p:nvGraphicFramePr>
        <p:xfrm>
          <a:off x="4422478" y="49666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Ты можешь ошибаться.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36D1AACD-7F69-4197-8527-93416E510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148355"/>
              </p:ext>
            </p:extLst>
          </p:nvPr>
        </p:nvGraphicFramePr>
        <p:xfrm>
          <a:off x="8105530" y="2237333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Ты должен попробовать.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96403385-3B5B-4108-8E54-5E6481C74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9877"/>
              </p:ext>
            </p:extLst>
          </p:nvPr>
        </p:nvGraphicFramePr>
        <p:xfrm>
          <a:off x="4422478" y="2223794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Будь терпелив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 себе и к миру.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DB0ED8C4-1497-487C-B088-1957114F1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13581"/>
              </p:ext>
            </p:extLst>
          </p:nvPr>
        </p:nvGraphicFramePr>
        <p:xfrm>
          <a:off x="8127651" y="49666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Каждый из нас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совершает ошибки,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это часть жизни.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F0F3B39F-027B-4AE9-A907-5E5072468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16510"/>
              </p:ext>
            </p:extLst>
          </p:nvPr>
        </p:nvGraphicFramePr>
        <p:xfrm>
          <a:off x="4422478" y="410139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Люди скорее добры,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чем злы.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1CD5EAC0-E825-434A-B110-828C0C38B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65838"/>
              </p:ext>
            </p:extLst>
          </p:nvPr>
        </p:nvGraphicFramePr>
        <p:xfrm>
          <a:off x="8127651" y="4107511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Мы справимся.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63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0AA94628-8B2B-4C70-AEF2-2F7018E94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5A962EB-DBEE-4FF3-B45E-86758C757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46151"/>
              </p:ext>
            </p:extLst>
          </p:nvPr>
        </p:nvGraphicFramePr>
        <p:xfrm>
          <a:off x="916778" y="808235"/>
          <a:ext cx="288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 сотрудничестве возможно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создание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интересных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и удивительных вещей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98953BA-E7EF-43B5-B7BC-0BAFF15B4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35043"/>
              </p:ext>
            </p:extLst>
          </p:nvPr>
        </p:nvGraphicFramePr>
        <p:xfrm>
          <a:off x="916778" y="2725668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Я приму тебя любым.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B809D2D-E57D-4128-81D6-CA3980FEF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69671"/>
              </p:ext>
            </p:extLst>
          </p:nvPr>
        </p:nvGraphicFramePr>
        <p:xfrm>
          <a:off x="816857" y="4609765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Умей расставлять собственные приоритеты.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A075BDB-E103-487E-96F0-44E89C305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80757"/>
              </p:ext>
            </p:extLst>
          </p:nvPr>
        </p:nvGraphicFramePr>
        <p:xfrm>
          <a:off x="4547757" y="4596730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Что ты сам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об этом думаешь?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DE05EDA-99ED-442C-B7B1-DD76FCC1C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27515"/>
              </p:ext>
            </p:extLst>
          </p:nvPr>
        </p:nvGraphicFramePr>
        <p:xfrm>
          <a:off x="8137940" y="4609765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Все будет хорошо.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A3C398F-CCC9-42E9-8FBF-3BE2EABD6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486935"/>
              </p:ext>
            </p:extLst>
          </p:nvPr>
        </p:nvGraphicFramePr>
        <p:xfrm>
          <a:off x="8054050" y="2708995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Твоя жизнь и твой выбор-это важная ценность.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D549651-EFF8-4E74-A8F9-C03CCA0C1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02577"/>
              </p:ext>
            </p:extLst>
          </p:nvPr>
        </p:nvGraphicFramePr>
        <p:xfrm>
          <a:off x="8054050" y="844310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Мечтай и верь.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A8D07F5C-FA90-400E-B9A9-DFEA88D5B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67088"/>
              </p:ext>
            </p:extLst>
          </p:nvPr>
        </p:nvGraphicFramePr>
        <p:xfrm>
          <a:off x="4485414" y="821270"/>
          <a:ext cx="288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Это проблема, но у неё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есть решение и мы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сможем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вместе в этом разобраться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6FB1FC3A-3C7A-48FD-AC1C-2CADF3B80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88461"/>
              </p:ext>
            </p:extLst>
          </p:nvPr>
        </p:nvGraphicFramePr>
        <p:xfrm>
          <a:off x="4485414" y="2709000"/>
          <a:ext cx="2880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Мы будем стараться поддерживать своё здоровье и самочувствие приемлемыми для всех способами.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11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CD6146F3-6D97-41C0-863A-61C31316F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36367" y="0"/>
            <a:ext cx="12191979" cy="685799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0D73385-B2CA-4DC0-B372-A9FBA8C21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44492"/>
              </p:ext>
            </p:extLst>
          </p:nvPr>
        </p:nvGraphicFramePr>
        <p:xfrm>
          <a:off x="359149" y="335523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Я был/была неправа прости меня.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522523D-75D0-42CC-BA11-34801AAEA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41730"/>
              </p:ext>
            </p:extLst>
          </p:nvPr>
        </p:nvGraphicFramePr>
        <p:xfrm>
          <a:off x="3285849" y="4844585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Ты моё счастье и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радость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E674F00-DD8B-40D6-824B-D06F21A35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06680"/>
              </p:ext>
            </p:extLst>
          </p:nvPr>
        </p:nvGraphicFramePr>
        <p:xfrm>
          <a:off x="3247278" y="337373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Твой выбор-это хорошо.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04735C8-D814-48A6-A861-E6611B7AE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33129"/>
              </p:ext>
            </p:extLst>
          </p:nvPr>
        </p:nvGraphicFramePr>
        <p:xfrm>
          <a:off x="3252658" y="1802087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Любая твоя ошибка или неверное действие-часть урока жизни.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1BF56110-4DC6-44EE-9749-32DC1EFB0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91110"/>
              </p:ext>
            </p:extLst>
          </p:nvPr>
        </p:nvGraphicFramePr>
        <p:xfrm>
          <a:off x="6234972" y="4844585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Я люблю тебя.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B7D6DBC-5259-449F-B0D9-657AC061C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644804"/>
              </p:ext>
            </p:extLst>
          </p:nvPr>
        </p:nvGraphicFramePr>
        <p:xfrm>
          <a:off x="9191171" y="4844585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Я всегда приму и поддержу тебя.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9A34499-F0C1-4ED5-A691-73EB3EF62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4918"/>
              </p:ext>
            </p:extLst>
          </p:nvPr>
        </p:nvGraphicFramePr>
        <p:xfrm>
          <a:off x="6226845" y="3347200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Ты сможешь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это сделать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20F4954-83C9-4303-AA5C-D25F2F916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54852"/>
              </p:ext>
            </p:extLst>
          </p:nvPr>
        </p:nvGraphicFramePr>
        <p:xfrm>
          <a:off x="9191171" y="3347200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Ты важен для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меня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A33F2CCC-BABD-4E3D-9B22-154DB4A28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99314"/>
              </p:ext>
            </p:extLst>
          </p:nvPr>
        </p:nvGraphicFramePr>
        <p:xfrm>
          <a:off x="6195499" y="1778121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Спасибо тебе.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32E0FA28-2792-4DBA-B060-D63FC6FE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00090"/>
              </p:ext>
            </p:extLst>
          </p:nvPr>
        </p:nvGraphicFramePr>
        <p:xfrm>
          <a:off x="9169835" y="1766874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Я хочу знать,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хочешь ли ты этого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так же, как и я?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1F307C60-FF12-44CB-A599-F961A413B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62456"/>
              </p:ext>
            </p:extLst>
          </p:nvPr>
        </p:nvGraphicFramePr>
        <p:xfrm>
          <a:off x="9138340" y="223593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Ты имеешь право.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454E70A-82A2-40C8-A314-0C89F9C30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30903"/>
              </p:ext>
            </p:extLst>
          </p:nvPr>
        </p:nvGraphicFramePr>
        <p:xfrm>
          <a:off x="6158773" y="21760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Могу ли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я помочь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тебе в решении этой ситуации?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0A76EEE-CDDB-4601-8CB9-E6AF8AF7F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69601"/>
              </p:ext>
            </p:extLst>
          </p:nvPr>
        </p:nvGraphicFramePr>
        <p:xfrm>
          <a:off x="3253469" y="230439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Я тебя понимаю.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6A7367ED-933B-43FF-A6C2-68EF02046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80311"/>
              </p:ext>
            </p:extLst>
          </p:nvPr>
        </p:nvGraphicFramePr>
        <p:xfrm>
          <a:off x="348165" y="217606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Ничего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не бойся,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верь в себя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A295ADA4-E31C-4648-99A7-CB866AF0F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20312"/>
              </p:ext>
            </p:extLst>
          </p:nvPr>
        </p:nvGraphicFramePr>
        <p:xfrm>
          <a:off x="341163" y="1766874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Мир полон чудес.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9D42B101-9F17-4A11-B3E6-AFC80EBAF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36544"/>
              </p:ext>
            </p:extLst>
          </p:nvPr>
        </p:nvGraphicFramePr>
        <p:xfrm>
          <a:off x="322574" y="4904504"/>
          <a:ext cx="288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1878328656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Ты хороший.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3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76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685EDD04-F8F3-4B98-ABA8-70B3E29BF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E3842EBD-5748-413C-8228-39024493F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09676"/>
              </p:ext>
            </p:extLst>
          </p:nvPr>
        </p:nvGraphicFramePr>
        <p:xfrm>
          <a:off x="965200" y="2053166"/>
          <a:ext cx="10261600" cy="250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600">
                  <a:extLst>
                    <a:ext uri="{9D8B030D-6E8A-4147-A177-3AD203B41FA5}">
                      <a16:colId xmlns:a16="http://schemas.microsoft.com/office/drawing/2014/main" val="3064721974"/>
                    </a:ext>
                  </a:extLst>
                </a:gridCol>
              </a:tblGrid>
              <a:tr h="25061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Мотива́ция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 (от </a:t>
                      </a:r>
                      <a:r>
                        <a:rPr lang="ru-RU" sz="2200" dirty="0">
                          <a:latin typeface="Arial" panose="020B0604020202020204" pitchFamily="34" charset="0"/>
                          <a:hlinkClick r:id="rId3" tooltip="Латинский язык"/>
                        </a:rPr>
                        <a:t>лат.</a:t>
                      </a:r>
                      <a:r>
                        <a:rPr lang="ru-RU" sz="2200" dirty="0"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2200" i="1" dirty="0" err="1">
                          <a:latin typeface="Arial" panose="020B0604020202020204" pitchFamily="34" charset="0"/>
                          <a:hlinkClick r:id="rId4" tooltip="wikt:movēre"/>
                        </a:rPr>
                        <a:t>movēre</a:t>
                      </a:r>
                      <a:r>
                        <a:rPr lang="ru-RU" sz="2200" dirty="0"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«двигать») — побуждение к</a:t>
                      </a:r>
                      <a:r>
                        <a:rPr lang="ru-RU" sz="2200" dirty="0"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2200" dirty="0">
                          <a:latin typeface="Arial" panose="020B0604020202020204" pitchFamily="34" charset="0"/>
                          <a:hlinkClick r:id="rId5" tooltip="Деятельность"/>
                        </a:rPr>
                        <a:t>действию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;</a:t>
                      </a:r>
                      <a:r>
                        <a:rPr lang="ru-RU" sz="2200" dirty="0"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2200" dirty="0">
                          <a:latin typeface="Arial" panose="020B0604020202020204" pitchFamily="34" charset="0"/>
                          <a:hlinkClick r:id="rId6" tooltip="Психофизиология"/>
                        </a:rPr>
                        <a:t>психофизиологический процесс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,</a:t>
                      </a:r>
                      <a:r>
                        <a:rPr lang="ru-RU" sz="220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управляющий поведением </a:t>
                      </a:r>
                      <a:r>
                        <a:rPr lang="ru-RU" sz="2200" dirty="0">
                          <a:latin typeface="Arial" panose="020B0604020202020204" pitchFamily="34" charset="0"/>
                          <a:hlinkClick r:id="rId7" tooltip="Человек"/>
                        </a:rPr>
                        <a:t>человека</a:t>
                      </a:r>
                      <a:r>
                        <a:rPr lang="ru-RU" sz="220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задающий его направленность</a:t>
                      </a:r>
                      <a:r>
                        <a:rPr lang="ru-RU" sz="220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организацию, </a:t>
                      </a:r>
                      <a:r>
                        <a:rPr lang="ru-RU" sz="2200" dirty="0">
                          <a:latin typeface="Arial" panose="020B0604020202020204" pitchFamily="34" charset="0"/>
                          <a:hlinkClick r:id="rId8" tooltip="Активность личности"/>
                        </a:rPr>
                        <a:t>активность</a:t>
                      </a:r>
                      <a:r>
                        <a:rPr lang="ru-RU" sz="2200" dirty="0"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и устойчивость;</a:t>
                      </a:r>
                      <a:r>
                        <a:rPr lang="ru-RU" sz="220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способность человека деятельно удовлетворять свои потребности.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6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09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416A116C-5E37-4CFE-B5FB-395D44F3A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28694E0-5787-410E-A1ED-D1B3483CE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69396"/>
              </p:ext>
            </p:extLst>
          </p:nvPr>
        </p:nvGraphicFramePr>
        <p:xfrm>
          <a:off x="852269" y="655320"/>
          <a:ext cx="1048746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7462">
                  <a:extLst>
                    <a:ext uri="{9D8B030D-6E8A-4147-A177-3AD203B41FA5}">
                      <a16:colId xmlns:a16="http://schemas.microsoft.com/office/drawing/2014/main" val="1955161936"/>
                    </a:ext>
                  </a:extLst>
                </a:gridCol>
              </a:tblGrid>
              <a:tr h="417179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</a:t>
                      </a: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Futura PT Heavy"/>
                          <a:cs typeface="Futura PT Heavy"/>
                        </a:rPr>
                        <a:t> </a:t>
                      </a: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 эмоциональные потребности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надежной привязанности (включая безопасность, понимание,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принятие, заботу, поддержку, руководство, стабильность)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свободно выражать свои чувства, переживания и нужды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автономии, компетентности и чувстве идентичности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спонтанности и игре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реалистичных границах и обучении самоконтролю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5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1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05D53982-8517-42F8-A7D6-13BF60629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03E07F94-9653-4E9A-BB7F-D4FEA3956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68763"/>
              </p:ext>
            </p:extLst>
          </p:nvPr>
        </p:nvGraphicFramePr>
        <p:xfrm>
          <a:off x="660400" y="152403"/>
          <a:ext cx="11061700" cy="6553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700">
                  <a:extLst>
                    <a:ext uri="{9D8B030D-6E8A-4147-A177-3AD203B41FA5}">
                      <a16:colId xmlns:a16="http://schemas.microsoft.com/office/drawing/2014/main" val="1775298391"/>
                    </a:ext>
                  </a:extLst>
                </a:gridCol>
              </a:tblGrid>
              <a:tr h="6553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Futura PT heavy"/>
                          <a:cs typeface="Futura PT heavy"/>
                        </a:rPr>
                        <a:t>Неудовлетворенная потребность </a:t>
                      </a:r>
                      <a:br>
                        <a:rPr lang="en-US" sz="2200" b="1" dirty="0">
                          <a:solidFill>
                            <a:srgbClr val="C00000"/>
                          </a:solidFill>
                          <a:latin typeface="Futura PT heavy"/>
                          <a:cs typeface="Futura PT heavy"/>
                        </a:rPr>
                      </a:br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Futura PT heavy"/>
                          <a:cs typeface="Futura PT heavy"/>
                        </a:rPr>
                        <a:t>в автономии, компетентности и чувстве идентичности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Futura PT Heavy"/>
                          <a:cs typeface="Futura PT Heavy"/>
                        </a:rPr>
                        <a:t>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Futura PT Heavy"/>
                          <a:cs typeface="Futura PT Heavy"/>
                        </a:rPr>
                        <a:t>                                                                   Неуспешность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Futura PT Heavy"/>
                          <a:cs typeface="Futura PT Heavy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Futura PT Heavy"/>
                          <a:cs typeface="Futura PT Heavy"/>
                        </a:rPr>
                        <a:t>                                                                    Зависимость/ беспомощность (некомпетентность)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Futura PT Heavy"/>
                          <a:cs typeface="Futura PT Heavy"/>
                        </a:rPr>
                        <a:t>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Futura PT Heavy"/>
                        <a:cs typeface="Futura PT Heav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Futura PT Heavy"/>
                          <a:cs typeface="Futura PT Heavy"/>
                        </a:rPr>
                        <a:t>                                                                   Уязвимость/ незащищенность от обид и болезней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1331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6CB56F-C61B-44F8-B354-47DB03014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4" y="825491"/>
            <a:ext cx="3959996" cy="27050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3EDF8E-3671-41A5-BE5F-2B47FD466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68" y="1143002"/>
            <a:ext cx="4057643" cy="27050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7E47B0-E628-470F-B601-E2908F833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4" y="3733800"/>
            <a:ext cx="3962396" cy="29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D64479A2-37D2-427D-A9B3-6094F6720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F11ADC-A626-4A6C-A40A-71D0022C4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00062"/>
            <a:ext cx="78105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4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D97A3C1F-85C9-4F3E-A580-8D2DFCCDE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A5B3F-DDA9-448A-935B-115E4E5AC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9" y="328322"/>
            <a:ext cx="8351982" cy="62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6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D97A3C1F-85C9-4F3E-A580-8D2DFCCDE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62C550-79F1-49B9-9582-2E52994E4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6" y="682562"/>
            <a:ext cx="9753187" cy="54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5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D97A3C1F-85C9-4F3E-A580-8D2DFCCDE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064A8C-7A33-4582-8BA6-54C8F78F1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2" y="676553"/>
            <a:ext cx="8272383" cy="55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BE716605-3519-468D-AA23-B6BF57150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3BC4A816-77DB-45B3-8A6C-1D99FE4E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/>
              <a:t>Действует до 01.11.2022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6EFDAF-380C-41C3-BE59-795CA6A2C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80" t="3506" r="35940" b="39535"/>
          <a:stretch/>
        </p:blipFill>
        <p:spPr>
          <a:xfrm>
            <a:off x="3473042" y="779346"/>
            <a:ext cx="4752252" cy="47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13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{A5E9F20D-3212-4337-ACDD-73E7780B6C28}tf78438558_win32</Template>
  <TotalTime>485</TotalTime>
  <Words>512</Words>
  <Application>Microsoft Office PowerPoint</Application>
  <PresentationFormat>Широкоэкранный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Futura PT Heavy</vt:lpstr>
      <vt:lpstr>Futura PT Heavy</vt:lpstr>
      <vt:lpstr>Garamond</vt:lpstr>
      <vt:lpstr>Times New Roman</vt:lpstr>
      <vt:lpstr>СавонVTI</vt:lpstr>
      <vt:lpstr>Роль родителей                               в формировании                        и поддержании мотивации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Артем Демидов</dc:creator>
  <cp:lastModifiedBy>Артем Демидов</cp:lastModifiedBy>
  <cp:revision>37</cp:revision>
  <dcterms:created xsi:type="dcterms:W3CDTF">2022-10-23T04:24:44Z</dcterms:created>
  <dcterms:modified xsi:type="dcterms:W3CDTF">2022-10-25T13:40:57Z</dcterms:modified>
</cp:coreProperties>
</file>