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60" r:id="rId2"/>
    <p:sldId id="305" r:id="rId3"/>
    <p:sldId id="292" r:id="rId4"/>
    <p:sldId id="272" r:id="rId5"/>
    <p:sldId id="293" r:id="rId6"/>
    <p:sldId id="294" r:id="rId7"/>
    <p:sldId id="266" r:id="rId8"/>
    <p:sldId id="288" r:id="rId9"/>
    <p:sldId id="295" r:id="rId10"/>
    <p:sldId id="296" r:id="rId11"/>
    <p:sldId id="289" r:id="rId12"/>
    <p:sldId id="297" r:id="rId13"/>
    <p:sldId id="299" r:id="rId14"/>
    <p:sldId id="300" r:id="rId15"/>
    <p:sldId id="302" r:id="rId16"/>
    <p:sldId id="307" r:id="rId17"/>
    <p:sldId id="303" r:id="rId18"/>
    <p:sldId id="304" r:id="rId19"/>
    <p:sldId id="301" r:id="rId20"/>
    <p:sldId id="306" r:id="rId21"/>
    <p:sldId id="265" r:id="rId22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>
        <p:scale>
          <a:sx n="52" d="100"/>
          <a:sy n="52" d="100"/>
        </p:scale>
        <p:origin x="-4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10731-2950-46F5-A1D7-E31F931180D2}" type="datetimeFigureOut">
              <a:rPr lang="ru-RU" smtClean="0"/>
              <a:t>26.06.2022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8000" cy="3857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8C01D-F6AC-495A-9A4A-9E5875DAF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02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A1000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A1000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A1000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57795" y="151414"/>
            <a:ext cx="1266824" cy="8762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5457" y="659474"/>
            <a:ext cx="4077084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A1000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2"/>
          <p:cNvGrpSpPr/>
          <p:nvPr/>
        </p:nvGrpSpPr>
        <p:grpSpPr>
          <a:xfrm>
            <a:off x="681824" y="6667499"/>
            <a:ext cx="10687474" cy="3124221"/>
            <a:chOff x="615187" y="4262754"/>
            <a:chExt cx="5900420" cy="1804670"/>
          </a:xfrm>
        </p:grpSpPr>
        <p:sp>
          <p:nvSpPr>
            <p:cNvPr id="5" name="object 3"/>
            <p:cNvSpPr/>
            <p:nvPr/>
          </p:nvSpPr>
          <p:spPr>
            <a:xfrm>
              <a:off x="615187" y="4262754"/>
              <a:ext cx="4679950" cy="1804670"/>
            </a:xfrm>
            <a:custGeom>
              <a:avLst/>
              <a:gdLst/>
              <a:ahLst/>
              <a:cxnLst/>
              <a:rect l="l" t="t" r="r" b="b"/>
              <a:pathLst>
                <a:path w="4679950" h="1804670">
                  <a:moveTo>
                    <a:pt x="4679442" y="0"/>
                  </a:moveTo>
                  <a:lnTo>
                    <a:pt x="0" y="0"/>
                  </a:lnTo>
                  <a:lnTo>
                    <a:pt x="0" y="1804276"/>
                  </a:lnTo>
                  <a:lnTo>
                    <a:pt x="3653320" y="1804276"/>
                  </a:lnTo>
                  <a:lnTo>
                    <a:pt x="4679442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4"/>
            <p:cNvSpPr/>
            <p:nvPr/>
          </p:nvSpPr>
          <p:spPr>
            <a:xfrm>
              <a:off x="5288051" y="4262754"/>
              <a:ext cx="1227455" cy="361950"/>
            </a:xfrm>
            <a:custGeom>
              <a:avLst/>
              <a:gdLst/>
              <a:ahLst/>
              <a:cxnLst/>
              <a:rect l="l" t="t" r="r" b="b"/>
              <a:pathLst>
                <a:path w="1227454" h="361950">
                  <a:moveTo>
                    <a:pt x="1227378" y="0"/>
                  </a:moveTo>
                  <a:lnTo>
                    <a:pt x="201599" y="0"/>
                  </a:lnTo>
                  <a:lnTo>
                    <a:pt x="0" y="361505"/>
                  </a:lnTo>
                  <a:lnTo>
                    <a:pt x="1025778" y="361505"/>
                  </a:lnTo>
                  <a:lnTo>
                    <a:pt x="1227378" y="0"/>
                  </a:lnTo>
                  <a:close/>
                </a:path>
              </a:pathLst>
            </a:custGeom>
            <a:solidFill>
              <a:srgbClr val="F335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5"/>
            <p:cNvSpPr/>
            <p:nvPr/>
          </p:nvSpPr>
          <p:spPr>
            <a:xfrm>
              <a:off x="5079390" y="4624260"/>
              <a:ext cx="1229360" cy="361950"/>
            </a:xfrm>
            <a:custGeom>
              <a:avLst/>
              <a:gdLst/>
              <a:ahLst/>
              <a:cxnLst/>
              <a:rect l="l" t="t" r="r" b="b"/>
              <a:pathLst>
                <a:path w="1229360" h="361950">
                  <a:moveTo>
                    <a:pt x="1229004" y="0"/>
                  </a:moveTo>
                  <a:lnTo>
                    <a:pt x="201587" y="0"/>
                  </a:lnTo>
                  <a:lnTo>
                    <a:pt x="0" y="361518"/>
                  </a:lnTo>
                  <a:lnTo>
                    <a:pt x="1027417" y="361518"/>
                  </a:lnTo>
                  <a:lnTo>
                    <a:pt x="1229004" y="0"/>
                  </a:lnTo>
                  <a:close/>
                </a:path>
              </a:pathLst>
            </a:custGeom>
            <a:solidFill>
              <a:srgbClr val="FEB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/>
            <p:cNvSpPr/>
            <p:nvPr/>
          </p:nvSpPr>
          <p:spPr>
            <a:xfrm>
              <a:off x="4882222" y="4987416"/>
              <a:ext cx="1227455" cy="361950"/>
            </a:xfrm>
            <a:custGeom>
              <a:avLst/>
              <a:gdLst/>
              <a:ahLst/>
              <a:cxnLst/>
              <a:rect l="l" t="t" r="r" b="b"/>
              <a:pathLst>
                <a:path w="1227454" h="361950">
                  <a:moveTo>
                    <a:pt x="1227366" y="0"/>
                  </a:moveTo>
                  <a:lnTo>
                    <a:pt x="201587" y="0"/>
                  </a:lnTo>
                  <a:lnTo>
                    <a:pt x="0" y="361518"/>
                  </a:lnTo>
                  <a:lnTo>
                    <a:pt x="1025778" y="361518"/>
                  </a:lnTo>
                  <a:lnTo>
                    <a:pt x="1227366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7"/>
            <p:cNvSpPr/>
            <p:nvPr/>
          </p:nvSpPr>
          <p:spPr>
            <a:xfrm>
              <a:off x="4673549" y="5347284"/>
              <a:ext cx="1227455" cy="360045"/>
            </a:xfrm>
            <a:custGeom>
              <a:avLst/>
              <a:gdLst/>
              <a:ahLst/>
              <a:cxnLst/>
              <a:rect l="l" t="t" r="r" b="b"/>
              <a:pathLst>
                <a:path w="1227454" h="360045">
                  <a:moveTo>
                    <a:pt x="1227366" y="0"/>
                  </a:moveTo>
                  <a:lnTo>
                    <a:pt x="200672" y="0"/>
                  </a:lnTo>
                  <a:lnTo>
                    <a:pt x="0" y="359879"/>
                  </a:lnTo>
                  <a:lnTo>
                    <a:pt x="1026693" y="359879"/>
                  </a:lnTo>
                  <a:lnTo>
                    <a:pt x="1227366" y="0"/>
                  </a:lnTo>
                  <a:close/>
                </a:path>
              </a:pathLst>
            </a:custGeom>
            <a:solidFill>
              <a:srgbClr val="A36A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8"/>
            <p:cNvSpPr/>
            <p:nvPr/>
          </p:nvSpPr>
          <p:spPr>
            <a:xfrm>
              <a:off x="4473092" y="5705512"/>
              <a:ext cx="1227455" cy="361950"/>
            </a:xfrm>
            <a:custGeom>
              <a:avLst/>
              <a:gdLst/>
              <a:ahLst/>
              <a:cxnLst/>
              <a:rect l="l" t="t" r="r" b="b"/>
              <a:pathLst>
                <a:path w="1227454" h="361950">
                  <a:moveTo>
                    <a:pt x="1227378" y="0"/>
                  </a:moveTo>
                  <a:lnTo>
                    <a:pt x="201599" y="0"/>
                  </a:lnTo>
                  <a:lnTo>
                    <a:pt x="0" y="361518"/>
                  </a:lnTo>
                  <a:lnTo>
                    <a:pt x="1025779" y="361518"/>
                  </a:lnTo>
                  <a:lnTo>
                    <a:pt x="1227378" y="0"/>
                  </a:lnTo>
                  <a:close/>
                </a:path>
              </a:pathLst>
            </a:custGeom>
            <a:solidFill>
              <a:srgbClr val="008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9"/>
          <p:cNvGrpSpPr/>
          <p:nvPr/>
        </p:nvGrpSpPr>
        <p:grpSpPr>
          <a:xfrm>
            <a:off x="726004" y="342882"/>
            <a:ext cx="16876196" cy="5994731"/>
            <a:chOff x="606972" y="220383"/>
            <a:chExt cx="9464040" cy="3917950"/>
          </a:xfrm>
        </p:grpSpPr>
        <p:sp>
          <p:nvSpPr>
            <p:cNvPr id="12" name="object 10"/>
            <p:cNvSpPr/>
            <p:nvPr/>
          </p:nvSpPr>
          <p:spPr>
            <a:xfrm>
              <a:off x="1650314" y="1493888"/>
              <a:ext cx="8420735" cy="2644140"/>
            </a:xfrm>
            <a:custGeom>
              <a:avLst/>
              <a:gdLst/>
              <a:ahLst/>
              <a:cxnLst/>
              <a:rect l="l" t="t" r="r" b="b"/>
              <a:pathLst>
                <a:path w="8420735" h="2644140">
                  <a:moveTo>
                    <a:pt x="8420696" y="0"/>
                  </a:moveTo>
                  <a:lnTo>
                    <a:pt x="1530235" y="0"/>
                  </a:lnTo>
                  <a:lnTo>
                    <a:pt x="0" y="2643974"/>
                  </a:lnTo>
                  <a:lnTo>
                    <a:pt x="8420696" y="2643974"/>
                  </a:lnTo>
                  <a:lnTo>
                    <a:pt x="8420696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r>
                <a:rPr lang="ru-RU" dirty="0" err="1" smtClean="0">
                  <a:solidFill>
                    <a:sysClr val="windowText" lastClr="000000"/>
                  </a:solidFill>
                </a:rPr>
                <a:t>ИтооттттК</a:t>
              </a:r>
              <a:endParaRPr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object 11"/>
            <p:cNvSpPr/>
            <p:nvPr/>
          </p:nvSpPr>
          <p:spPr>
            <a:xfrm>
              <a:off x="606972" y="220383"/>
              <a:ext cx="3041650" cy="3917950"/>
            </a:xfrm>
            <a:custGeom>
              <a:avLst/>
              <a:gdLst/>
              <a:ahLst/>
              <a:cxnLst/>
              <a:rect l="l" t="t" r="r" b="b"/>
              <a:pathLst>
                <a:path w="3041650" h="3917950">
                  <a:moveTo>
                    <a:pt x="3041305" y="0"/>
                  </a:moveTo>
                  <a:lnTo>
                    <a:pt x="0" y="0"/>
                  </a:lnTo>
                  <a:lnTo>
                    <a:pt x="0" y="3917480"/>
                  </a:lnTo>
                  <a:lnTo>
                    <a:pt x="795691" y="3917480"/>
                  </a:lnTo>
                  <a:lnTo>
                    <a:pt x="3041305" y="0"/>
                  </a:lnTo>
                  <a:close/>
                </a:path>
              </a:pathLst>
            </a:custGeom>
            <a:solidFill>
              <a:srgbClr val="008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3"/>
          <p:cNvSpPr txBox="1"/>
          <p:nvPr/>
        </p:nvSpPr>
        <p:spPr>
          <a:xfrm>
            <a:off x="3045066" y="2415870"/>
            <a:ext cx="6120130" cy="7829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endParaRPr sz="4950" dirty="0">
              <a:latin typeface="Verdana"/>
              <a:cs typeface="Verdana"/>
            </a:endParaRPr>
          </a:p>
        </p:txBody>
      </p:sp>
      <p:sp>
        <p:nvSpPr>
          <p:cNvPr id="16" name="object 14"/>
          <p:cNvSpPr txBox="1"/>
          <p:nvPr/>
        </p:nvSpPr>
        <p:spPr>
          <a:xfrm>
            <a:off x="1259052" y="4619447"/>
            <a:ext cx="2764155" cy="24711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85"/>
              </a:spcBef>
            </a:pPr>
            <a:endParaRPr sz="1650" dirty="0">
              <a:latin typeface="Verdana"/>
              <a:cs typeface="Verdana"/>
            </a:endParaRPr>
          </a:p>
        </p:txBody>
      </p:sp>
      <p:sp>
        <p:nvSpPr>
          <p:cNvPr id="17" name="object 15"/>
          <p:cNvSpPr txBox="1"/>
          <p:nvPr/>
        </p:nvSpPr>
        <p:spPr>
          <a:xfrm>
            <a:off x="1329702" y="6101651"/>
            <a:ext cx="2233295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50" dirty="0">
              <a:latin typeface="Verdana"/>
              <a:cs typeface="Verdana"/>
            </a:endParaRPr>
          </a:p>
        </p:txBody>
      </p:sp>
      <p:sp>
        <p:nvSpPr>
          <p:cNvPr id="18" name="object 16"/>
          <p:cNvSpPr/>
          <p:nvPr/>
        </p:nvSpPr>
        <p:spPr>
          <a:xfrm>
            <a:off x="1062100" y="622979"/>
            <a:ext cx="3586100" cy="1638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Прямоугольник 18"/>
          <p:cNvSpPr/>
          <p:nvPr/>
        </p:nvSpPr>
        <p:spPr>
          <a:xfrm>
            <a:off x="11261604" y="7007898"/>
            <a:ext cx="6340662" cy="2250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98900"/>
              </a:lnSpc>
              <a:spcBef>
                <a:spcPts val="105"/>
              </a:spcBef>
            </a:pPr>
            <a:r>
              <a:rPr lang="ru-RU" sz="2800" b="1" spc="-10" dirty="0" err="1" smtClean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Verdana"/>
              </a:rPr>
              <a:t>Комолова</a:t>
            </a:r>
            <a:r>
              <a:rPr lang="ru-RU" sz="2800" b="1" spc="-10" dirty="0" smtClean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Verdana"/>
              </a:rPr>
              <a:t> Ольга Сергеевна</a:t>
            </a:r>
          </a:p>
          <a:p>
            <a:pPr marL="12700" marR="5080">
              <a:lnSpc>
                <a:spcPct val="98900"/>
              </a:lnSpc>
              <a:spcBef>
                <a:spcPts val="105"/>
              </a:spcBef>
            </a:pPr>
            <a:r>
              <a:rPr lang="ru-RU" sz="2800" b="1" spc="-10" dirty="0" smtClean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Verdana"/>
              </a:rPr>
              <a:t> </a:t>
            </a:r>
          </a:p>
          <a:p>
            <a:pPr marL="12700" marR="5080">
              <a:lnSpc>
                <a:spcPct val="98900"/>
              </a:lnSpc>
              <a:spcBef>
                <a:spcPts val="105"/>
              </a:spcBef>
            </a:pPr>
            <a:r>
              <a:rPr lang="ru-RU" sz="2800" b="1" spc="-10" dirty="0" smtClean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Verdana"/>
              </a:rPr>
              <a:t>Психолог сектора экстренного реагирования и психологического консультирования ФКЦ МГППУ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Segoe UI Light" panose="020B0502040204020203" pitchFamily="34" charset="0"/>
              <a:cs typeface="Verdana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19600" y="3049327"/>
            <a:ext cx="1274669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98900"/>
              </a:lnSpc>
              <a:spcBef>
                <a:spcPts val="105"/>
              </a:spcBef>
            </a:pPr>
            <a:r>
              <a:rPr lang="ru-RU" sz="4000" b="1" spc="-10" dirty="0" smtClean="0">
                <a:solidFill>
                  <a:schemeClr val="bg1"/>
                </a:solidFill>
                <a:latin typeface="Segoe UI Light" panose="020B0502040204020203" pitchFamily="34" charset="0"/>
                <a:cs typeface="Verdana"/>
              </a:rPr>
              <a:t>РАБОТА  С  ПРОЯВЛЕНИЯМИ  ОСР И ТРЕВОГОЙ </a:t>
            </a:r>
          </a:p>
        </p:txBody>
      </p:sp>
    </p:spTree>
    <p:extLst>
      <p:ext uri="{BB962C8B-B14F-4D97-AF65-F5344CB8AC3E}">
        <p14:creationId xmlns:p14="http://schemas.microsoft.com/office/powerpoint/2010/main" val="64357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615186" y="2019300"/>
            <a:ext cx="5861814" cy="960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Внешние признаки: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Полное равнодушие и безразличие к окружающему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Отсутствие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эмоциональных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реакций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Вялость,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заторможенность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Речь медленная с большими паузами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3593893" y="1271485"/>
            <a:ext cx="10102217" cy="887725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Апатия 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05800" y="2019300"/>
            <a:ext cx="9829800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Помощь: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Обеспечить условия для отдыха: проводить, помочь, снять 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обувь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Позаботиться об удовлетворении базовых потребностей: 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еда, вода, отдых</a:t>
            </a:r>
          </a:p>
          <a:p>
            <a:pPr lvl="0">
              <a:defRPr/>
            </a:pPr>
            <a:endParaRPr lang="ru-RU" sz="4000" dirty="0" smtClean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lvl="0"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Если нет условий для 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отдыха: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Поговорить</a:t>
            </a: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, задавая простые открытые вопросы: </a:t>
            </a:r>
            <a:r>
              <a:rPr lang="ru-RU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«Что ты хочешь? </a:t>
            </a:r>
            <a:r>
              <a:rPr lang="ru-RU" sz="4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Как </a:t>
            </a:r>
            <a:r>
              <a:rPr lang="ru-RU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ты </a:t>
            </a:r>
            <a:r>
              <a:rPr lang="ru-RU" sz="4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себя </a:t>
            </a:r>
            <a:r>
              <a:rPr lang="ru-RU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чувствуешь?»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Вовлечь в совместную деятельность: прогулка, помощь окружающим, сладкий крепкий чай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781800" y="4686300"/>
            <a:ext cx="1371600" cy="990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723378" y="2923974"/>
            <a:ext cx="6479088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Внешние признаки: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Дрожание всего тела или отдельных его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частей</a:t>
            </a:r>
          </a:p>
          <a:p>
            <a:pPr>
              <a:defRPr/>
            </a:pPr>
            <a:endParaRPr lang="ru-RU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Начинается сразу после травмирующего события или через короткое время после него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3593893" y="1271485"/>
            <a:ext cx="10102217" cy="887725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Нервная дрожь 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1600" y="2872304"/>
            <a:ext cx="79248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Помощь: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Дайте реакции 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состояться</a:t>
            </a:r>
          </a:p>
          <a:p>
            <a:pPr lvl="0">
              <a:defRPr/>
            </a:pPr>
            <a:endParaRPr lang="ru-RU" sz="4000" dirty="0" smtClean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 возможности, усильте 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ее</a:t>
            </a:r>
          </a:p>
          <a:p>
            <a:pPr lvl="0">
              <a:defRPr/>
            </a:pPr>
            <a:endParaRPr lang="ru-RU" sz="4000" dirty="0" smtClean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Нельзя! Физически останавливать дрожь, прижимать 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человека </a:t>
            </a: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к себе, укрывать, успокаивать, говорить, чтобы взял себя в руки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7467600" y="4686300"/>
            <a:ext cx="1371600" cy="990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615186" y="2019300"/>
            <a:ext cx="5023614" cy="1021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Внешние признаки: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Ребенок уже плачет или готов разрыдаться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Подрагивают губы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Наблюдается ощущение подавленности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В отличие от истерики нет возбуждения в поведении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3593893" y="1271485"/>
            <a:ext cx="10102217" cy="887725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Плач 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9000" y="2019300"/>
            <a:ext cx="10896600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Помощь: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Дайте реакции плача состояться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Позаботьтесь о том, чтобы ребенок не оставался один, рядом был кто-то близкий</a:t>
            </a: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 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или знакомый 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Можно и желательно использовать физический контакт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Выражайте поддержку и сочувствие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Дайте ребенку возможность говорить о своих чувствах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Говорите о его чувствах, о своих чувствах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Не задавайте лишних вопросов, не давайте советов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 smtClean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5867400" y="4686300"/>
            <a:ext cx="1371600" cy="990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8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:a16="http://schemas.microsoft.com/office/drawing/2014/main" xmlns="" id="{E9C1AB8C-92E3-4CB7-A953-4F6CFFD3D43E}"/>
              </a:ext>
            </a:extLst>
          </p:cNvPr>
          <p:cNvSpPr/>
          <p:nvPr/>
        </p:nvSpPr>
        <p:spPr>
          <a:xfrm>
            <a:off x="1577788" y="2277035"/>
            <a:ext cx="1472901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     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Проявления:</a:t>
            </a:r>
            <a:r>
              <a:rPr lang="ru-RU" sz="4400" b="1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 </a:t>
            </a:r>
            <a:endParaRPr lang="ru-RU" sz="4400" dirty="0" smtClean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Ø"/>
              <a:defRPr/>
            </a:pPr>
            <a:endParaRPr lang="ru-RU" sz="4000" dirty="0" smtClean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Невозможность расслабиться, мышечное напряжение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Суетливость, неусидчивость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Сложно сосредоточиться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Трудности со сном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Быстрая утомляемость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Трудно контролируемые, цепляющиеся друг за друга мысли и образы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endParaRPr lang="ru-RU" sz="2800" dirty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3567797" y="1301763"/>
            <a:ext cx="10102217" cy="887725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Тревога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6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:a16="http://schemas.microsoft.com/office/drawing/2014/main" xmlns="" id="{E9C1AB8C-92E3-4CB7-A953-4F6CFFD3D43E}"/>
              </a:ext>
            </a:extLst>
          </p:cNvPr>
          <p:cNvSpPr/>
          <p:nvPr/>
        </p:nvSpPr>
        <p:spPr>
          <a:xfrm>
            <a:off x="152399" y="1745625"/>
            <a:ext cx="17831287" cy="1194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    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Помощь: </a:t>
            </a:r>
          </a:p>
          <a:p>
            <a:pPr>
              <a:defRPr/>
            </a:pPr>
            <a:r>
              <a:rPr lang="ru-RU" sz="4400" b="1" dirty="0" err="1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Микропрактики</a:t>
            </a:r>
            <a:r>
              <a:rPr lang="ru-RU" sz="4400" b="1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 само-и-взаимопомощи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Дыхательные 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Тело (заземление, 5-4-3-2-1)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Методы релаксации: мышечная релаксация, практики йоги, </a:t>
            </a:r>
            <a:r>
              <a:rPr lang="en-US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mindfulness</a:t>
            </a: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, послушать музыку, почитать книгу, принять ванну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Методы, помогающие снизить напряжение и справиться с избытком энергии: любая физическая активность, активная деятельность, попрыгать, поприседать, потрясти конечностями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Баланс информации (отложенное беспокойство, волевым усилием нарезаем реальность на файлы)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Баланс удовольствие – достижение - </a:t>
            </a: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близость</a:t>
            </a:r>
            <a:endParaRPr lang="ru-RU" sz="40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sz="3200" dirty="0" smtClean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r>
              <a:rPr lang="ru-RU" sz="4400" b="1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Обозначение и поддержание ресурсов человека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Прояснить, как человек справлялся в трудными ситуациями в его жизни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Прояснить, за что человек несет сейчас ответственность, показать ему это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Социальная поддержка (родственники, знакомые, друзья, люди рядом)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endParaRPr lang="ru-RU" sz="4400" dirty="0" smtClean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Ø"/>
              <a:defRPr/>
            </a:pPr>
            <a:endParaRPr lang="ru-RU" sz="2800" dirty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3567797" y="1301763"/>
            <a:ext cx="10102217" cy="887725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Тревога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7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95" y="220384"/>
            <a:ext cx="17368014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:a16="http://schemas.microsoft.com/office/drawing/2014/main" xmlns="" id="{E9C1AB8C-92E3-4CB7-A953-4F6CFFD3D43E}"/>
              </a:ext>
            </a:extLst>
          </p:cNvPr>
          <p:cNvSpPr/>
          <p:nvPr/>
        </p:nvSpPr>
        <p:spPr>
          <a:xfrm>
            <a:off x="615195" y="1049667"/>
            <a:ext cx="17179038" cy="760208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prstClr val="black"/>
                </a:solidFill>
                <a:ea typeface="Rockwell"/>
                <a:cs typeface="Calibri" panose="020F0502020204030204" pitchFamily="34" charset="0"/>
                <a:sym typeface="Rockwell"/>
              </a:rPr>
              <a:t>Что делать: Тревога прямо сейчас. Рекомендации</a:t>
            </a:r>
          </a:p>
          <a:p>
            <a:pPr>
              <a:defRPr/>
            </a:pPr>
            <a:endParaRPr lang="ru-RU" sz="4400" dirty="0">
              <a:solidFill>
                <a:prstClr val="black"/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r>
              <a:rPr lang="ru-RU" sz="4400" b="1" dirty="0">
                <a:solidFill>
                  <a:prstClr val="black"/>
                </a:solidFill>
                <a:ea typeface="Rockwell"/>
                <a:cs typeface="Calibri" panose="020F0502020204030204" pitchFamily="34" charset="0"/>
                <a:sym typeface="Rockwell"/>
              </a:rPr>
              <a:t>Как предложить? </a:t>
            </a:r>
          </a:p>
          <a:p>
            <a:pPr algn="ctr">
              <a:defRPr/>
            </a:pPr>
            <a:r>
              <a:rPr lang="ru-RU" sz="4000" b="1" dirty="0">
                <a:solidFill>
                  <a:prstClr val="black"/>
                </a:solidFill>
                <a:ea typeface="Rockwell"/>
                <a:cs typeface="Calibri" panose="020F0502020204030204" pitchFamily="34" charset="0"/>
                <a:sym typeface="Rockwell"/>
              </a:rPr>
              <a:t> </a:t>
            </a:r>
            <a:r>
              <a:rPr lang="ru-RU" sz="3600" i="1" dirty="0">
                <a:solidFill>
                  <a:srgbClr val="1F497D">
                    <a:lumMod val="60000"/>
                    <a:lumOff val="40000"/>
                  </a:srgbClr>
                </a:solidFill>
                <a:ea typeface="Rockwell"/>
                <a:cs typeface="Calibri" panose="020F0502020204030204" pitchFamily="34" charset="0"/>
                <a:sym typeface="Rockwell"/>
              </a:rPr>
              <a:t>«Я вижу, что у тебя сейчас (проявления)… Я вижу, что ты сильно переживаешь (какое-то событие)… Я готова предложить </a:t>
            </a:r>
            <a:r>
              <a:rPr lang="ru-RU" sz="3600" i="1" dirty="0" smtClean="0">
                <a:solidFill>
                  <a:srgbClr val="1F497D">
                    <a:lumMod val="60000"/>
                    <a:lumOff val="40000"/>
                  </a:srgbClr>
                </a:solidFill>
                <a:ea typeface="Rockwell"/>
                <a:cs typeface="Calibri" panose="020F0502020204030204" pitchFamily="34" charset="0"/>
                <a:sym typeface="Rockwell"/>
              </a:rPr>
              <a:t>тебе </a:t>
            </a:r>
            <a:r>
              <a:rPr lang="ru-RU" sz="3600" i="1" dirty="0">
                <a:solidFill>
                  <a:srgbClr val="1F497D">
                    <a:lumMod val="60000"/>
                    <a:lumOff val="40000"/>
                  </a:srgbClr>
                </a:solidFill>
                <a:ea typeface="Rockwell"/>
                <a:cs typeface="Calibri" panose="020F0502020204030204" pitchFamily="34" charset="0"/>
                <a:sym typeface="Rockwell"/>
              </a:rPr>
              <a:t>небольшое упражнение, чтобы тебе стало легче. Готов попробовать его сейчас вместе со мной?»</a:t>
            </a:r>
          </a:p>
          <a:p>
            <a:pPr algn="ctr">
              <a:defRPr/>
            </a:pPr>
            <a:endParaRPr lang="ru-RU" sz="4400" b="1" dirty="0">
              <a:solidFill>
                <a:prstClr val="black"/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algn="ctr">
              <a:defRPr/>
            </a:pPr>
            <a:r>
              <a:rPr lang="ru-RU" sz="4000" dirty="0">
                <a:solidFill>
                  <a:prstClr val="black"/>
                </a:solidFill>
                <a:ea typeface="Rockwell"/>
                <a:cs typeface="Calibri" panose="020F0502020204030204" pitchFamily="34" charset="0"/>
                <a:sym typeface="Rockwell"/>
              </a:rPr>
              <a:t> 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endParaRPr lang="ru-RU" sz="4000" dirty="0">
              <a:solidFill>
                <a:prstClr val="black"/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sz="4000" dirty="0">
              <a:solidFill>
                <a:prstClr val="black"/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sz="4400" dirty="0">
              <a:solidFill>
                <a:prstClr val="black"/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Ø"/>
              <a:defRPr/>
            </a:pPr>
            <a:endParaRPr lang="ru-RU" dirty="0">
              <a:solidFill>
                <a:prstClr val="black"/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dirty="0">
              <a:solidFill>
                <a:prstClr val="black">
                  <a:lumMod val="65000"/>
                  <a:lumOff val="3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xmlns="" id="{E9C1AB8C-92E3-4CB7-A953-4F6CFFD3D43E}"/>
              </a:ext>
            </a:extLst>
          </p:cNvPr>
          <p:cNvSpPr/>
          <p:nvPr/>
        </p:nvSpPr>
        <p:spPr>
          <a:xfrm>
            <a:off x="723387" y="6057901"/>
            <a:ext cx="6668022" cy="3447098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rgbClr val="9BBB59">
                    <a:lumMod val="75000"/>
                  </a:srgbClr>
                </a:solidFill>
                <a:ea typeface="Rockwell"/>
                <a:cs typeface="Calibri" panose="020F0502020204030204" pitchFamily="34" charset="0"/>
                <a:sym typeface="Rockwell"/>
              </a:rPr>
              <a:t>Дыхательные</a:t>
            </a: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На мобилизацию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На расслабление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xmlns="" id="{E9C1AB8C-92E3-4CB7-A953-4F6CFFD3D43E}"/>
              </a:ext>
            </a:extLst>
          </p:cNvPr>
          <p:cNvSpPr/>
          <p:nvPr/>
        </p:nvSpPr>
        <p:spPr>
          <a:xfrm>
            <a:off x="6477000" y="6057901"/>
            <a:ext cx="6400800" cy="6524863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rgbClr val="9BBB59">
                    <a:lumMod val="75000"/>
                  </a:srgbClr>
                </a:solidFill>
                <a:ea typeface="Rockwell"/>
                <a:cs typeface="Calibri" panose="020F0502020204030204" pitchFamily="34" charset="0"/>
                <a:sym typeface="Rockwell"/>
              </a:rPr>
              <a:t>Тело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Заземление</a:t>
            </a:r>
            <a:endParaRPr lang="ru-RU" sz="4000" dirty="0" smtClean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Мышечная релаксация</a:t>
            </a: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rgbClr val="9BBB59">
                  <a:lumMod val="75000"/>
                </a:srgb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xmlns="" id="{E9C1AB8C-92E3-4CB7-A953-4F6CFFD3D43E}"/>
              </a:ext>
            </a:extLst>
          </p:cNvPr>
          <p:cNvSpPr/>
          <p:nvPr/>
        </p:nvSpPr>
        <p:spPr>
          <a:xfrm>
            <a:off x="13716000" y="6057901"/>
            <a:ext cx="4078232" cy="406265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4000" dirty="0" smtClean="0">
                <a:solidFill>
                  <a:srgbClr val="9BBB59">
                    <a:lumMod val="75000"/>
                  </a:srgbClr>
                </a:solidFill>
                <a:ea typeface="Rockwell"/>
                <a:cs typeface="Calibri" panose="020F0502020204030204" pitchFamily="34" charset="0"/>
                <a:sym typeface="Rockwell"/>
              </a:rPr>
              <a:t>Переключение </a:t>
            </a:r>
          </a:p>
          <a:p>
            <a:pPr algn="ctr">
              <a:defRPr/>
            </a:pPr>
            <a:r>
              <a:rPr lang="ru-RU" sz="4000" dirty="0" smtClean="0">
                <a:solidFill>
                  <a:srgbClr val="9BBB59">
                    <a:lumMod val="75000"/>
                  </a:srgbClr>
                </a:solidFill>
                <a:ea typeface="Rockwell"/>
                <a:cs typeface="Calibri" panose="020F0502020204030204" pitchFamily="34" charset="0"/>
                <a:sym typeface="Rockwell"/>
              </a:rPr>
              <a:t>внимания</a:t>
            </a: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Счет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5-4-3-2-1</a:t>
            </a: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92544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95" y="220384"/>
            <a:ext cx="17368014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1066800" y="3467101"/>
            <a:ext cx="15096564" cy="470898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4000" dirty="0"/>
              <a:t>5 — Найдите пять вещей, на которых сможете остановить взгляд</a:t>
            </a:r>
          </a:p>
          <a:p>
            <a:pPr>
              <a:lnSpc>
                <a:spcPct val="150000"/>
              </a:lnSpc>
              <a:defRPr/>
            </a:pPr>
            <a:r>
              <a:rPr lang="ru-RU" sz="4000" dirty="0"/>
              <a:t>4 — Почувствуйте четыре сенсорных ощущения</a:t>
            </a:r>
          </a:p>
          <a:p>
            <a:pPr>
              <a:lnSpc>
                <a:spcPct val="150000"/>
              </a:lnSpc>
              <a:defRPr/>
            </a:pPr>
            <a:r>
              <a:rPr lang="ru-RU" sz="4000" dirty="0"/>
              <a:t>3 — Прислушайтесь к трем различным звукам</a:t>
            </a:r>
          </a:p>
          <a:p>
            <a:pPr>
              <a:lnSpc>
                <a:spcPct val="150000"/>
              </a:lnSpc>
              <a:defRPr/>
            </a:pPr>
            <a:r>
              <a:rPr lang="ru-RU" sz="4000" dirty="0"/>
              <a:t>2 — Сконцентрируйте внимание на двух запахах</a:t>
            </a:r>
          </a:p>
          <a:p>
            <a:pPr>
              <a:lnSpc>
                <a:spcPct val="150000"/>
              </a:lnSpc>
              <a:defRPr/>
            </a:pPr>
            <a:r>
              <a:rPr lang="ru-RU" sz="4000" dirty="0"/>
              <a:t>1 — Найдите одну вещь со </a:t>
            </a:r>
            <a:r>
              <a:rPr lang="ru-RU" sz="4000" dirty="0"/>
              <a:t>вкусом</a:t>
            </a:r>
            <a:endParaRPr lang="ru-RU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94294" y="1638300"/>
            <a:ext cx="6096000" cy="1415772"/>
          </a:xfrm>
          <a:prstGeom prst="rect">
            <a:avLst/>
          </a:prstGeom>
        </p:spPr>
        <p:txBody>
          <a:bodyPr wrap="square" lIns="182880" tIns="91440" rIns="182880" bIns="91440">
            <a:spAutoFit/>
          </a:bodyPr>
          <a:lstStyle/>
          <a:p>
            <a:pPr algn="ctr">
              <a:defRPr/>
            </a:pPr>
            <a:r>
              <a:rPr lang="ru-RU" sz="8000" dirty="0">
                <a:solidFill>
                  <a:schemeClr val="accent3">
                    <a:lumMod val="75000"/>
                  </a:schemeClr>
                </a:solidFill>
                <a:ea typeface="Rockwell"/>
                <a:cs typeface="Calibri" panose="020F0502020204030204" pitchFamily="34" charset="0"/>
                <a:sym typeface="Rockwell"/>
              </a:rPr>
              <a:t>«5-4-3-2-1»</a:t>
            </a:r>
            <a:endParaRPr lang="ru-RU" sz="8000" dirty="0">
              <a:solidFill>
                <a:schemeClr val="accent3">
                  <a:lumMod val="75000"/>
                </a:schemeClr>
              </a:solidFill>
              <a:ea typeface="Rockwell"/>
              <a:cs typeface="Calibri" panose="020F0502020204030204" pitchFamily="34" charset="0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2655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9" y="220384"/>
            <a:ext cx="17368014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:a16="http://schemas.microsoft.com/office/drawing/2014/main" xmlns="" id="{E9C1AB8C-92E3-4CB7-A953-4F6CFFD3D43E}"/>
              </a:ext>
            </a:extLst>
          </p:cNvPr>
          <p:cNvSpPr/>
          <p:nvPr/>
        </p:nvSpPr>
        <p:spPr>
          <a:xfrm>
            <a:off x="572517" y="1004788"/>
            <a:ext cx="17411174" cy="741741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prstClr val="black"/>
                </a:solidFill>
                <a:ea typeface="Rockwell"/>
                <a:cs typeface="Calibri" panose="020F0502020204030204" pitchFamily="34" charset="0"/>
                <a:sym typeface="Rockwell"/>
              </a:rPr>
              <a:t>Что делать: Тревога вообще. </a:t>
            </a:r>
            <a:r>
              <a:rPr lang="ru-RU" sz="4400" b="1" dirty="0" smtClean="0">
                <a:solidFill>
                  <a:prstClr val="black"/>
                </a:solidFill>
                <a:ea typeface="Rockwell"/>
                <a:cs typeface="Calibri" panose="020F0502020204030204" pitchFamily="34" charset="0"/>
                <a:sym typeface="Rockwell"/>
              </a:rPr>
              <a:t>Рекомендации</a:t>
            </a:r>
            <a:endParaRPr lang="ru-RU" sz="4400" dirty="0">
              <a:solidFill>
                <a:prstClr val="black"/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r>
              <a:rPr lang="ru-RU" sz="4400" b="1" dirty="0">
                <a:solidFill>
                  <a:prstClr val="black"/>
                </a:solidFill>
                <a:ea typeface="Rockwell"/>
                <a:cs typeface="Calibri" panose="020F0502020204030204" pitchFamily="34" charset="0"/>
                <a:sym typeface="Rockwell"/>
              </a:rPr>
              <a:t>Как предложить? </a:t>
            </a:r>
          </a:p>
          <a:p>
            <a:pPr algn="ctr">
              <a:defRPr/>
            </a:pPr>
            <a:r>
              <a:rPr lang="ru-RU" sz="4000" b="1" dirty="0">
                <a:solidFill>
                  <a:prstClr val="black"/>
                </a:solidFill>
                <a:ea typeface="Rockwell"/>
                <a:cs typeface="Calibri" panose="020F0502020204030204" pitchFamily="34" charset="0"/>
                <a:sym typeface="Rockwell"/>
              </a:rPr>
              <a:t> </a:t>
            </a:r>
            <a:r>
              <a:rPr lang="ru-RU" sz="3600" i="1" dirty="0">
                <a:solidFill>
                  <a:srgbClr val="1F497D">
                    <a:lumMod val="60000"/>
                    <a:lumOff val="40000"/>
                  </a:srgbClr>
                </a:solidFill>
                <a:ea typeface="Rockwell"/>
                <a:cs typeface="Calibri" panose="020F0502020204030204" pitchFamily="34" charset="0"/>
                <a:sym typeface="Rockwell"/>
              </a:rPr>
              <a:t>«Я вижу, в какой сложной ситуации ты сейчас находишься, вижу твои переживания. Вероятно, это может мешать тебе, негативно влиять на твою жизнь. Мы можем проговорить сейчас с тобой некоторые рекомендации, которые помогут, когда ты </a:t>
            </a:r>
            <a:r>
              <a:rPr lang="ru-RU" sz="3600" i="1" dirty="0" smtClean="0">
                <a:solidFill>
                  <a:srgbClr val="1F497D">
                    <a:lumMod val="60000"/>
                    <a:lumOff val="40000"/>
                  </a:srgbClr>
                </a:solidFill>
                <a:ea typeface="Rockwell"/>
                <a:cs typeface="Calibri" panose="020F0502020204030204" pitchFamily="34" charset="0"/>
                <a:sym typeface="Rockwell"/>
              </a:rPr>
              <a:t>тревожишься </a:t>
            </a:r>
            <a:r>
              <a:rPr lang="ru-RU" sz="3600" i="1" dirty="0">
                <a:solidFill>
                  <a:srgbClr val="1F497D">
                    <a:lumMod val="60000"/>
                    <a:lumOff val="40000"/>
                  </a:srgbClr>
                </a:solidFill>
                <a:ea typeface="Rockwell"/>
                <a:cs typeface="Calibri" panose="020F0502020204030204" pitchFamily="34" charset="0"/>
                <a:sym typeface="Rockwell"/>
              </a:rPr>
              <a:t>особенно сильно»</a:t>
            </a:r>
          </a:p>
          <a:p>
            <a:pPr algn="ctr">
              <a:defRPr/>
            </a:pPr>
            <a:r>
              <a:rPr lang="ru-RU" sz="4000" dirty="0" smtClean="0">
                <a:solidFill>
                  <a:prstClr val="black"/>
                </a:solidFill>
                <a:ea typeface="Rockwell"/>
                <a:cs typeface="Calibri" panose="020F0502020204030204" pitchFamily="34" charset="0"/>
                <a:sym typeface="Rockwell"/>
              </a:rPr>
              <a:t> </a:t>
            </a:r>
            <a:endParaRPr lang="ru-RU" sz="4000" dirty="0">
              <a:solidFill>
                <a:prstClr val="black"/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sz="4000" dirty="0">
              <a:solidFill>
                <a:prstClr val="black"/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sz="4000" dirty="0">
              <a:solidFill>
                <a:prstClr val="black"/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sz="4000" dirty="0">
              <a:solidFill>
                <a:prstClr val="black"/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sz="4400" dirty="0">
              <a:solidFill>
                <a:prstClr val="black"/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Ø"/>
              <a:defRPr/>
            </a:pPr>
            <a:endParaRPr lang="ru-RU" dirty="0">
              <a:solidFill>
                <a:prstClr val="black"/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dirty="0">
              <a:solidFill>
                <a:prstClr val="black">
                  <a:lumMod val="65000"/>
                  <a:lumOff val="3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xmlns="" id="{E9C1AB8C-92E3-4CB7-A953-4F6CFFD3D43E}"/>
              </a:ext>
            </a:extLst>
          </p:cNvPr>
          <p:cNvSpPr/>
          <p:nvPr/>
        </p:nvSpPr>
        <p:spPr>
          <a:xfrm>
            <a:off x="572517" y="4991100"/>
            <a:ext cx="7143486" cy="590931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rgbClr val="9BBB59">
                    <a:lumMod val="75000"/>
                  </a:srgbClr>
                </a:solidFill>
                <a:ea typeface="Rockwell"/>
                <a:cs typeface="Calibri" panose="020F0502020204030204" pitchFamily="34" charset="0"/>
                <a:sym typeface="Rockwell"/>
              </a:rPr>
              <a:t>Методы релаксации</a:t>
            </a: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мышечная релаксация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 практики йоги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 </a:t>
            </a:r>
            <a:r>
              <a:rPr lang="ru-RU" sz="4000" dirty="0" err="1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mindfulness</a:t>
            </a: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послушать музыку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 почитать 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книгу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п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ринять ванну</a:t>
            </a: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xmlns="" id="{E9C1AB8C-92E3-4CB7-A953-4F6CFFD3D43E}"/>
              </a:ext>
            </a:extLst>
          </p:cNvPr>
          <p:cNvSpPr/>
          <p:nvPr/>
        </p:nvSpPr>
        <p:spPr>
          <a:xfrm>
            <a:off x="9278104" y="4991100"/>
            <a:ext cx="8244848" cy="7755969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rgbClr val="9BBB59">
                    <a:lumMod val="75000"/>
                  </a:srgbClr>
                </a:solidFill>
                <a:ea typeface="Rockwell"/>
                <a:cs typeface="Calibri" panose="020F0502020204030204" pitchFamily="34" charset="0"/>
                <a:sym typeface="Rockwell"/>
              </a:rPr>
              <a:t>Снижение напряжения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любая физическая активность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 активная деятельность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 попрыгать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поприседать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ea typeface="Rockwell"/>
                <a:cs typeface="Calibri" panose="020F0502020204030204" pitchFamily="34" charset="0"/>
                <a:sym typeface="Rockwell"/>
              </a:rPr>
              <a:t>потрясти конечностями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rgbClr val="9BBB59">
                  <a:lumMod val="75000"/>
                </a:srgb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prstClr val="black">
                  <a:lumMod val="95000"/>
                  <a:lumOff val="5000"/>
                </a:prstClr>
              </a:solidFill>
              <a:ea typeface="Rockwell"/>
              <a:cs typeface="Calibri" panose="020F0502020204030204" pitchFamily="34" charset="0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5562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:a16="http://schemas.microsoft.com/office/drawing/2014/main" xmlns="" id="{E9C1AB8C-92E3-4CB7-A953-4F6CFFD3D43E}"/>
              </a:ext>
            </a:extLst>
          </p:cNvPr>
          <p:cNvSpPr/>
          <p:nvPr/>
        </p:nvSpPr>
        <p:spPr>
          <a:xfrm>
            <a:off x="457201" y="1562101"/>
            <a:ext cx="17144998" cy="10986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40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/>
              <a:t>Сохраняйте спокойствие и контроль над собой 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/>
              <a:t>Выберите </a:t>
            </a:r>
            <a:r>
              <a:rPr lang="ru-RU" sz="4000" dirty="0"/>
              <a:t>место беседы без посторонних </a:t>
            </a:r>
            <a:r>
              <a:rPr lang="ru-RU" sz="4000" dirty="0" smtClean="0"/>
              <a:t>лиц, никто </a:t>
            </a:r>
            <a:r>
              <a:rPr lang="ru-RU" sz="4000" dirty="0"/>
              <a:t>не должен слышать и прерывать </a:t>
            </a:r>
            <a:r>
              <a:rPr lang="ru-RU" sz="4000" dirty="0" smtClean="0"/>
              <a:t>разговор</a:t>
            </a:r>
            <a:endParaRPr lang="ru-RU" sz="4000" dirty="0"/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/>
              <a:t>Пространство во время беседы между вами должно быть </a:t>
            </a:r>
            <a:r>
              <a:rPr lang="ru-RU" sz="4000" dirty="0" smtClean="0"/>
              <a:t>свободным, исключите </a:t>
            </a:r>
            <a:r>
              <a:rPr lang="ru-RU" sz="4000" dirty="0"/>
              <a:t>расположение через </a:t>
            </a:r>
            <a:r>
              <a:rPr lang="ru-RU" sz="4000" dirty="0" smtClean="0"/>
              <a:t>стол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/>
              <a:t>Приглашайте </a:t>
            </a:r>
            <a:r>
              <a:rPr lang="ru-RU" sz="4000" dirty="0"/>
              <a:t>на беседу </a:t>
            </a:r>
            <a:r>
              <a:rPr lang="ru-RU" sz="4000" dirty="0" smtClean="0"/>
              <a:t>лично</a:t>
            </a:r>
            <a:r>
              <a:rPr lang="ru-RU" sz="4000" dirty="0"/>
              <a:t>, без участия третьих </a:t>
            </a:r>
            <a:r>
              <a:rPr lang="ru-RU" sz="4000" dirty="0" smtClean="0"/>
              <a:t>лиц</a:t>
            </a:r>
            <a:r>
              <a:rPr lang="ru-RU" sz="4000" dirty="0"/>
              <a:t> 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/>
              <a:t>Запаситесь временем, дайте понять ребенку, что эта беседа очень важна для Вас и все Ваше время принадлежит только ему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/>
              <a:t>Стройте </a:t>
            </a:r>
            <a:r>
              <a:rPr lang="ru-RU" sz="4000" dirty="0"/>
              <a:t>беседу на доброжелательном и </a:t>
            </a:r>
            <a:r>
              <a:rPr lang="ru-RU" sz="4000" dirty="0" err="1"/>
              <a:t>безоценочном</a:t>
            </a:r>
            <a:r>
              <a:rPr lang="ru-RU" sz="4000" dirty="0"/>
              <a:t> отношении </a:t>
            </a:r>
            <a:endParaRPr lang="ru-RU" sz="4000" dirty="0" smtClean="0"/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/>
              <a:t>Ориентируйтесь на события, нормы и ценности ребенка, исключая акцент на социально принятые нормы и </a:t>
            </a:r>
            <a:r>
              <a:rPr lang="ru-RU" sz="4000" dirty="0" smtClean="0"/>
              <a:t>правила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/>
              <a:t>Дайте возможность ребенку высказаться, не перебивайте, говорите только тогда, когда перестанет говорить ребенок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/>
          </a:p>
          <a:p>
            <a:pPr>
              <a:defRPr/>
            </a:pPr>
            <a:endParaRPr lang="ru-RU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615186" y="1271485"/>
            <a:ext cx="16987013" cy="887725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Как поговорить с ребенком?  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0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:a16="http://schemas.microsoft.com/office/drawing/2014/main" xmlns="" id="{E9C1AB8C-92E3-4CB7-A953-4F6CFFD3D43E}"/>
              </a:ext>
            </a:extLst>
          </p:cNvPr>
          <p:cNvSpPr/>
          <p:nvPr/>
        </p:nvSpPr>
        <p:spPr>
          <a:xfrm>
            <a:off x="152399" y="1745625"/>
            <a:ext cx="17831287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    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Помощь: </a:t>
            </a:r>
          </a:p>
          <a:p>
            <a:pPr>
              <a:defRPr/>
            </a:pPr>
            <a:endParaRPr lang="ru-RU" sz="3200" dirty="0" smtClean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r>
              <a:rPr lang="ru-RU" sz="4400" b="1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Обозначение и поддержание ресурсов </a:t>
            </a:r>
            <a:r>
              <a:rPr lang="ru-RU" sz="4400" b="1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ребенка в разговоре</a:t>
            </a:r>
            <a:endParaRPr lang="ru-RU" sz="4400" b="1" dirty="0" smtClean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Прояснить причину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Прояснить, как ребенок справлялся ранее с трудными ситуациями в его жизни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Прояснить, за что ребенок несет сейчас ответственность, показать ему это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Социальная поддержка (родственники, знакомые, друзья, люди рядом)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endParaRPr lang="ru-RU" sz="4400" dirty="0" smtClean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Ø"/>
              <a:defRPr/>
            </a:pPr>
            <a:endParaRPr lang="ru-RU" sz="2800" dirty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3567797" y="1301763"/>
            <a:ext cx="10102217" cy="887725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Тревога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1524000" y="2781300"/>
            <a:ext cx="15240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Отвержение сверстников, травля</a:t>
            </a:r>
            <a:endParaRPr lang="ru-RU" sz="4000" dirty="0" smtClean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Ссора или острый конфликт со значимыми взрослыми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Несчастная любовь или разрыв романтических </a:t>
            </a: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отношений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Потеря близкого </a:t>
            </a: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человека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Тяжелое </a:t>
            </a: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заболевание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Личная неудача ребенка на фоне высокой значимости и ценности социального </a:t>
            </a: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успеха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Резкое изменение социального </a:t>
            </a: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окружения</a:t>
            </a:r>
            <a:endParaRPr lang="ru-RU" sz="4000" dirty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Нестабильная семейная </a:t>
            </a: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ситуация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Ситуации насилия: физического, психологического, сексуального</a:t>
            </a:r>
            <a:endParaRPr lang="ru-RU" sz="2800" dirty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sz="4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381001" y="1284956"/>
            <a:ext cx="17602686" cy="1496344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Негативные события в жизни ребенка, на которые стоит обратить внимание 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:a16="http://schemas.microsoft.com/office/drawing/2014/main" xmlns="" id="{E9C1AB8C-92E3-4CB7-A953-4F6CFFD3D43E}"/>
              </a:ext>
            </a:extLst>
          </p:cNvPr>
          <p:cNvSpPr/>
          <p:nvPr/>
        </p:nvSpPr>
        <p:spPr>
          <a:xfrm>
            <a:off x="615187" y="2189488"/>
            <a:ext cx="17368500" cy="892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     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Проявления:</a:t>
            </a:r>
            <a:r>
              <a:rPr lang="ru-RU" sz="4400" b="1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 </a:t>
            </a:r>
            <a:endParaRPr lang="ru-RU" sz="4400" dirty="0" smtClean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/>
              <a:t>Снижение интереса </a:t>
            </a:r>
            <a:r>
              <a:rPr lang="ru-RU" sz="4400" dirty="0"/>
              <a:t>и</a:t>
            </a:r>
            <a:r>
              <a:rPr lang="ru-RU" sz="4400" dirty="0" smtClean="0"/>
              <a:t> </a:t>
            </a:r>
            <a:r>
              <a:rPr lang="ru-RU" sz="4400" dirty="0"/>
              <a:t>потеря удовольствия от деятельности, которая раньше </a:t>
            </a:r>
            <a:r>
              <a:rPr lang="ru-RU" sz="4400" dirty="0" smtClean="0"/>
              <a:t>нравилась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Уклонение от общения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/>
              <a:t>Снижение </a:t>
            </a:r>
            <a:r>
              <a:rPr lang="ru-RU" sz="4400" dirty="0" smtClean="0"/>
              <a:t>успеваемости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/>
              <a:t> Изменения сна и/или </a:t>
            </a:r>
            <a:r>
              <a:rPr lang="ru-RU" sz="4400" dirty="0" smtClean="0"/>
              <a:t>аппетита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/>
              <a:t>Вялость, хроническая </a:t>
            </a:r>
            <a:r>
              <a:rPr lang="ru-RU" sz="4400" dirty="0" smtClean="0"/>
              <a:t>усталость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/>
              <a:t>Грустное настроение или повышенная </a:t>
            </a:r>
            <a:r>
              <a:rPr lang="ru-RU" sz="4400" dirty="0" smtClean="0"/>
              <a:t>раздражительность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/>
              <a:t>Идеи собственной </a:t>
            </a:r>
            <a:r>
              <a:rPr lang="ru-RU" sz="4400" dirty="0" err="1"/>
              <a:t>малоценности</a:t>
            </a:r>
            <a:r>
              <a:rPr lang="ru-RU" sz="4400" dirty="0"/>
              <a:t>, никчемности</a:t>
            </a:r>
            <a:endParaRPr lang="ru-RU" sz="4400" dirty="0" smtClean="0"/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/>
              <a:t>Н</a:t>
            </a:r>
            <a:r>
              <a:rPr lang="ru-RU" sz="4400" dirty="0" smtClean="0"/>
              <a:t>едомогание</a:t>
            </a:r>
            <a:r>
              <a:rPr lang="ru-RU" sz="4400" dirty="0"/>
              <a:t>: головная боль, проблемы с </a:t>
            </a:r>
            <a:r>
              <a:rPr lang="ru-RU" sz="4400" dirty="0" smtClean="0"/>
              <a:t>пищеварением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400" dirty="0" err="1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Девиантное</a:t>
            </a:r>
            <a:r>
              <a:rPr lang="ru-RU" sz="44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 поведение: </a:t>
            </a:r>
            <a:r>
              <a:rPr lang="ru-RU" sz="4400" dirty="0"/>
              <a:t>грубость, агрессия, демонстративные уходы из дома, употребление ПАВ.</a:t>
            </a:r>
            <a:endParaRPr lang="ru-RU" sz="4400" dirty="0" smtClean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sz="2800" dirty="0" smtClean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615187" y="1301763"/>
            <a:ext cx="17368500" cy="887725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Признаки депрессивных реакций у подростка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0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 txBox="1">
            <a:spLocks noGrp="1"/>
          </p:cNvSpPr>
          <p:nvPr>
            <p:ph type="title"/>
          </p:nvPr>
        </p:nvSpPr>
        <p:spPr>
          <a:xfrm>
            <a:off x="6477000" y="3614971"/>
            <a:ext cx="5213989" cy="149271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3200" spc="15" dirty="0">
                <a:solidFill>
                  <a:srgbClr val="146CB8"/>
                </a:solidFill>
              </a:rPr>
              <a:t>МГППУ</a:t>
            </a:r>
            <a:r>
              <a:rPr sz="3200" dirty="0">
                <a:solidFill>
                  <a:srgbClr val="146CB8"/>
                </a:solidFill>
              </a:rPr>
              <a:t> </a:t>
            </a:r>
            <a:r>
              <a:rPr sz="3200" spc="10" dirty="0">
                <a:solidFill>
                  <a:srgbClr val="146CB8"/>
                </a:solidFill>
              </a:rPr>
              <a:t>–</a:t>
            </a:r>
            <a:endParaRPr sz="3200" dirty="0"/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3200" spc="10" dirty="0">
                <a:solidFill>
                  <a:srgbClr val="146CB8"/>
                </a:solidFill>
              </a:rPr>
              <a:t>УНИВЕРСИТЕТ ДЛЯ </a:t>
            </a:r>
            <a:r>
              <a:rPr sz="3200" spc="15" dirty="0">
                <a:solidFill>
                  <a:srgbClr val="146CB8"/>
                </a:solidFill>
              </a:rPr>
              <a:t>НЕРАВНОДУШНЫХ</a:t>
            </a:r>
            <a:r>
              <a:rPr sz="3200" spc="-5" dirty="0">
                <a:solidFill>
                  <a:srgbClr val="146CB8"/>
                </a:solidFill>
              </a:rPr>
              <a:t> </a:t>
            </a:r>
            <a:r>
              <a:rPr sz="3200" spc="10" dirty="0">
                <a:solidFill>
                  <a:srgbClr val="146CB8"/>
                </a:solidFill>
              </a:rPr>
              <a:t>ЛЮДЕЙ</a:t>
            </a:r>
            <a:endParaRPr sz="3200" dirty="0"/>
          </a:p>
        </p:txBody>
      </p:sp>
      <p:sp>
        <p:nvSpPr>
          <p:cNvPr id="4" name="object 3"/>
          <p:cNvSpPr/>
          <p:nvPr/>
        </p:nvSpPr>
        <p:spPr>
          <a:xfrm>
            <a:off x="8077200" y="5295988"/>
            <a:ext cx="1964955" cy="1875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6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8"/>
          <p:cNvSpPr/>
          <p:nvPr/>
        </p:nvSpPr>
        <p:spPr>
          <a:xfrm>
            <a:off x="7312974" y="1574371"/>
            <a:ext cx="3493405" cy="17002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9"/>
          <p:cNvGrpSpPr/>
          <p:nvPr/>
        </p:nvGrpSpPr>
        <p:grpSpPr>
          <a:xfrm>
            <a:off x="457200" y="7505700"/>
            <a:ext cx="14326551" cy="2377160"/>
            <a:chOff x="615187" y="5128742"/>
            <a:chExt cx="5900420" cy="1804670"/>
          </a:xfrm>
        </p:grpSpPr>
        <p:sp>
          <p:nvSpPr>
            <p:cNvPr id="11" name="object 10"/>
            <p:cNvSpPr/>
            <p:nvPr/>
          </p:nvSpPr>
          <p:spPr>
            <a:xfrm>
              <a:off x="615187" y="5128742"/>
              <a:ext cx="4679950" cy="1804670"/>
            </a:xfrm>
            <a:custGeom>
              <a:avLst/>
              <a:gdLst/>
              <a:ahLst/>
              <a:cxnLst/>
              <a:rect l="l" t="t" r="r" b="b"/>
              <a:pathLst>
                <a:path w="4679950" h="1804670">
                  <a:moveTo>
                    <a:pt x="4679442" y="0"/>
                  </a:moveTo>
                  <a:lnTo>
                    <a:pt x="0" y="0"/>
                  </a:lnTo>
                  <a:lnTo>
                    <a:pt x="0" y="1804271"/>
                  </a:lnTo>
                  <a:lnTo>
                    <a:pt x="3653320" y="1804271"/>
                  </a:lnTo>
                  <a:lnTo>
                    <a:pt x="4679442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1"/>
            <p:cNvSpPr/>
            <p:nvPr/>
          </p:nvSpPr>
          <p:spPr>
            <a:xfrm>
              <a:off x="5288051" y="5128742"/>
              <a:ext cx="1227455" cy="361950"/>
            </a:xfrm>
            <a:custGeom>
              <a:avLst/>
              <a:gdLst/>
              <a:ahLst/>
              <a:cxnLst/>
              <a:rect l="l" t="t" r="r" b="b"/>
              <a:pathLst>
                <a:path w="1227454" h="361950">
                  <a:moveTo>
                    <a:pt x="1227378" y="0"/>
                  </a:moveTo>
                  <a:lnTo>
                    <a:pt x="201599" y="0"/>
                  </a:lnTo>
                  <a:lnTo>
                    <a:pt x="0" y="361505"/>
                  </a:lnTo>
                  <a:lnTo>
                    <a:pt x="1025778" y="361505"/>
                  </a:lnTo>
                  <a:lnTo>
                    <a:pt x="1227378" y="0"/>
                  </a:lnTo>
                  <a:close/>
                </a:path>
              </a:pathLst>
            </a:custGeom>
            <a:solidFill>
              <a:srgbClr val="F335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2"/>
            <p:cNvSpPr/>
            <p:nvPr/>
          </p:nvSpPr>
          <p:spPr>
            <a:xfrm>
              <a:off x="5079390" y="5490248"/>
              <a:ext cx="1229360" cy="361950"/>
            </a:xfrm>
            <a:custGeom>
              <a:avLst/>
              <a:gdLst/>
              <a:ahLst/>
              <a:cxnLst/>
              <a:rect l="l" t="t" r="r" b="b"/>
              <a:pathLst>
                <a:path w="1229360" h="361950">
                  <a:moveTo>
                    <a:pt x="1229004" y="0"/>
                  </a:moveTo>
                  <a:lnTo>
                    <a:pt x="201587" y="0"/>
                  </a:lnTo>
                  <a:lnTo>
                    <a:pt x="0" y="361518"/>
                  </a:lnTo>
                  <a:lnTo>
                    <a:pt x="1027417" y="361518"/>
                  </a:lnTo>
                  <a:lnTo>
                    <a:pt x="1229004" y="0"/>
                  </a:lnTo>
                  <a:close/>
                </a:path>
              </a:pathLst>
            </a:custGeom>
            <a:solidFill>
              <a:srgbClr val="FEB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3"/>
            <p:cNvSpPr/>
            <p:nvPr/>
          </p:nvSpPr>
          <p:spPr>
            <a:xfrm>
              <a:off x="4882222" y="5853404"/>
              <a:ext cx="1227455" cy="361950"/>
            </a:xfrm>
            <a:custGeom>
              <a:avLst/>
              <a:gdLst/>
              <a:ahLst/>
              <a:cxnLst/>
              <a:rect l="l" t="t" r="r" b="b"/>
              <a:pathLst>
                <a:path w="1227454" h="361950">
                  <a:moveTo>
                    <a:pt x="1227366" y="0"/>
                  </a:moveTo>
                  <a:lnTo>
                    <a:pt x="201587" y="0"/>
                  </a:lnTo>
                  <a:lnTo>
                    <a:pt x="0" y="361518"/>
                  </a:lnTo>
                  <a:lnTo>
                    <a:pt x="1025778" y="361518"/>
                  </a:lnTo>
                  <a:lnTo>
                    <a:pt x="1227366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4"/>
            <p:cNvSpPr/>
            <p:nvPr/>
          </p:nvSpPr>
          <p:spPr>
            <a:xfrm>
              <a:off x="4673549" y="6213272"/>
              <a:ext cx="1227455" cy="360045"/>
            </a:xfrm>
            <a:custGeom>
              <a:avLst/>
              <a:gdLst/>
              <a:ahLst/>
              <a:cxnLst/>
              <a:rect l="l" t="t" r="r" b="b"/>
              <a:pathLst>
                <a:path w="1227454" h="360045">
                  <a:moveTo>
                    <a:pt x="1227366" y="0"/>
                  </a:moveTo>
                  <a:lnTo>
                    <a:pt x="200672" y="0"/>
                  </a:lnTo>
                  <a:lnTo>
                    <a:pt x="0" y="359873"/>
                  </a:lnTo>
                  <a:lnTo>
                    <a:pt x="1026693" y="359873"/>
                  </a:lnTo>
                  <a:lnTo>
                    <a:pt x="1227366" y="0"/>
                  </a:lnTo>
                  <a:close/>
                </a:path>
              </a:pathLst>
            </a:custGeom>
            <a:solidFill>
              <a:srgbClr val="A36A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5"/>
            <p:cNvSpPr/>
            <p:nvPr/>
          </p:nvSpPr>
          <p:spPr>
            <a:xfrm>
              <a:off x="4473092" y="6571502"/>
              <a:ext cx="1227455" cy="361950"/>
            </a:xfrm>
            <a:custGeom>
              <a:avLst/>
              <a:gdLst/>
              <a:ahLst/>
              <a:cxnLst/>
              <a:rect l="l" t="t" r="r" b="b"/>
              <a:pathLst>
                <a:path w="1227454" h="361950">
                  <a:moveTo>
                    <a:pt x="1227378" y="0"/>
                  </a:moveTo>
                  <a:lnTo>
                    <a:pt x="201599" y="0"/>
                  </a:lnTo>
                  <a:lnTo>
                    <a:pt x="0" y="361511"/>
                  </a:lnTo>
                  <a:lnTo>
                    <a:pt x="1025779" y="361511"/>
                  </a:lnTo>
                  <a:lnTo>
                    <a:pt x="1227378" y="0"/>
                  </a:lnTo>
                  <a:close/>
                </a:path>
              </a:pathLst>
            </a:custGeom>
            <a:solidFill>
              <a:srgbClr val="008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6366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914400" y="7658100"/>
            <a:ext cx="1605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Часто реакции на ситуацию могут быть таковы, что человек становится способным причинить вред себе и окружающим, ему необходима помощь</a:t>
            </a: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1371601" y="1689758"/>
            <a:ext cx="15392400" cy="793737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Острые стрессовые реакции 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  <p:sp>
        <p:nvSpPr>
          <p:cNvPr id="8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816864" y="2483495"/>
            <a:ext cx="1615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После стрессового события </a:t>
            </a: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человек</a:t>
            </a: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 </a:t>
            </a: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не всегда </a:t>
            </a: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может </a:t>
            </a: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справиться с собственными эмоциональными реакциями</a:t>
            </a:r>
          </a:p>
        </p:txBody>
      </p:sp>
      <p:sp>
        <p:nvSpPr>
          <p:cNvPr id="9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651762" y="4381500"/>
            <a:ext cx="73492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Истерика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Агрессия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Двигательное возбуждение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Ступор</a:t>
            </a:r>
          </a:p>
        </p:txBody>
      </p:sp>
      <p:sp>
        <p:nvSpPr>
          <p:cNvPr id="10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10287000" y="4381500"/>
            <a:ext cx="64825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Страх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Апатия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Нервная дрожь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Плач</a:t>
            </a:r>
          </a:p>
        </p:txBody>
      </p:sp>
    </p:spTree>
    <p:extLst>
      <p:ext uri="{BB962C8B-B14F-4D97-AF65-F5344CB8AC3E}">
        <p14:creationId xmlns:p14="http://schemas.microsoft.com/office/powerpoint/2010/main" val="29477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1524000" y="3238500"/>
            <a:ext cx="147828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Обеспечить собственную безопасность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Необходимо помнить, что ребенок может нуждаться в медицинской помощи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«Не навреди», воздержитесь от каких-либо действий, если не уверены в их правильности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Уважение к ребенку и его состоянию – не обманывайте, не давайте ложных надежд, не манипулируйте.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Помните, что поведение и эмоциональные реакции в данный момент – это нормальные реакции на ненормальные обстоятельства</a:t>
            </a:r>
            <a:endParaRPr lang="ru-RU" sz="4000" dirty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sz="4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1371601" y="1689758"/>
            <a:ext cx="15392400" cy="793737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Общие принципы помощи  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457200" y="2705100"/>
            <a:ext cx="655320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Внешние признаки: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Человек в сознании, но почти невозможен контакт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Чрезмерное возбуждение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Множество движений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Театральные позы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Речь эмоционально насыщенная, быстрая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Крики, рыдания, смех, плач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3593893" y="1271485"/>
            <a:ext cx="10102217" cy="887725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Истерика 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839200" y="2705100"/>
            <a:ext cx="9296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Помощь: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Отвести от зрителей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Замкнуть внимание на себя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Демонстрируйте спокойствие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Обращайтесь по имени, говорите короткими фразами, уверенным тоном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Не потакайте желаниям ребенка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НЕЛЬЗЯ! Говорить: 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«Успокойся», «Возьми себя в руки», «Так нельзя»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Предложите стакан холодной воды</a:t>
            </a: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7010400" y="4686300"/>
            <a:ext cx="1371600" cy="990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49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457200" y="2159210"/>
            <a:ext cx="5943600" cy="898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Внешние признаки: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Раздражение, недовольство, гнев по любому поводу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Нанесение окружающим ударов руками и предметами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Оскорбления словами, брань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Мышечное напряжение, увеличение кровяного давления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3593893" y="1271485"/>
            <a:ext cx="10102217" cy="887725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Агрессия 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001000" y="2019300"/>
            <a:ext cx="10134600" cy="9630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Помощь: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Убедитесь в своей безопасности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Не вступайте в спор, не противоречьте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Реагируйте на оскорбления и брань спокойно – реакция направлена на ситуацию, не на Вас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Говорите тише, медленнее, спокойнее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Обращайтесь по имени, короткими фразами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Помогите ребенку осознать и сформулировать требования к ситуации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Уведите от посторонних, дайте возможность выговориться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 smtClean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 smtClean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406896" y="4686300"/>
            <a:ext cx="1371600" cy="990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8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723378" y="2923974"/>
            <a:ext cx="64790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Внешние признаки: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Резкие движения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Часто бесцельные и бессмысленные действия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Ненормально громкая речь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Часто отсутствует реакция на окружающих	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3593893" y="1271485"/>
            <a:ext cx="10102217" cy="887725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Двигательное возбуждение 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1600" y="2872304"/>
            <a:ext cx="9144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Помощь: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b="1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Привлечь внимание 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 </a:t>
            </a: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к себе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Говорить спокойным голосом, без частиц «не»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Формулировать указания четко </a:t>
            </a: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и коротко, не 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спорить</a:t>
            </a: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 возможности, </a:t>
            </a:r>
            <a:r>
              <a:rPr lang="ru-RU" sz="4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изолировать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 </a:t>
            </a:r>
            <a:endParaRPr lang="ru-RU" sz="28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7467600" y="4686300"/>
            <a:ext cx="1371600" cy="990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3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723378" y="2923974"/>
            <a:ext cx="7430022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Внешние признаки: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Резкое снижение или отсутствие движений и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речи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Отсутствие реакции на раздражители (свет, звуки, боль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)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Застывание в определенной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позе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Возможно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напряжение отдельных групп мышц</a:t>
            </a:r>
            <a:endParaRPr lang="ru-RU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3593893" y="1271485"/>
            <a:ext cx="10102217" cy="887725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Ступор 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58400" y="2872304"/>
            <a:ext cx="8077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Помощь: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Передать 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ребенка </a:t>
            </a:r>
            <a:r>
              <a:rPr lang="ru-RU" sz="4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медикам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При их отсутствии – постараться вызвать любую реакцию (позитивную, негативную)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lvl="0"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8153400" y="4637532"/>
            <a:ext cx="1371600" cy="990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3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4"/>
          <p:cNvGrpSpPr/>
          <p:nvPr/>
        </p:nvGrpSpPr>
        <p:grpSpPr>
          <a:xfrm>
            <a:off x="615186" y="220383"/>
            <a:ext cx="17368013" cy="1065108"/>
            <a:chOff x="615187" y="220383"/>
            <a:chExt cx="9464040" cy="580390"/>
          </a:xfrm>
        </p:grpSpPr>
        <p:sp>
          <p:nvSpPr>
            <p:cNvPr id="24" name="object 5"/>
            <p:cNvSpPr/>
            <p:nvPr/>
          </p:nvSpPr>
          <p:spPr>
            <a:xfrm>
              <a:off x="615187" y="389636"/>
              <a:ext cx="1679575" cy="410845"/>
            </a:xfrm>
            <a:custGeom>
              <a:avLst/>
              <a:gdLst/>
              <a:ahLst/>
              <a:cxnLst/>
              <a:rect l="l" t="t" r="r" b="b"/>
              <a:pathLst>
                <a:path w="1679575" h="410845">
                  <a:moveTo>
                    <a:pt x="1679206" y="0"/>
                  </a:moveTo>
                  <a:lnTo>
                    <a:pt x="0" y="0"/>
                  </a:lnTo>
                  <a:lnTo>
                    <a:pt x="0" y="410806"/>
                  </a:lnTo>
                  <a:lnTo>
                    <a:pt x="1310995" y="410806"/>
                  </a:lnTo>
                  <a:lnTo>
                    <a:pt x="1679206" y="0"/>
                  </a:lnTo>
                  <a:close/>
                </a:path>
              </a:pathLst>
            </a:custGeom>
            <a:solidFill>
              <a:srgbClr val="C8DD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/>
            <p:cNvSpPr/>
            <p:nvPr/>
          </p:nvSpPr>
          <p:spPr>
            <a:xfrm>
              <a:off x="615187" y="231889"/>
              <a:ext cx="1637030" cy="415925"/>
            </a:xfrm>
            <a:custGeom>
              <a:avLst/>
              <a:gdLst/>
              <a:ahLst/>
              <a:cxnLst/>
              <a:rect l="l" t="t" r="r" b="b"/>
              <a:pathLst>
                <a:path w="1637030" h="415925">
                  <a:moveTo>
                    <a:pt x="1636483" y="0"/>
                  </a:moveTo>
                  <a:lnTo>
                    <a:pt x="0" y="0"/>
                  </a:lnTo>
                  <a:lnTo>
                    <a:pt x="0" y="415734"/>
                  </a:lnTo>
                  <a:lnTo>
                    <a:pt x="1277632" y="415734"/>
                  </a:lnTo>
                  <a:lnTo>
                    <a:pt x="1636483" y="0"/>
                  </a:lnTo>
                  <a:close/>
                </a:path>
              </a:pathLst>
            </a:custGeom>
            <a:solidFill>
              <a:srgbClr val="008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/>
            <p:cNvSpPr/>
            <p:nvPr/>
          </p:nvSpPr>
          <p:spPr>
            <a:xfrm>
              <a:off x="2322334" y="220383"/>
              <a:ext cx="7757159" cy="406400"/>
            </a:xfrm>
            <a:custGeom>
              <a:avLst/>
              <a:gdLst/>
              <a:ahLst/>
              <a:cxnLst/>
              <a:rect l="l" t="t" r="r" b="b"/>
              <a:pathLst>
                <a:path w="7757159" h="406400">
                  <a:moveTo>
                    <a:pt x="7756893" y="0"/>
                  </a:moveTo>
                  <a:lnTo>
                    <a:pt x="433387" y="0"/>
                  </a:lnTo>
                  <a:lnTo>
                    <a:pt x="0" y="405879"/>
                  </a:lnTo>
                  <a:lnTo>
                    <a:pt x="7756893" y="405879"/>
                  </a:lnTo>
                  <a:lnTo>
                    <a:pt x="7756893" y="0"/>
                  </a:lnTo>
                  <a:close/>
                </a:path>
              </a:pathLst>
            </a:custGeom>
            <a:solidFill>
              <a:srgbClr val="69B5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Rectangle 21">
            <a:extLst>
              <a:ext uri="{FF2B5EF4-FFF2-40B4-BE49-F238E27FC236}">
                <a16:creationId xmlns="" xmlns:a16="http://schemas.microsoft.com/office/drawing/2014/main" id="{E9C1AB8C-92E3-4CB7-A953-4F6CFFD3D43E}"/>
              </a:ext>
            </a:extLst>
          </p:cNvPr>
          <p:cNvSpPr/>
          <p:nvPr/>
        </p:nvSpPr>
        <p:spPr>
          <a:xfrm>
            <a:off x="723378" y="2159210"/>
            <a:ext cx="5677422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Внешние признаки: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Напряжение мышц, особенно лицевых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Сильное сердцебиение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Учащенное поверхностное дыхание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Трудно контролировать свое поведение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128" name="Google Shape;419;p34"/>
          <p:cNvSpPr txBox="1">
            <a:spLocks/>
          </p:cNvSpPr>
          <p:nvPr/>
        </p:nvSpPr>
        <p:spPr>
          <a:xfrm>
            <a:off x="3593893" y="1271485"/>
            <a:ext cx="10102217" cy="887725"/>
          </a:xfrm>
          <a:prstGeom prst="rect">
            <a:avLst/>
          </a:prstGeom>
        </p:spPr>
        <p:txBody>
          <a:bodyPr spcFirstLastPara="1" wrap="square" lIns="121876" tIns="121876" rIns="121876" bIns="121876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Rockwell" panose="02060603020205020403" pitchFamily="18" charset="0"/>
                <a:cs typeface="Calibri" pitchFamily="34" charset="0"/>
              </a:rPr>
              <a:t>Страх 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Rockwell" panose="02060603020205020403" pitchFamily="18" charset="0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839200" y="2159210"/>
            <a:ext cx="92964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Помощь: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Не оставляйте 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ребенка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 </a:t>
            </a: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одного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Дайте возможность рассказать о страхе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Окажите поддержку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Дайте ощущение большей безопасности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Информируйте о ситуации</a:t>
            </a: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Предложите техники </a:t>
            </a:r>
            <a:r>
              <a:rPr lang="ru-RU" sz="40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саморегуляции</a:t>
            </a:r>
            <a:endParaRPr lang="ru-RU" sz="4000" dirty="0" smtClean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marL="571500" lvl="0" indent="-571500">
              <a:buFont typeface="Wingdings" pitchFamily="2" charset="2"/>
              <a:buChar char="ü"/>
              <a:defRPr/>
            </a:pPr>
            <a:r>
              <a:rPr lang="ru-RU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Переключите внимание на умственную деятельность, не связанную с событием</a:t>
            </a: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 lvl="0">
              <a:defRPr/>
            </a:pPr>
            <a:endParaRPr lang="ru-RU" sz="40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7010400" y="4637532"/>
            <a:ext cx="1371600" cy="990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2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1142</Words>
  <Application>Microsoft Office PowerPoint</Application>
  <PresentationFormat>Произвольный</PresentationFormat>
  <Paragraphs>265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МГППУ – УНИВЕРСИТЕТ ДЛЯ НЕРАВНОДУШНЫХ ЛЮДЕЙ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and White Step by Step Process Chart Presentation</dc:title>
  <dc:creator>Елена Вершинкина</dc:creator>
  <cp:keywords>DAEYP9BIBq8,BADyq6JNwrc</cp:keywords>
  <cp:lastModifiedBy>Home</cp:lastModifiedBy>
  <cp:revision>63</cp:revision>
  <dcterms:created xsi:type="dcterms:W3CDTF">2021-03-09T09:12:48Z</dcterms:created>
  <dcterms:modified xsi:type="dcterms:W3CDTF">2022-06-26T15:43:25Z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2021-03-09T00:00:00Z</vt:filetime>
  </property>
  <property fmtid="{D5CDD505-2E9C-101B-9397-08002B2CF9AE}" pid="3" name="Creator">
    <vt:lpwstr>Canva</vt:lpwstr>
  </property>
  <property fmtid="{D5CDD505-2E9C-101B-9397-08002B2CF9AE}" pid="4" name="LastSaved">
    <vt:filetime>2021-03-09T00:00:00Z</vt:filetime>
  </property>
</Properties>
</file>