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sldIdLst>
    <p:sldId id="284" r:id="rId2"/>
    <p:sldId id="296" r:id="rId3"/>
    <p:sldId id="288" r:id="rId4"/>
    <p:sldId id="303" r:id="rId5"/>
    <p:sldId id="304" r:id="rId6"/>
    <p:sldId id="305" r:id="rId7"/>
    <p:sldId id="306" r:id="rId8"/>
    <p:sldId id="324" r:id="rId9"/>
    <p:sldId id="311" r:id="rId10"/>
    <p:sldId id="317" r:id="rId11"/>
    <p:sldId id="313" r:id="rId12"/>
    <p:sldId id="316" r:id="rId13"/>
    <p:sldId id="318" r:id="rId14"/>
    <p:sldId id="329" r:id="rId15"/>
    <p:sldId id="319" r:id="rId16"/>
    <p:sldId id="325" r:id="rId17"/>
    <p:sldId id="326" r:id="rId18"/>
    <p:sldId id="328" r:id="rId19"/>
    <p:sldId id="320" r:id="rId20"/>
    <p:sldId id="321" r:id="rId21"/>
    <p:sldId id="322" r:id="rId22"/>
    <p:sldId id="323" r:id="rId23"/>
    <p:sldId id="308" r:id="rId24"/>
    <p:sldId id="309" r:id="rId25"/>
    <p:sldId id="310" r:id="rId26"/>
    <p:sldId id="327"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0E502AF-6E3D-468C-B7E6-39C794795EA5}" type="datetimeFigureOut">
              <a:rPr lang="ru-RU" smtClean="0"/>
              <a:t>18.10.2022</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2432781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0E502AF-6E3D-468C-B7E6-39C794795EA5}" type="datetimeFigureOut">
              <a:rPr lang="ru-RU" smtClean="0"/>
              <a:t>18.10.2022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199170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0E502AF-6E3D-468C-B7E6-39C794795EA5}" type="datetimeFigureOut">
              <a:rPr lang="ru-RU" smtClean="0"/>
              <a:t>18.10.2022</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02364B-4C35-44B7-B235-A17F51E558E7}"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1835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50E502AF-6E3D-468C-B7E6-39C794795EA5}" type="datetimeFigureOut">
              <a:rPr lang="ru-RU" smtClean="0"/>
              <a:t>18.10.2022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188935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50E502AF-6E3D-468C-B7E6-39C794795EA5}" type="datetimeFigureOut">
              <a:rPr lang="ru-RU" smtClean="0"/>
              <a:t>18.10.2022</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02364B-4C35-44B7-B235-A17F51E558E7}"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8517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50E502AF-6E3D-468C-B7E6-39C794795EA5}" type="datetimeFigureOut">
              <a:rPr lang="ru-RU" smtClean="0"/>
              <a:t>18.10.2022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311493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0E502AF-6E3D-468C-B7E6-39C794795EA5}" type="datetimeFigureOut">
              <a:rPr lang="ru-RU" smtClean="0"/>
              <a:t>18.10.2022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3458186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0E502AF-6E3D-468C-B7E6-39C794795EA5}" type="datetimeFigureOut">
              <a:rPr lang="ru-RU" smtClean="0"/>
              <a:t>18.10.2022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221757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0E502AF-6E3D-468C-B7E6-39C794795EA5}" type="datetimeFigureOut">
              <a:rPr lang="ru-RU" smtClean="0"/>
              <a:t>18.10.2022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167366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0E502AF-6E3D-468C-B7E6-39C794795EA5}" type="datetimeFigureOut">
              <a:rPr lang="ru-RU" smtClean="0"/>
              <a:t>18.10.2022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1131441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0E502AF-6E3D-468C-B7E6-39C794795EA5}" type="datetimeFigureOut">
              <a:rPr lang="ru-RU" smtClean="0"/>
              <a:t>18.10.2022</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1099415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0E502AF-6E3D-468C-B7E6-39C794795EA5}" type="datetimeFigureOut">
              <a:rPr lang="ru-RU" smtClean="0"/>
              <a:t>18.10.2022</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3539651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0E502AF-6E3D-468C-B7E6-39C794795EA5}" type="datetimeFigureOut">
              <a:rPr lang="ru-RU" smtClean="0"/>
              <a:t>18.10.2022</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3131017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502AF-6E3D-468C-B7E6-39C794795EA5}" type="datetimeFigureOut">
              <a:rPr lang="ru-RU" smtClean="0"/>
              <a:t>18.10.2022</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3370946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0E502AF-6E3D-468C-B7E6-39C794795EA5}" type="datetimeFigureOut">
              <a:rPr lang="ru-RU" smtClean="0"/>
              <a:t>18.10.2022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3887734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0E502AF-6E3D-468C-B7E6-39C794795EA5}" type="datetimeFigureOut">
              <a:rPr lang="ru-RU" smtClean="0"/>
              <a:t>18.10.2022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02364B-4C35-44B7-B235-A17F51E558E7}" type="slidenum">
              <a:rPr lang="ru-RU" smtClean="0"/>
              <a:t>‹#›</a:t>
            </a:fld>
            <a:endParaRPr lang="ru-RU"/>
          </a:p>
        </p:txBody>
      </p:sp>
    </p:spTree>
    <p:extLst>
      <p:ext uri="{BB962C8B-B14F-4D97-AF65-F5344CB8AC3E}">
        <p14:creationId xmlns:p14="http://schemas.microsoft.com/office/powerpoint/2010/main" val="303142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0E502AF-6E3D-468C-B7E6-39C794795EA5}" type="datetimeFigureOut">
              <a:rPr lang="ru-RU" smtClean="0"/>
              <a:t>18.10.2022</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802364B-4C35-44B7-B235-A17F51E558E7}" type="slidenum">
              <a:rPr lang="ru-RU" smtClean="0"/>
              <a:t>‹#›</a:t>
            </a:fld>
            <a:endParaRPr lang="ru-RU"/>
          </a:p>
        </p:txBody>
      </p:sp>
    </p:spTree>
    <p:extLst>
      <p:ext uri="{BB962C8B-B14F-4D97-AF65-F5344CB8AC3E}">
        <p14:creationId xmlns:p14="http://schemas.microsoft.com/office/powerpoint/2010/main" val="38092177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2A0FD9-685D-4565-BD9E-C467A2ACA672}"/>
              </a:ext>
            </a:extLst>
          </p:cNvPr>
          <p:cNvSpPr>
            <a:spLocks noGrp="1"/>
          </p:cNvSpPr>
          <p:nvPr>
            <p:ph type="ctrTitle"/>
          </p:nvPr>
        </p:nvSpPr>
        <p:spPr>
          <a:xfrm>
            <a:off x="1319135" y="1079292"/>
            <a:ext cx="10185478" cy="2349708"/>
          </a:xfrm>
        </p:spPr>
        <p:txBody>
          <a:bodyPr>
            <a:normAutofit/>
          </a:bodyPr>
          <a:lstStyle/>
          <a:p>
            <a:pPr algn="ctr"/>
            <a:r>
              <a:rPr kumimoji="0" lang="ru-RU" sz="4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Психологическое сопровождение </a:t>
            </a:r>
            <a:br>
              <a:rPr kumimoji="0" lang="ru-RU" sz="4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br>
            <a:r>
              <a:rPr kumimoji="0" lang="ru-RU" sz="4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профессионального самоопределения </a:t>
            </a:r>
            <a:br>
              <a:rPr kumimoji="0" lang="ru-RU" sz="4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br>
            <a:r>
              <a:rPr kumimoji="0" lang="ru-RU" sz="4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обучающихся</a:t>
            </a:r>
            <a:endParaRPr lang="ru-RU" sz="4800" dirty="0">
              <a:solidFill>
                <a:srgbClr val="C00000"/>
              </a:solidFill>
              <a:effectLst>
                <a:outerShdw blurRad="38100" dist="38100" dir="2700000" algn="tl">
                  <a:srgbClr val="000000">
                    <a:alpha val="43137"/>
                  </a:srgbClr>
                </a:outerShdw>
              </a:effectLst>
            </a:endParaRPr>
          </a:p>
        </p:txBody>
      </p:sp>
      <p:sp>
        <p:nvSpPr>
          <p:cNvPr id="3" name="Подзаголовок 2">
            <a:extLst>
              <a:ext uri="{FF2B5EF4-FFF2-40B4-BE49-F238E27FC236}">
                <a16:creationId xmlns:a16="http://schemas.microsoft.com/office/drawing/2014/main" id="{91EFF919-9A0D-4D51-BA24-424AB995DB32}"/>
              </a:ext>
            </a:extLst>
          </p:cNvPr>
          <p:cNvSpPr>
            <a:spLocks noGrp="1"/>
          </p:cNvSpPr>
          <p:nvPr>
            <p:ph type="subTitle" idx="1"/>
          </p:nvPr>
        </p:nvSpPr>
        <p:spPr>
          <a:xfrm>
            <a:off x="2589213" y="3909568"/>
            <a:ext cx="8915399" cy="1396950"/>
          </a:xfrm>
        </p:spPr>
        <p:txBody>
          <a:bodyPr>
            <a:normAutofit lnSpcReduction="10000"/>
          </a:bodyPr>
          <a:lstStyle/>
          <a:p>
            <a:pPr algn="ctr"/>
            <a:endParaRPr lang="ru-RU" dirty="0">
              <a:latin typeface="Arial" panose="020B0604020202020204" pitchFamily="34" charset="0"/>
              <a:cs typeface="Arial" panose="020B0604020202020204" pitchFamily="34" charset="0"/>
            </a:endParaRPr>
          </a:p>
          <a:p>
            <a:pPr algn="ctr"/>
            <a:endParaRPr lang="ru-RU" sz="2000" dirty="0">
              <a:solidFill>
                <a:srgbClr val="7030A0"/>
              </a:solidFill>
              <a:latin typeface="Arial" panose="020B0604020202020204" pitchFamily="34" charset="0"/>
              <a:cs typeface="Arial" panose="020B0604020202020204" pitchFamily="34" charset="0"/>
            </a:endParaRPr>
          </a:p>
          <a:p>
            <a:pPr algn="ctr"/>
            <a:r>
              <a:rPr lang="ru-RU" sz="3200" dirty="0">
                <a:solidFill>
                  <a:srgbClr val="7030A0"/>
                </a:solidFill>
                <a:latin typeface="Arial" panose="020B0604020202020204" pitchFamily="34" charset="0"/>
                <a:cs typeface="Arial" panose="020B0604020202020204" pitchFamily="34" charset="0"/>
              </a:rPr>
              <a:t>Опыт работы МАОУ СОШ № 37 г. Томска</a:t>
            </a:r>
          </a:p>
        </p:txBody>
      </p:sp>
    </p:spTree>
    <p:extLst>
      <p:ext uri="{BB962C8B-B14F-4D97-AF65-F5344CB8AC3E}">
        <p14:creationId xmlns:p14="http://schemas.microsoft.com/office/powerpoint/2010/main" val="99457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137360-86B3-4420-8F8C-C43203A60AC8}"/>
              </a:ext>
            </a:extLst>
          </p:cNvPr>
          <p:cNvSpPr>
            <a:spLocks noGrp="1"/>
          </p:cNvSpPr>
          <p:nvPr>
            <p:ph type="title"/>
          </p:nvPr>
        </p:nvSpPr>
        <p:spPr>
          <a:xfrm>
            <a:off x="1904214" y="377072"/>
            <a:ext cx="9600397" cy="669303"/>
          </a:xfrm>
        </p:spPr>
        <p:txBody>
          <a:bodyPr>
            <a:normAutofit fontScale="90000"/>
          </a:bodyPr>
          <a:lstStyle/>
          <a:p>
            <a:pPr algn="ctr">
              <a:lnSpc>
                <a:spcPct val="107000"/>
              </a:lnSpc>
              <a:spcAft>
                <a:spcPts val="800"/>
              </a:spcAft>
            </a:pPr>
            <a:r>
              <a:rPr lang="ru-RU" sz="4000" dirty="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Профессиональное консультирование </a:t>
            </a:r>
            <a:br>
              <a:rPr lang="ru-RU" sz="32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41B56035-9401-491C-90B1-6394032FEC17}"/>
              </a:ext>
            </a:extLst>
          </p:cNvPr>
          <p:cNvSpPr>
            <a:spLocks noGrp="1"/>
          </p:cNvSpPr>
          <p:nvPr>
            <p:ph sz="half" idx="1"/>
          </p:nvPr>
        </p:nvSpPr>
        <p:spPr>
          <a:xfrm>
            <a:off x="1140643" y="1432874"/>
            <a:ext cx="5762433" cy="4478348"/>
          </a:xfrm>
        </p:spPr>
        <p:txBody>
          <a:bodyPr/>
          <a:lstStyle/>
          <a:p>
            <a:pPr>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Помощь в профессиональном и личностном самоопределении: сформулировать мотивы и интересы подростка, выявить его когнитивные способности и личностные черты.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Обсуждение вместе с подростком, в каких карьерных траекториях такие способности, черты и интересы могут быть востребованы.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Формирование навыков принятии осознанного, обоснованного решения о выборе профессионального пути с учётом мотивации, ценностных установок, индивидуальных психологических особенностей и возможностей.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pic>
        <p:nvPicPr>
          <p:cNvPr id="8" name="Объект 7">
            <a:extLst>
              <a:ext uri="{FF2B5EF4-FFF2-40B4-BE49-F238E27FC236}">
                <a16:creationId xmlns:a16="http://schemas.microsoft.com/office/drawing/2014/main" id="{725F96C9-DC11-47CB-8AE0-422D5C529A82}"/>
              </a:ext>
            </a:extLst>
          </p:cNvPr>
          <p:cNvPicPr>
            <a:picLocks noGrp="1" noChangeAspect="1"/>
          </p:cNvPicPr>
          <p:nvPr>
            <p:ph sz="half" idx="2"/>
          </p:nvPr>
        </p:nvPicPr>
        <p:blipFill>
          <a:blip r:embed="rId2"/>
          <a:stretch>
            <a:fillRect/>
          </a:stretch>
        </p:blipFill>
        <p:spPr>
          <a:xfrm>
            <a:off x="7290041" y="1425565"/>
            <a:ext cx="4399196" cy="4478348"/>
          </a:xfrm>
          <a:prstGeom prst="rect">
            <a:avLst/>
          </a:prstGeom>
        </p:spPr>
      </p:pic>
    </p:spTree>
    <p:extLst>
      <p:ext uri="{BB962C8B-B14F-4D97-AF65-F5344CB8AC3E}">
        <p14:creationId xmlns:p14="http://schemas.microsoft.com/office/powerpoint/2010/main" val="2745861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7F19B8-0CA0-4CDA-8C45-FEB21B4F17AF}"/>
              </a:ext>
            </a:extLst>
          </p:cNvPr>
          <p:cNvSpPr>
            <a:spLocks noGrp="1"/>
          </p:cNvSpPr>
          <p:nvPr>
            <p:ph type="title"/>
          </p:nvPr>
        </p:nvSpPr>
        <p:spPr>
          <a:xfrm>
            <a:off x="2592924" y="320511"/>
            <a:ext cx="8911687" cy="1272619"/>
          </a:xfrm>
        </p:spPr>
        <p:txBody>
          <a:bodyPr/>
          <a:lstStyle/>
          <a:p>
            <a:pPr algn="ctr"/>
            <a:r>
              <a:rPr lang="ru-RU" dirty="0" err="1">
                <a:solidFill>
                  <a:srgbClr val="C00000"/>
                </a:solidFill>
                <a:latin typeface="Comic Sans MS" panose="030F0702030302020204" pitchFamily="66" charset="0"/>
              </a:rPr>
              <a:t>Профдиагностика</a:t>
            </a:r>
            <a:r>
              <a:rPr lang="ru-RU" dirty="0">
                <a:solidFill>
                  <a:srgbClr val="C00000"/>
                </a:solidFill>
                <a:latin typeface="Comic Sans MS" panose="030F0702030302020204" pitchFamily="66" charset="0"/>
              </a:rPr>
              <a:t> </a:t>
            </a:r>
            <a:br>
              <a:rPr lang="ru-RU" dirty="0">
                <a:solidFill>
                  <a:srgbClr val="C00000"/>
                </a:solidFill>
                <a:latin typeface="Comic Sans MS" panose="030F0702030302020204" pitchFamily="66" charset="0"/>
              </a:rPr>
            </a:br>
            <a:r>
              <a:rPr lang="ru-RU" dirty="0">
                <a:solidFill>
                  <a:srgbClr val="C00000"/>
                </a:solidFill>
                <a:latin typeface="Comic Sans MS" panose="030F0702030302020204" pitchFamily="66" charset="0"/>
              </a:rPr>
              <a:t>как составная часть консультации</a:t>
            </a:r>
          </a:p>
        </p:txBody>
      </p:sp>
      <p:sp>
        <p:nvSpPr>
          <p:cNvPr id="4" name="Объект 3">
            <a:extLst>
              <a:ext uri="{FF2B5EF4-FFF2-40B4-BE49-F238E27FC236}">
                <a16:creationId xmlns:a16="http://schemas.microsoft.com/office/drawing/2014/main" id="{DA9275CF-5F89-4621-AE26-AE7CAC982DD5}"/>
              </a:ext>
            </a:extLst>
          </p:cNvPr>
          <p:cNvSpPr>
            <a:spLocks noGrp="1"/>
          </p:cNvSpPr>
          <p:nvPr>
            <p:ph sz="half" idx="2"/>
          </p:nvPr>
        </p:nvSpPr>
        <p:spPr>
          <a:xfrm>
            <a:off x="5542961" y="1904214"/>
            <a:ext cx="6278251" cy="4383464"/>
          </a:xfrm>
        </p:spPr>
        <p:txBody>
          <a:bodyPr>
            <a:normAutofit lnSpcReduction="10000"/>
          </a:bodyPr>
          <a:lstStyle/>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ДДО Климова</a:t>
            </a:r>
          </a:p>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Карта интересов </a:t>
            </a:r>
            <a:r>
              <a:rPr lang="ru-RU" sz="1800" dirty="0" err="1">
                <a:effectLst/>
                <a:latin typeface="Arial" panose="020B0604020202020204" pitchFamily="34" charset="0"/>
                <a:ea typeface="Calibri" panose="020F0502020204030204" pitchFamily="34" charset="0"/>
                <a:cs typeface="Arial" panose="020B0604020202020204" pitchFamily="34" charset="0"/>
              </a:rPr>
              <a:t>Голмштока</a:t>
            </a:r>
            <a:r>
              <a:rPr lang="ru-RU" sz="1800" dirty="0">
                <a:effectLst/>
                <a:latin typeface="Arial" panose="020B0604020202020204" pitchFamily="34" charset="0"/>
                <a:ea typeface="Calibri" panose="020F0502020204030204" pitchFamily="34" charset="0"/>
                <a:cs typeface="Arial" panose="020B0604020202020204" pitchFamily="34" charset="0"/>
              </a:rPr>
              <a:t> (Г. Резапкиной)</a:t>
            </a:r>
          </a:p>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Тип личности по </a:t>
            </a:r>
            <a:r>
              <a:rPr lang="ru-RU" sz="1800" dirty="0" err="1">
                <a:effectLst/>
                <a:latin typeface="Arial" panose="020B0604020202020204" pitchFamily="34" charset="0"/>
                <a:ea typeface="Calibri" panose="020F0502020204030204" pitchFamily="34" charset="0"/>
                <a:cs typeface="Arial" panose="020B0604020202020204" pitchFamily="34" charset="0"/>
              </a:rPr>
              <a:t>Голланду</a:t>
            </a:r>
            <a:endParaRPr lang="ru-RU" sz="1800" dirty="0">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Тип личности по Майерс </a:t>
            </a:r>
            <a:r>
              <a:rPr lang="ru-RU" sz="1800" dirty="0" err="1">
                <a:effectLst/>
                <a:latin typeface="Arial" panose="020B0604020202020204" pitchFamily="34" charset="0"/>
                <a:ea typeface="Calibri" panose="020F0502020204030204" pitchFamily="34" charset="0"/>
                <a:cs typeface="Arial" panose="020B0604020202020204" pitchFamily="34" charset="0"/>
              </a:rPr>
              <a:t>Бриггс</a:t>
            </a:r>
            <a:endParaRPr lang="ru-RU" sz="1800" dirty="0">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Иерархия трудовых ценностей личности по </a:t>
            </a:r>
            <a:r>
              <a:rPr lang="ru-RU" sz="1800" dirty="0" err="1">
                <a:effectLst/>
                <a:latin typeface="Arial" panose="020B0604020202020204" pitchFamily="34" charset="0"/>
                <a:ea typeface="Calibri" panose="020F0502020204030204" pitchFamily="34" charset="0"/>
                <a:cs typeface="Arial" panose="020B0604020202020204" pitchFamily="34" charset="0"/>
              </a:rPr>
              <a:t>Ясюковой</a:t>
            </a:r>
            <a:endParaRPr lang="ru-RU" sz="1800" dirty="0">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Тест «Готовность к саморазвитию»</a:t>
            </a:r>
          </a:p>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Тест «</a:t>
            </a:r>
            <a:r>
              <a:rPr lang="ru-RU" sz="1800" dirty="0" err="1">
                <a:effectLst/>
                <a:latin typeface="Arial" panose="020B0604020202020204" pitchFamily="34" charset="0"/>
                <a:ea typeface="Calibri" panose="020F0502020204030204" pitchFamily="34" charset="0"/>
                <a:cs typeface="Arial" panose="020B0604020202020204" pitchFamily="34" charset="0"/>
              </a:rPr>
              <a:t>Профперспектива</a:t>
            </a:r>
            <a:r>
              <a:rPr lang="ru-RU" sz="1800" dirty="0">
                <a:effectLst/>
                <a:latin typeface="Arial" panose="020B0604020202020204" pitchFamily="34" charset="0"/>
                <a:ea typeface="Calibri" panose="020F0502020204030204" pitchFamily="34" charset="0"/>
                <a:cs typeface="Arial" panose="020B0604020202020204" pitchFamily="34" charset="0"/>
              </a:rPr>
              <a:t>»</a:t>
            </a:r>
          </a:p>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ДДО по модальностям восприятия</a:t>
            </a:r>
          </a:p>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Биографический метод «Self  </a:t>
            </a:r>
            <a:r>
              <a:rPr lang="ru-RU" sz="1800" dirty="0" err="1">
                <a:effectLst/>
                <a:latin typeface="Arial" panose="020B0604020202020204" pitchFamily="34" charset="0"/>
                <a:ea typeface="Calibri" panose="020F0502020204030204" pitchFamily="34" charset="0"/>
                <a:cs typeface="Arial" panose="020B0604020202020204" pitchFamily="34" charset="0"/>
              </a:rPr>
              <a:t>made</a:t>
            </a:r>
            <a:r>
              <a:rPr lang="ru-RU" sz="1800" dirty="0">
                <a:effectLst/>
                <a:latin typeface="Arial" panose="020B0604020202020204" pitchFamily="34" charset="0"/>
                <a:ea typeface="Calibri" panose="020F0502020204030204" pitchFamily="34" charset="0"/>
                <a:cs typeface="Arial" panose="020B0604020202020204" pitchFamily="34" charset="0"/>
              </a:rPr>
              <a:t> </a:t>
            </a:r>
            <a:r>
              <a:rPr lang="ru-RU" sz="1800" dirty="0" err="1">
                <a:effectLst/>
                <a:latin typeface="Arial" panose="020B0604020202020204" pitchFamily="34" charset="0"/>
                <a:ea typeface="Calibri" panose="020F0502020204030204" pitchFamily="34" charset="0"/>
                <a:cs typeface="Arial" panose="020B0604020202020204" pitchFamily="34" charset="0"/>
              </a:rPr>
              <a:t>man</a:t>
            </a:r>
            <a:r>
              <a:rPr lang="ru-RU" sz="1800" dirty="0">
                <a:effectLst/>
                <a:latin typeface="Arial" panose="020B0604020202020204" pitchFamily="34" charset="0"/>
                <a:ea typeface="Calibri" panose="020F0502020204030204" pitchFamily="34" charset="0"/>
                <a:cs typeface="Arial" panose="020B0604020202020204" pitchFamily="34" charset="0"/>
              </a:rPr>
              <a:t>»</a:t>
            </a:r>
          </a:p>
          <a:p>
            <a:pPr>
              <a:spcBef>
                <a:spcPts val="0"/>
              </a:spcBef>
            </a:pPr>
            <a:r>
              <a:rPr lang="ru-RU" sz="1800" dirty="0">
                <a:effectLst/>
                <a:latin typeface="Arial" panose="020B0604020202020204" pitchFamily="34" charset="0"/>
                <a:ea typeface="Calibri" panose="020F0502020204030204" pitchFamily="34" charset="0"/>
                <a:cs typeface="Arial" panose="020B0604020202020204" pitchFamily="34" charset="0"/>
              </a:rPr>
              <a:t>Техника “Анализа предназначения человека” </a:t>
            </a:r>
          </a:p>
          <a:p>
            <a:pPr>
              <a:spcBef>
                <a:spcPts val="0"/>
              </a:spcBef>
            </a:pPr>
            <a:r>
              <a:rPr lang="ru-RU" dirty="0">
                <a:latin typeface="Arial" panose="020B0604020202020204" pitchFamily="34" charset="0"/>
                <a:ea typeface="Calibri" panose="020F0502020204030204" pitchFamily="34" charset="0"/>
                <a:cs typeface="Arial" panose="020B0604020202020204" pitchFamily="34" charset="0"/>
              </a:rPr>
              <a:t>Эссе </a:t>
            </a:r>
          </a:p>
          <a:p>
            <a:pPr marL="342900" marR="0" lvl="0" indent="-342900" algn="l" defTabSz="457200" rtl="0" eaLnBrk="1" fontAlgn="auto" latinLnBrk="0" hangingPunct="1">
              <a:lnSpc>
                <a:spcPct val="100000"/>
              </a:lnSpc>
              <a:spcBef>
                <a:spcPts val="0"/>
              </a:spcBef>
              <a:spcAft>
                <a:spcPts val="0"/>
              </a:spcAft>
              <a:buClr>
                <a:srgbClr val="D34817"/>
              </a:buClr>
              <a:buSzTx/>
              <a:buFont typeface="Wingdings 3" charset="2"/>
              <a:buChar char=""/>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Техника коллажа</a:t>
            </a:r>
          </a:p>
          <a:p>
            <a:pPr>
              <a:spcBef>
                <a:spcPts val="0"/>
              </a:spcBef>
            </a:pPr>
            <a:r>
              <a:rPr lang="ru-RU" dirty="0">
                <a:latin typeface="Arial" panose="020B0604020202020204" pitchFamily="34" charset="0"/>
                <a:ea typeface="Calibri" panose="020F0502020204030204" pitchFamily="34" charset="0"/>
                <a:cs typeface="Arial" panose="020B0604020202020204" pitchFamily="34" charset="0"/>
              </a:rPr>
              <a:t>Арт-терапия</a:t>
            </a:r>
          </a:p>
          <a:p>
            <a:pPr>
              <a:spcBef>
                <a:spcPts val="0"/>
              </a:spcBef>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ru-RU" dirty="0"/>
              <a:t>ПРИМЕЧАНИЕ: часто диагностика носит групповой характер</a:t>
            </a:r>
          </a:p>
        </p:txBody>
      </p:sp>
      <p:pic>
        <p:nvPicPr>
          <p:cNvPr id="8" name="Объект 7">
            <a:extLst>
              <a:ext uri="{FF2B5EF4-FFF2-40B4-BE49-F238E27FC236}">
                <a16:creationId xmlns:a16="http://schemas.microsoft.com/office/drawing/2014/main" id="{35B6323F-DF02-413F-81C2-DC66884DA28B}"/>
              </a:ext>
            </a:extLst>
          </p:cNvPr>
          <p:cNvPicPr>
            <a:picLocks noGrp="1" noChangeAspect="1"/>
          </p:cNvPicPr>
          <p:nvPr>
            <p:ph sz="half" idx="1"/>
          </p:nvPr>
        </p:nvPicPr>
        <p:blipFill>
          <a:blip r:embed="rId2"/>
          <a:stretch>
            <a:fillRect/>
          </a:stretch>
        </p:blipFill>
        <p:spPr>
          <a:xfrm>
            <a:off x="942680" y="2394409"/>
            <a:ext cx="4289720" cy="2988296"/>
          </a:xfrm>
          <a:prstGeom prst="rect">
            <a:avLst/>
          </a:prstGeom>
        </p:spPr>
      </p:pic>
    </p:spTree>
    <p:extLst>
      <p:ext uri="{BB962C8B-B14F-4D97-AF65-F5344CB8AC3E}">
        <p14:creationId xmlns:p14="http://schemas.microsoft.com/office/powerpoint/2010/main" val="293352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10F433-499D-40B1-8693-E13F2B4EEDE4}"/>
              </a:ext>
            </a:extLst>
          </p:cNvPr>
          <p:cNvSpPr>
            <a:spLocks noGrp="1"/>
          </p:cNvSpPr>
          <p:nvPr>
            <p:ph type="title"/>
          </p:nvPr>
        </p:nvSpPr>
        <p:spPr>
          <a:xfrm>
            <a:off x="2592924" y="263952"/>
            <a:ext cx="8911687" cy="1338605"/>
          </a:xfrm>
        </p:spPr>
        <p:txBody>
          <a:bodyPr>
            <a:noAutofit/>
          </a:bodyPr>
          <a:lstStyle/>
          <a:p>
            <a:pPr algn="ctr">
              <a:lnSpc>
                <a:spcPct val="107000"/>
              </a:lnSpc>
              <a:spcAft>
                <a:spcPts val="800"/>
              </a:spcAft>
            </a:pPr>
            <a:r>
              <a:rPr lang="ru-RU" dirty="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Профессиональный подбор как составная часть консультации  </a:t>
            </a:r>
            <a:br>
              <a:rPr lang="ru-RU" dirty="0">
                <a:effectLst/>
                <a:ea typeface="Calibri" panose="020F0502020204030204" pitchFamily="34"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D57B4F15-7F28-4D00-8AA7-46C9FF7CE0D2}"/>
              </a:ext>
            </a:extLst>
          </p:cNvPr>
          <p:cNvSpPr>
            <a:spLocks noGrp="1"/>
          </p:cNvSpPr>
          <p:nvPr>
            <p:ph sz="half" idx="1"/>
          </p:nvPr>
        </p:nvSpPr>
        <p:spPr>
          <a:xfrm>
            <a:off x="776140" y="2133599"/>
            <a:ext cx="5850903" cy="4460449"/>
          </a:xfrm>
        </p:spPr>
        <p:txBody>
          <a:bodyPr>
            <a:normAutofit/>
          </a:bodyPr>
          <a:lstStyle/>
          <a:p>
            <a:pPr algn="just">
              <a:spcBef>
                <a:spcPts val="0"/>
              </a:spcBef>
            </a:pPr>
            <a:r>
              <a:rPr lang="ru-RU" dirty="0">
                <a:effectLst/>
                <a:latin typeface="Arial" panose="020B0604020202020204" pitchFamily="34" charset="0"/>
                <a:ea typeface="Times New Roman" panose="02020603050405020304" pitchFamily="18" charset="0"/>
                <a:cs typeface="Arial" panose="020B0604020202020204" pitchFamily="34" charset="0"/>
              </a:rPr>
              <a:t>Предоставление рекомендаций школьникам о возможных вариантах траекторий получения профессионального образования, наиболее соответствующих их психологическим, психофизиологическим, физиологическим особенностям, на основе результатов психологической, психофизиологической и медицинской диагностики.  </a:t>
            </a:r>
          </a:p>
          <a:p>
            <a:pPr marL="0" indent="0" algn="just">
              <a:spcBef>
                <a:spcPts val="0"/>
              </a:spcBef>
              <a:buNone/>
            </a:pPr>
            <a:endParaRPr lang="ru-RU" dirty="0">
              <a:effectLst/>
              <a:latin typeface="Arial" panose="020B0604020202020204" pitchFamily="34" charset="0"/>
              <a:ea typeface="Times New Roman" panose="02020603050405020304" pitchFamily="18" charset="0"/>
              <a:cs typeface="Arial" panose="020B0604020202020204" pitchFamily="34" charset="0"/>
            </a:endParaRPr>
          </a:p>
          <a:p>
            <a:pPr>
              <a:spcBef>
                <a:spcPts val="0"/>
              </a:spcBef>
            </a:pPr>
            <a:r>
              <a:rPr kumimoji="0" lang="ru-RU"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Помощь в составлении конкретного образовательного (профессионального) маршрута, наполненного  действиями, мероприятиями и решениями, которые приведут к нужному результату (достижению личных долгосрочных целей).</a:t>
            </a:r>
            <a:endParaRPr kumimoji="0" lang="ru-RU"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ru-RU" dirty="0"/>
          </a:p>
        </p:txBody>
      </p:sp>
      <p:pic>
        <p:nvPicPr>
          <p:cNvPr id="8" name="Объект 7">
            <a:extLst>
              <a:ext uri="{FF2B5EF4-FFF2-40B4-BE49-F238E27FC236}">
                <a16:creationId xmlns:a16="http://schemas.microsoft.com/office/drawing/2014/main" id="{E0E79F1D-4242-421E-877B-E649FEFF2EEC}"/>
              </a:ext>
            </a:extLst>
          </p:cNvPr>
          <p:cNvPicPr>
            <a:picLocks noGrp="1" noChangeAspect="1"/>
          </p:cNvPicPr>
          <p:nvPr>
            <p:ph sz="half" idx="2"/>
          </p:nvPr>
        </p:nvPicPr>
        <p:blipFill>
          <a:blip r:embed="rId2"/>
          <a:stretch>
            <a:fillRect/>
          </a:stretch>
        </p:blipFill>
        <p:spPr>
          <a:xfrm>
            <a:off x="7126664" y="2125662"/>
            <a:ext cx="4289196" cy="4108227"/>
          </a:xfrm>
          <a:prstGeom prst="rect">
            <a:avLst/>
          </a:prstGeom>
        </p:spPr>
      </p:pic>
    </p:spTree>
    <p:extLst>
      <p:ext uri="{BB962C8B-B14F-4D97-AF65-F5344CB8AC3E}">
        <p14:creationId xmlns:p14="http://schemas.microsoft.com/office/powerpoint/2010/main" val="3937953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800BD0-7E99-4872-96C9-4BA2692CD0D4}"/>
              </a:ext>
            </a:extLst>
          </p:cNvPr>
          <p:cNvSpPr>
            <a:spLocks noGrp="1"/>
          </p:cNvSpPr>
          <p:nvPr>
            <p:ph type="title"/>
          </p:nvPr>
        </p:nvSpPr>
        <p:spPr>
          <a:xfrm>
            <a:off x="1894788" y="358220"/>
            <a:ext cx="9609823" cy="1319752"/>
          </a:xfrm>
        </p:spPr>
        <p:txBody>
          <a:bodyPr>
            <a:normAutofit fontScale="90000"/>
          </a:bodyPr>
          <a:lstStyle/>
          <a:p>
            <a:pPr algn="ctr">
              <a:lnSpc>
                <a:spcPct val="107000"/>
              </a:lnSpc>
              <a:spcAft>
                <a:spcPts val="800"/>
              </a:spcAft>
            </a:pPr>
            <a:r>
              <a:rPr lang="ru-RU" sz="4000" dirty="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Моделирование будущей профессиональной деятельности </a:t>
            </a:r>
            <a:br>
              <a:rPr lang="ru-RU" sz="32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5" name="Объект 4">
            <a:extLst>
              <a:ext uri="{FF2B5EF4-FFF2-40B4-BE49-F238E27FC236}">
                <a16:creationId xmlns:a16="http://schemas.microsoft.com/office/drawing/2014/main" id="{9EAD669A-38E7-4FC4-9AE4-020335095B75}"/>
              </a:ext>
            </a:extLst>
          </p:cNvPr>
          <p:cNvPicPr>
            <a:picLocks noGrp="1" noChangeAspect="1"/>
          </p:cNvPicPr>
          <p:nvPr>
            <p:ph sz="half" idx="1"/>
          </p:nvPr>
        </p:nvPicPr>
        <p:blipFill>
          <a:blip r:embed="rId2"/>
          <a:stretch>
            <a:fillRect/>
          </a:stretch>
        </p:blipFill>
        <p:spPr>
          <a:xfrm>
            <a:off x="914401" y="1875935"/>
            <a:ext cx="5181599" cy="3883842"/>
          </a:xfrm>
          <a:prstGeom prst="rect">
            <a:avLst/>
          </a:prstGeom>
        </p:spPr>
      </p:pic>
      <p:sp>
        <p:nvSpPr>
          <p:cNvPr id="4" name="Объект 3">
            <a:extLst>
              <a:ext uri="{FF2B5EF4-FFF2-40B4-BE49-F238E27FC236}">
                <a16:creationId xmlns:a16="http://schemas.microsoft.com/office/drawing/2014/main" id="{BAF10439-6EAA-4EC7-974D-97D1B985C3A1}"/>
              </a:ext>
            </a:extLst>
          </p:cNvPr>
          <p:cNvSpPr>
            <a:spLocks noGrp="1"/>
          </p:cNvSpPr>
          <p:nvPr>
            <p:ph sz="half" idx="2"/>
          </p:nvPr>
        </p:nvSpPr>
        <p:spPr>
          <a:xfrm>
            <a:off x="6702458" y="1809945"/>
            <a:ext cx="4802153" cy="4326903"/>
          </a:xfrm>
        </p:spPr>
        <p:txBody>
          <a:bodyPr/>
          <a:lstStyle/>
          <a:p>
            <a:pPr>
              <a:spcBef>
                <a:spcPts val="0"/>
              </a:spcBef>
            </a:pPr>
            <a:r>
              <a:rPr lang="ru-RU" dirty="0">
                <a:effectLst/>
                <a:latin typeface="Arial" panose="020B0604020202020204" pitchFamily="34" charset="0"/>
                <a:ea typeface="Times New Roman" panose="02020603050405020304" pitchFamily="18" charset="0"/>
                <a:cs typeface="Arial" panose="020B0604020202020204" pitchFamily="34" charset="0"/>
              </a:rPr>
              <a:t>Предоставление школьникам возможности в игровой форме проживать различные ситуации, типичные для той или иной профессиональной деятельности; </a:t>
            </a:r>
          </a:p>
          <a:p>
            <a:pPr>
              <a:spcBef>
                <a:spcPts val="0"/>
              </a:spcBef>
            </a:pPr>
            <a:r>
              <a:rPr lang="ru-RU" dirty="0">
                <a:effectLst/>
                <a:latin typeface="Arial" panose="020B0604020202020204" pitchFamily="34" charset="0"/>
                <a:ea typeface="Times New Roman" panose="02020603050405020304" pitchFamily="18" charset="0"/>
                <a:cs typeface="Arial" panose="020B0604020202020204" pitchFamily="34" charset="0"/>
              </a:rPr>
              <a:t>Профессиональные пробы на базе СПО;</a:t>
            </a:r>
          </a:p>
          <a:p>
            <a:pPr>
              <a:spcBef>
                <a:spcPts val="0"/>
              </a:spcBef>
            </a:pPr>
            <a:r>
              <a:rPr lang="ru-RU" dirty="0">
                <a:latin typeface="Arial" panose="020B0604020202020204" pitchFamily="34" charset="0"/>
                <a:ea typeface="Times New Roman" panose="02020603050405020304" pitchFamily="18" charset="0"/>
                <a:cs typeface="Arial" panose="020B0604020202020204" pitchFamily="34" charset="0"/>
              </a:rPr>
              <a:t>Экскурсии на предприятия и в учебные заведения; </a:t>
            </a:r>
            <a:endParaRPr kumimoji="0" lang="ru-RU"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spcBef>
                <a:spcPts val="0"/>
              </a:spcBef>
            </a:pPr>
            <a:r>
              <a:rPr kumimoji="0" lang="ru-RU"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Проектная деятельность («В чем мой талант», «Как выжить в старшей школе», индивидуальные проекты); </a:t>
            </a:r>
          </a:p>
          <a:p>
            <a:pPr>
              <a:spcBef>
                <a:spcPts val="0"/>
              </a:spcBef>
            </a:pPr>
            <a:r>
              <a:rPr lang="ru-RU"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Участие в программах и акциях («Билет в будущее», «</a:t>
            </a:r>
            <a:r>
              <a:rPr lang="ru-RU" dirty="0" err="1">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Профнавигация</a:t>
            </a:r>
            <a:r>
              <a:rPr lang="ru-RU"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 «Территория интеллекта» и др.).</a:t>
            </a:r>
            <a:endParaRPr kumimoji="0" lang="ru-RU"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ru-RU"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ru-RU" dirty="0"/>
          </a:p>
        </p:txBody>
      </p:sp>
    </p:spTree>
    <p:extLst>
      <p:ext uri="{BB962C8B-B14F-4D97-AF65-F5344CB8AC3E}">
        <p14:creationId xmlns:p14="http://schemas.microsoft.com/office/powerpoint/2010/main" val="2838759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8D1E0E7-CB82-41D4-9458-F5EA06CE3805}"/>
              </a:ext>
            </a:extLst>
          </p:cNvPr>
          <p:cNvPicPr>
            <a:picLocks noChangeAspect="1"/>
          </p:cNvPicPr>
          <p:nvPr/>
        </p:nvPicPr>
        <p:blipFill>
          <a:blip r:embed="rId2"/>
          <a:stretch>
            <a:fillRect/>
          </a:stretch>
        </p:blipFill>
        <p:spPr>
          <a:xfrm>
            <a:off x="1066276" y="400639"/>
            <a:ext cx="10767506" cy="6056722"/>
          </a:xfrm>
          <a:prstGeom prst="rect">
            <a:avLst/>
          </a:prstGeom>
        </p:spPr>
      </p:pic>
    </p:spTree>
    <p:extLst>
      <p:ext uri="{BB962C8B-B14F-4D97-AF65-F5344CB8AC3E}">
        <p14:creationId xmlns:p14="http://schemas.microsoft.com/office/powerpoint/2010/main" val="3008677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8017D9-5E6E-4DD6-9822-22A23AF7D8FD}"/>
              </a:ext>
            </a:extLst>
          </p:cNvPr>
          <p:cNvSpPr>
            <a:spLocks noGrp="1"/>
          </p:cNvSpPr>
          <p:nvPr>
            <p:ph type="title"/>
          </p:nvPr>
        </p:nvSpPr>
        <p:spPr>
          <a:xfrm>
            <a:off x="2592924" y="301659"/>
            <a:ext cx="8911687" cy="782424"/>
          </a:xfrm>
        </p:spPr>
        <p:txBody>
          <a:bodyPr>
            <a:normAutofit fontScale="90000"/>
          </a:bodyPr>
          <a:lstStyle/>
          <a:p>
            <a:pPr algn="ctr">
              <a:lnSpc>
                <a:spcPct val="107000"/>
              </a:lnSpc>
              <a:spcAft>
                <a:spcPts val="800"/>
              </a:spcAft>
            </a:pPr>
            <a:r>
              <a:rPr lang="ru-RU" sz="4000" dirty="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Психологическая коррекция </a:t>
            </a:r>
            <a:br>
              <a:rPr lang="ru-RU" sz="32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247C9B59-913D-4033-9E7B-430F55CAC85F}"/>
              </a:ext>
            </a:extLst>
          </p:cNvPr>
          <p:cNvSpPr>
            <a:spLocks noGrp="1"/>
          </p:cNvSpPr>
          <p:nvPr>
            <p:ph sz="half" idx="1"/>
          </p:nvPr>
        </p:nvSpPr>
        <p:spPr>
          <a:xfrm>
            <a:off x="1451728" y="1809946"/>
            <a:ext cx="4553146" cy="4101276"/>
          </a:xfrm>
        </p:spPr>
        <p:txBody>
          <a:bodyPr/>
          <a:lstStyle/>
          <a:p>
            <a:pPr>
              <a:lnSpc>
                <a:spcPct val="107000"/>
              </a:lnSpc>
              <a:spcAft>
                <a:spcPts val="800"/>
              </a:spcAft>
            </a:pPr>
            <a:r>
              <a:rPr lang="ru-RU" dirty="0">
                <a:effectLst/>
                <a:latin typeface="Arial" panose="020B0604020202020204" pitchFamily="34" charset="0"/>
                <a:ea typeface="Times New Roman" panose="02020603050405020304" pitchFamily="18" charset="0"/>
                <a:cs typeface="Arial" panose="020B0604020202020204" pitchFamily="34" charset="0"/>
              </a:rPr>
              <a:t>Анкета для выпускников «Мои страхи перед ЕГЭ» </a:t>
            </a:r>
          </a:p>
          <a:p>
            <a:pPr>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Психологическое консультирование</a:t>
            </a:r>
            <a:endParaRPr lang="ru-RU"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dirty="0">
                <a:effectLst/>
                <a:latin typeface="Arial" panose="020B0604020202020204" pitchFamily="34" charset="0"/>
                <a:ea typeface="Times New Roman" panose="02020603050405020304" pitchFamily="18" charset="0"/>
                <a:cs typeface="Arial" panose="020B0604020202020204" pitchFamily="34" charset="0"/>
              </a:rPr>
              <a:t>Формирование стрессоустойчивости с помощью тренинговых занятий (навыки саморегуляции, «точки мозга», «Помоги себе сам»). </a:t>
            </a:r>
          </a:p>
          <a:p>
            <a:pPr>
              <a:lnSpc>
                <a:spcPct val="107000"/>
              </a:lnSpc>
              <a:spcAft>
                <a:spcPts val="800"/>
              </a:spcAft>
            </a:pPr>
            <a:r>
              <a:rPr lang="ru-RU" dirty="0">
                <a:effectLst/>
                <a:latin typeface="Arial" panose="020B0604020202020204" pitchFamily="34" charset="0"/>
                <a:ea typeface="Calibri" panose="020F0502020204030204" pitchFamily="34" charset="0"/>
                <a:cs typeface="Arial" panose="020B0604020202020204" pitchFamily="34" charset="0"/>
              </a:rPr>
              <a:t>Деловая игра «После ГИА жизнь не заканчивается» (профилактика суицидов)</a:t>
            </a:r>
          </a:p>
          <a:p>
            <a:pPr marL="0" indent="0">
              <a:buNone/>
            </a:pPr>
            <a:endParaRPr lang="ru-RU" dirty="0"/>
          </a:p>
        </p:txBody>
      </p:sp>
      <p:pic>
        <p:nvPicPr>
          <p:cNvPr id="5" name="Объект 4">
            <a:extLst>
              <a:ext uri="{FF2B5EF4-FFF2-40B4-BE49-F238E27FC236}">
                <a16:creationId xmlns:a16="http://schemas.microsoft.com/office/drawing/2014/main" id="{F11F9926-E513-498B-86A9-AF7F41A73A80}"/>
              </a:ext>
            </a:extLst>
          </p:cNvPr>
          <p:cNvPicPr>
            <a:picLocks noGrp="1" noChangeAspect="1"/>
          </p:cNvPicPr>
          <p:nvPr>
            <p:ph sz="half" idx="2"/>
          </p:nvPr>
        </p:nvPicPr>
        <p:blipFill>
          <a:blip r:embed="rId2"/>
          <a:stretch>
            <a:fillRect/>
          </a:stretch>
        </p:blipFill>
        <p:spPr>
          <a:xfrm>
            <a:off x="6579909" y="1451728"/>
            <a:ext cx="4754047" cy="4452185"/>
          </a:xfrm>
          <a:prstGeom prst="rect">
            <a:avLst/>
          </a:prstGeom>
        </p:spPr>
      </p:pic>
    </p:spTree>
    <p:extLst>
      <p:ext uri="{BB962C8B-B14F-4D97-AF65-F5344CB8AC3E}">
        <p14:creationId xmlns:p14="http://schemas.microsoft.com/office/powerpoint/2010/main" val="423872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C096AA-C2AA-44C6-A9D0-FB7CA22B1497}"/>
              </a:ext>
            </a:extLst>
          </p:cNvPr>
          <p:cNvSpPr>
            <a:spLocks noGrp="1"/>
          </p:cNvSpPr>
          <p:nvPr>
            <p:ph type="title"/>
          </p:nvPr>
        </p:nvSpPr>
        <p:spPr>
          <a:xfrm>
            <a:off x="1866508" y="273377"/>
            <a:ext cx="9638104" cy="1206631"/>
          </a:xfrm>
        </p:spPr>
        <p:txBody>
          <a:bodyPr/>
          <a:lstStyle/>
          <a:p>
            <a:pPr algn="ctr"/>
            <a:r>
              <a:rPr kumimoji="0" lang="ru-RU" sz="3600" b="0" i="0"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Профориентация нужна не только для ребёнка, но и для его семьи</a:t>
            </a:r>
            <a:endParaRPr lang="ru-RU" dirty="0">
              <a:latin typeface="Comic Sans MS" panose="030F0702030302020204" pitchFamily="66" charset="0"/>
            </a:endParaRPr>
          </a:p>
        </p:txBody>
      </p:sp>
      <p:pic>
        <p:nvPicPr>
          <p:cNvPr id="5" name="Объект 4">
            <a:extLst>
              <a:ext uri="{FF2B5EF4-FFF2-40B4-BE49-F238E27FC236}">
                <a16:creationId xmlns:a16="http://schemas.microsoft.com/office/drawing/2014/main" id="{81A691E8-B9B1-4D95-98F1-385AC6B80ABB}"/>
              </a:ext>
            </a:extLst>
          </p:cNvPr>
          <p:cNvPicPr>
            <a:picLocks noGrp="1" noChangeAspect="1"/>
          </p:cNvPicPr>
          <p:nvPr>
            <p:ph sz="half" idx="1"/>
          </p:nvPr>
        </p:nvPicPr>
        <p:blipFill>
          <a:blip r:embed="rId2"/>
          <a:stretch>
            <a:fillRect/>
          </a:stretch>
        </p:blipFill>
        <p:spPr>
          <a:xfrm>
            <a:off x="1008669" y="1902931"/>
            <a:ext cx="5231875" cy="4205638"/>
          </a:xfrm>
          <a:prstGeom prst="rect">
            <a:avLst/>
          </a:prstGeom>
        </p:spPr>
      </p:pic>
      <p:sp>
        <p:nvSpPr>
          <p:cNvPr id="4" name="Объект 3">
            <a:extLst>
              <a:ext uri="{FF2B5EF4-FFF2-40B4-BE49-F238E27FC236}">
                <a16:creationId xmlns:a16="http://schemas.microsoft.com/office/drawing/2014/main" id="{FE3F1591-42F8-4DD4-80F3-2D39C6BDC2D7}"/>
              </a:ext>
            </a:extLst>
          </p:cNvPr>
          <p:cNvSpPr>
            <a:spLocks noGrp="1"/>
          </p:cNvSpPr>
          <p:nvPr>
            <p:ph sz="half" idx="2"/>
          </p:nvPr>
        </p:nvSpPr>
        <p:spPr>
          <a:xfrm>
            <a:off x="6551629" y="1781666"/>
            <a:ext cx="4952982" cy="4122178"/>
          </a:xfrm>
        </p:spPr>
        <p:txBody>
          <a:bodyPr>
            <a:normAutofit/>
          </a:bodyPr>
          <a:lstStyle/>
          <a:p>
            <a:pPr marL="342900" lvl="0" indent="-342900" fontAlgn="base">
              <a:buFont typeface="Wingdings 3" panose="05040102010807070707" pitchFamily="18" charset="2"/>
              <a:buChar char=""/>
              <a:tabLst>
                <a:tab pos="457200" algn="l"/>
              </a:tabLst>
            </a:pPr>
            <a:r>
              <a:rPr lang="ru-RU" sz="18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Выбор профессии — чаще всего семейное решение. Причём мнения родителя и ребёнка могут не совпадать. Ребёнок иногда вообще не решается сказать семье, чего он на самом деле хочет. Боится, что его засмеют. Иногда дети делятся своими сокровенными мечтами, но взрослые их не поддерживают.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buFont typeface="Wingdings 3" panose="05040102010807070707" pitchFamily="18" charset="2"/>
              <a:buChar char=""/>
              <a:tabLst>
                <a:tab pos="457200" algn="l"/>
              </a:tabLst>
            </a:pPr>
            <a:r>
              <a:rPr lang="ru-RU" sz="18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На консультации желательно всё это проговорить, где-то защитить ребёнка и его интерес, объяснить родителям, что нет ничего страшного в его мечте, а до ребёнка донести позицию родителя</a:t>
            </a:r>
            <a:r>
              <a:rPr lang="ru-RU" sz="1800" kern="1200" dirty="0">
                <a:solidFill>
                  <a:srgbClr val="000000"/>
                </a:solidFill>
                <a:effectLst/>
                <a:latin typeface="Arial" panose="020B0604020202020204" pitchFamily="34" charset="0"/>
                <a:ea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4028190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FC08B1-1D63-4CAA-8226-1254E25110C3}"/>
              </a:ext>
            </a:extLst>
          </p:cNvPr>
          <p:cNvSpPr>
            <a:spLocks noGrp="1"/>
          </p:cNvSpPr>
          <p:nvPr>
            <p:ph type="title"/>
          </p:nvPr>
        </p:nvSpPr>
        <p:spPr>
          <a:xfrm>
            <a:off x="2592924" y="226244"/>
            <a:ext cx="8911687" cy="1300898"/>
          </a:xfrm>
        </p:spPr>
        <p:txBody>
          <a:bodyPr>
            <a:normAutofit/>
          </a:bodyPr>
          <a:lstStyle/>
          <a:p>
            <a:pPr algn="ctr"/>
            <a:r>
              <a:rPr lang="ru-RU" dirty="0">
                <a:solidFill>
                  <a:srgbClr val="C00000"/>
                </a:solidFill>
                <a:latin typeface="Comic Sans MS" panose="030F0702030302020204" pitchFamily="66" charset="0"/>
              </a:rPr>
              <a:t>Профориентация детей с ОВЗ</a:t>
            </a:r>
            <a:br>
              <a:rPr lang="ru-RU" dirty="0">
                <a:solidFill>
                  <a:srgbClr val="C00000"/>
                </a:solidFill>
                <a:latin typeface="Comic Sans MS" panose="030F0702030302020204" pitchFamily="66" charset="0"/>
              </a:rPr>
            </a:br>
            <a:r>
              <a:rPr lang="ru-RU" dirty="0">
                <a:solidFill>
                  <a:srgbClr val="C00000"/>
                </a:solidFill>
                <a:latin typeface="Comic Sans MS" panose="030F0702030302020204" pitchFamily="66" charset="0"/>
              </a:rPr>
              <a:t> (детей-инвалидов)</a:t>
            </a:r>
          </a:p>
        </p:txBody>
      </p:sp>
      <p:sp>
        <p:nvSpPr>
          <p:cNvPr id="3" name="Объект 2">
            <a:extLst>
              <a:ext uri="{FF2B5EF4-FFF2-40B4-BE49-F238E27FC236}">
                <a16:creationId xmlns:a16="http://schemas.microsoft.com/office/drawing/2014/main" id="{522DBBA3-B34C-4D84-97E4-F0A8CD561B40}"/>
              </a:ext>
            </a:extLst>
          </p:cNvPr>
          <p:cNvSpPr>
            <a:spLocks noGrp="1"/>
          </p:cNvSpPr>
          <p:nvPr>
            <p:ph sz="half" idx="1"/>
          </p:nvPr>
        </p:nvSpPr>
        <p:spPr>
          <a:xfrm>
            <a:off x="1253766" y="1527143"/>
            <a:ext cx="5052766" cy="4975290"/>
          </a:xfrm>
        </p:spPr>
        <p:txBody>
          <a:bodyPr>
            <a:normAutofit/>
          </a:bodyPr>
          <a:lstStyle/>
          <a:p>
            <a:pPr>
              <a:buFont typeface="Wingdings" panose="05000000000000000000" pitchFamily="2" charset="2"/>
              <a:buChar char="q"/>
            </a:pPr>
            <a:r>
              <a:rPr lang="ru-RU" dirty="0">
                <a:latin typeface="Arial" panose="020B0604020202020204" pitchFamily="34" charset="0"/>
                <a:cs typeface="Arial" panose="020B0604020202020204" pitchFamily="34" charset="0"/>
              </a:rPr>
              <a:t>Дети с ОВЗ и дети-инвалиды с 8 класса ежегодно участвуют в движении «</a:t>
            </a:r>
            <a:r>
              <a:rPr lang="ru-RU" dirty="0" err="1">
                <a:latin typeface="Arial" panose="020B0604020202020204" pitchFamily="34" charset="0"/>
                <a:cs typeface="Arial" panose="020B0604020202020204" pitchFamily="34" charset="0"/>
              </a:rPr>
              <a:t>Абилимпикс</a:t>
            </a:r>
            <a:r>
              <a:rPr lang="ru-RU" dirty="0">
                <a:latin typeface="Arial" panose="020B0604020202020204" pitchFamily="34" charset="0"/>
                <a:cs typeface="Arial" panose="020B0604020202020204" pitchFamily="34" charset="0"/>
              </a:rPr>
              <a:t>» для школьников:</a:t>
            </a:r>
          </a:p>
          <a:p>
            <a:pPr>
              <a:buFontTx/>
              <a:buChar char="-"/>
            </a:pPr>
            <a:r>
              <a:rPr lang="ru-RU" dirty="0">
                <a:latin typeface="Arial" panose="020B0604020202020204" pitchFamily="34" charset="0"/>
                <a:cs typeface="Arial" panose="020B0604020202020204" pitchFamily="34" charset="0"/>
              </a:rPr>
              <a:t>отборочный этап (4 номинации: изо, фотограф, редактирование текста, адаптивная физкультура) – 7 чел.</a:t>
            </a:r>
          </a:p>
          <a:p>
            <a:pPr>
              <a:buFontTx/>
              <a:buChar char="-"/>
            </a:pPr>
            <a:r>
              <a:rPr lang="ru-RU" dirty="0">
                <a:latin typeface="Arial" panose="020B0604020202020204" pitchFamily="34" charset="0"/>
                <a:cs typeface="Arial" panose="020B0604020202020204" pitchFamily="34" charset="0"/>
              </a:rPr>
              <a:t>финальный (региональный) этап – 3 чел.</a:t>
            </a:r>
          </a:p>
          <a:p>
            <a:pPr marL="0" indent="0">
              <a:buNone/>
            </a:pPr>
            <a:r>
              <a:rPr lang="ru-RU" dirty="0">
                <a:latin typeface="Arial" panose="020B0604020202020204" pitchFamily="34" charset="0"/>
                <a:cs typeface="Arial" panose="020B0604020202020204" pitchFamily="34" charset="0"/>
              </a:rPr>
              <a:t>-    отборочный этап на Национальный чемпионат – 1 чел.</a:t>
            </a:r>
          </a:p>
          <a:p>
            <a:pPr>
              <a:buFont typeface="Wingdings" panose="05000000000000000000" pitchFamily="2" charset="2"/>
              <a:buChar char="q"/>
            </a:pPr>
            <a:r>
              <a:rPr kumimoji="0" lang="ru-RU"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Дети с ОВЗ и дети-инвалиды с 6 класса участвуют в городской программе «Отражение» </a:t>
            </a:r>
          </a:p>
          <a:p>
            <a:pPr>
              <a:buFont typeface="Wingdings" panose="05000000000000000000" pitchFamily="2" charset="2"/>
              <a:buChar char="q"/>
            </a:pPr>
            <a:r>
              <a:rPr lang="ru-RU" dirty="0">
                <a:solidFill>
                  <a:prstClr val="black">
                    <a:lumMod val="75000"/>
                    <a:lumOff val="25000"/>
                  </a:prstClr>
                </a:solidFill>
                <a:latin typeface="Arial" panose="020B0604020202020204" pitchFamily="34" charset="0"/>
                <a:cs typeface="Arial" panose="020B0604020202020204" pitchFamily="34" charset="0"/>
              </a:rPr>
              <a:t>Выпускники 9-х классов ежегодно посещают День открытых дверей и профессиональные пробы ТТСТ</a:t>
            </a:r>
            <a:endParaRPr lang="ru-RU" dirty="0">
              <a:latin typeface="Arial" panose="020B0604020202020204" pitchFamily="34" charset="0"/>
              <a:cs typeface="Arial" panose="020B0604020202020204" pitchFamily="34" charset="0"/>
            </a:endParaRPr>
          </a:p>
        </p:txBody>
      </p:sp>
      <p:pic>
        <p:nvPicPr>
          <p:cNvPr id="8" name="Объект 7">
            <a:extLst>
              <a:ext uri="{FF2B5EF4-FFF2-40B4-BE49-F238E27FC236}">
                <a16:creationId xmlns:a16="http://schemas.microsoft.com/office/drawing/2014/main" id="{037501B8-BDD4-4719-88B3-F91698E17A7E}"/>
              </a:ext>
            </a:extLst>
          </p:cNvPr>
          <p:cNvPicPr>
            <a:picLocks noGrp="1" noChangeAspect="1"/>
          </p:cNvPicPr>
          <p:nvPr>
            <p:ph sz="half" idx="2"/>
          </p:nvPr>
        </p:nvPicPr>
        <p:blipFill>
          <a:blip r:embed="rId2"/>
          <a:stretch>
            <a:fillRect/>
          </a:stretch>
        </p:blipFill>
        <p:spPr>
          <a:xfrm>
            <a:off x="9323877" y="1830371"/>
            <a:ext cx="2180734" cy="4376771"/>
          </a:xfrm>
          <a:prstGeom prst="rect">
            <a:avLst/>
          </a:prstGeom>
        </p:spPr>
      </p:pic>
      <p:pic>
        <p:nvPicPr>
          <p:cNvPr id="9" name="Рисунок 8">
            <a:extLst>
              <a:ext uri="{FF2B5EF4-FFF2-40B4-BE49-F238E27FC236}">
                <a16:creationId xmlns:a16="http://schemas.microsoft.com/office/drawing/2014/main" id="{1EC55586-1963-4075-AD32-F9F95F190EEE}"/>
              </a:ext>
            </a:extLst>
          </p:cNvPr>
          <p:cNvPicPr>
            <a:picLocks noChangeAspect="1"/>
          </p:cNvPicPr>
          <p:nvPr/>
        </p:nvPicPr>
        <p:blipFill>
          <a:blip r:embed="rId3"/>
          <a:stretch>
            <a:fillRect/>
          </a:stretch>
        </p:blipFill>
        <p:spPr>
          <a:xfrm>
            <a:off x="7143143" y="1830371"/>
            <a:ext cx="2180734" cy="4368834"/>
          </a:xfrm>
          <a:prstGeom prst="rect">
            <a:avLst/>
          </a:prstGeom>
        </p:spPr>
      </p:pic>
    </p:spTree>
    <p:extLst>
      <p:ext uri="{BB962C8B-B14F-4D97-AF65-F5344CB8AC3E}">
        <p14:creationId xmlns:p14="http://schemas.microsoft.com/office/powerpoint/2010/main" val="195225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AC3D7DB-7278-4711-A9A7-55F4C21A074F}"/>
              </a:ext>
            </a:extLst>
          </p:cNvPr>
          <p:cNvPicPr>
            <a:picLocks noChangeAspect="1"/>
          </p:cNvPicPr>
          <p:nvPr/>
        </p:nvPicPr>
        <p:blipFill>
          <a:blip r:embed="rId2"/>
          <a:stretch>
            <a:fillRect/>
          </a:stretch>
        </p:blipFill>
        <p:spPr>
          <a:xfrm>
            <a:off x="687108" y="386498"/>
            <a:ext cx="11096397" cy="6241723"/>
          </a:xfrm>
          <a:prstGeom prst="rect">
            <a:avLst/>
          </a:prstGeom>
        </p:spPr>
      </p:pic>
    </p:spTree>
    <p:extLst>
      <p:ext uri="{BB962C8B-B14F-4D97-AF65-F5344CB8AC3E}">
        <p14:creationId xmlns:p14="http://schemas.microsoft.com/office/powerpoint/2010/main" val="16884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261C04-02F5-4995-BB27-41F749BE7F0E}"/>
              </a:ext>
            </a:extLst>
          </p:cNvPr>
          <p:cNvSpPr>
            <a:spLocks noGrp="1"/>
          </p:cNvSpPr>
          <p:nvPr>
            <p:ph type="title"/>
          </p:nvPr>
        </p:nvSpPr>
        <p:spPr>
          <a:xfrm>
            <a:off x="2592924" y="263952"/>
            <a:ext cx="8911687" cy="1291472"/>
          </a:xfrm>
        </p:spPr>
        <p:txBody>
          <a:bodyPr>
            <a:noAutofit/>
          </a:bodyPr>
          <a:lstStyle/>
          <a:p>
            <a:pPr marL="0" marR="0" lvl="0" indent="0" algn="ctr" defTabSz="457200" rtl="0" eaLnBrk="1" fontAlgn="auto" latinLnBrk="0" hangingPunct="1">
              <a:lnSpc>
                <a:spcPct val="100000"/>
              </a:lnSpc>
              <a:spcBef>
                <a:spcPts val="1000"/>
              </a:spcBef>
              <a:spcAft>
                <a:spcPts val="0"/>
              </a:spcAft>
              <a:tabLst/>
              <a:defRPr/>
            </a:pPr>
            <a:r>
              <a:rPr kumimoji="0" lang="en-US"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VUCA </a:t>
            </a:r>
            <a:r>
              <a:rPr kumimoji="0" lang="ru-RU"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мир – что это такое и </a:t>
            </a:r>
            <a:br>
              <a:rPr kumimoji="0" lang="ru-RU"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br>
            <a:r>
              <a:rPr kumimoji="0" lang="ru-RU"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как в нем выжить?</a:t>
            </a:r>
            <a:br>
              <a:rPr kumimoji="0" lang="ru-RU"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br>
            <a:endParaRPr lang="ru-RU" dirty="0">
              <a:solidFill>
                <a:srgbClr val="C00000"/>
              </a:solidFill>
              <a:latin typeface="Comic Sans MS" panose="030F0702030302020204" pitchFamily="66" charset="0"/>
            </a:endParaRPr>
          </a:p>
        </p:txBody>
      </p:sp>
      <p:pic>
        <p:nvPicPr>
          <p:cNvPr id="5" name="Объект 4">
            <a:extLst>
              <a:ext uri="{FF2B5EF4-FFF2-40B4-BE49-F238E27FC236}">
                <a16:creationId xmlns:a16="http://schemas.microsoft.com/office/drawing/2014/main" id="{554714A5-C83B-4126-A570-2B5F6BA7C3FA}"/>
              </a:ext>
            </a:extLst>
          </p:cNvPr>
          <p:cNvPicPr>
            <a:picLocks noGrp="1" noChangeAspect="1"/>
          </p:cNvPicPr>
          <p:nvPr>
            <p:ph sz="half" idx="1"/>
          </p:nvPr>
        </p:nvPicPr>
        <p:blipFill>
          <a:blip r:embed="rId2"/>
          <a:stretch>
            <a:fillRect/>
          </a:stretch>
        </p:blipFill>
        <p:spPr>
          <a:xfrm>
            <a:off x="914401" y="1668543"/>
            <a:ext cx="5081046" cy="4317477"/>
          </a:xfrm>
          <a:prstGeom prst="rect">
            <a:avLst/>
          </a:prstGeom>
        </p:spPr>
      </p:pic>
      <p:sp>
        <p:nvSpPr>
          <p:cNvPr id="4" name="Объект 3">
            <a:extLst>
              <a:ext uri="{FF2B5EF4-FFF2-40B4-BE49-F238E27FC236}">
                <a16:creationId xmlns:a16="http://schemas.microsoft.com/office/drawing/2014/main" id="{98D44B68-8DB4-4DDA-845B-CC7075F95F4A}"/>
              </a:ext>
            </a:extLst>
          </p:cNvPr>
          <p:cNvSpPr>
            <a:spLocks noGrp="1"/>
          </p:cNvSpPr>
          <p:nvPr>
            <p:ph sz="half" idx="2"/>
          </p:nvPr>
        </p:nvSpPr>
        <p:spPr>
          <a:xfrm>
            <a:off x="6423565" y="1668543"/>
            <a:ext cx="5081046" cy="4235301"/>
          </a:xfrm>
        </p:spPr>
        <p:txBody>
          <a:bodyPr>
            <a:normAutofit/>
          </a:bodyPr>
          <a:lstStyle/>
          <a:p>
            <a:pPr marL="0" indent="0">
              <a:lnSpc>
                <a:spcPct val="106000"/>
              </a:lnSpc>
              <a:spcBef>
                <a:spcPts val="1000"/>
              </a:spcBef>
              <a:spcAft>
                <a:spcPts val="800"/>
              </a:spcAft>
              <a:buNone/>
            </a:pPr>
            <a:r>
              <a:rPr lang="ru-RU" sz="1800" kern="1200" dirty="0">
                <a:solidFill>
                  <a:srgbClr val="404040"/>
                </a:solidFill>
                <a:effectLst/>
                <a:latin typeface="Arial" panose="020B0604020202020204" pitchFamily="34" charset="0"/>
                <a:ea typeface="Calibri" panose="020F0502020204030204" pitchFamily="34" charset="0"/>
              </a:rPr>
              <a:t>Термин «VUCA» появился еще в начале 90-х годов, его придумали американские военные. Сам акроним переводится вот так: </a:t>
            </a:r>
            <a:endParaRPr lang="ru-RU" sz="1200" dirty="0">
              <a:effectLst/>
              <a:latin typeface="Times New Roman" panose="02020603050405020304" pitchFamily="18" charset="0"/>
              <a:ea typeface="Times New Roman" panose="02020603050405020304" pitchFamily="18" charset="0"/>
            </a:endParaRPr>
          </a:p>
          <a:p>
            <a:pPr marL="342900" lvl="0" indent="-342900">
              <a:lnSpc>
                <a:spcPct val="106000"/>
              </a:lnSpc>
              <a:buFont typeface="Wingdings 3" panose="05040102010807070707" pitchFamily="18" charset="2"/>
              <a:buChar char=""/>
              <a:tabLst>
                <a:tab pos="457200" algn="l"/>
              </a:tabLst>
            </a:pPr>
            <a:r>
              <a:rPr lang="ru-RU" sz="1800" kern="1200" dirty="0" err="1">
                <a:solidFill>
                  <a:srgbClr val="404040"/>
                </a:solidFill>
                <a:effectLst/>
                <a:latin typeface="Arial" panose="020B0604020202020204" pitchFamily="34" charset="0"/>
                <a:ea typeface="Calibri" panose="020F0502020204030204" pitchFamily="34" charset="0"/>
              </a:rPr>
              <a:t>volatility</a:t>
            </a:r>
            <a:r>
              <a:rPr lang="ru-RU" sz="1800" kern="1200" dirty="0">
                <a:solidFill>
                  <a:srgbClr val="404040"/>
                </a:solidFill>
                <a:effectLst/>
                <a:latin typeface="Arial" panose="020B0604020202020204" pitchFamily="34" charset="0"/>
                <a:ea typeface="Calibri" panose="020F0502020204030204" pitchFamily="34" charset="0"/>
              </a:rPr>
              <a:t> — нестабильность </a:t>
            </a:r>
            <a:endParaRPr lang="ru-RU" sz="1200" dirty="0">
              <a:effectLst/>
              <a:latin typeface="Times New Roman" panose="02020603050405020304" pitchFamily="18" charset="0"/>
              <a:ea typeface="Times New Roman" panose="02020603050405020304" pitchFamily="18" charset="0"/>
            </a:endParaRPr>
          </a:p>
          <a:p>
            <a:pPr marL="342900" lvl="0" indent="-342900">
              <a:lnSpc>
                <a:spcPct val="106000"/>
              </a:lnSpc>
              <a:buFont typeface="Wingdings 3" panose="05040102010807070707" pitchFamily="18" charset="2"/>
              <a:buChar char=""/>
              <a:tabLst>
                <a:tab pos="457200" algn="l"/>
              </a:tabLst>
            </a:pPr>
            <a:r>
              <a:rPr lang="ru-RU" sz="1800" kern="1200" dirty="0" err="1">
                <a:solidFill>
                  <a:srgbClr val="404040"/>
                </a:solidFill>
                <a:effectLst/>
                <a:latin typeface="Arial" panose="020B0604020202020204" pitchFamily="34" charset="0"/>
                <a:ea typeface="Calibri" panose="020F0502020204030204" pitchFamily="34" charset="0"/>
              </a:rPr>
              <a:t>uncertainty</a:t>
            </a:r>
            <a:r>
              <a:rPr lang="ru-RU" sz="1800" kern="1200" dirty="0">
                <a:solidFill>
                  <a:srgbClr val="404040"/>
                </a:solidFill>
                <a:effectLst/>
                <a:latin typeface="Arial" panose="020B0604020202020204" pitchFamily="34" charset="0"/>
                <a:ea typeface="Calibri" panose="020F0502020204030204" pitchFamily="34" charset="0"/>
              </a:rPr>
              <a:t> — неопределенность </a:t>
            </a:r>
            <a:endParaRPr lang="ru-RU" sz="1200" dirty="0">
              <a:effectLst/>
              <a:latin typeface="Times New Roman" panose="02020603050405020304" pitchFamily="18" charset="0"/>
              <a:ea typeface="Times New Roman" panose="02020603050405020304" pitchFamily="18" charset="0"/>
            </a:endParaRPr>
          </a:p>
          <a:p>
            <a:pPr marL="342900" lvl="0" indent="-342900">
              <a:lnSpc>
                <a:spcPct val="106000"/>
              </a:lnSpc>
              <a:buFont typeface="Wingdings 3" panose="05040102010807070707" pitchFamily="18" charset="2"/>
              <a:buChar char=""/>
              <a:tabLst>
                <a:tab pos="457200" algn="l"/>
              </a:tabLst>
            </a:pPr>
            <a:r>
              <a:rPr lang="ru-RU" sz="1800" kern="1200" dirty="0" err="1">
                <a:solidFill>
                  <a:srgbClr val="404040"/>
                </a:solidFill>
                <a:effectLst/>
                <a:latin typeface="Arial" panose="020B0604020202020204" pitchFamily="34" charset="0"/>
                <a:ea typeface="Calibri" panose="020F0502020204030204" pitchFamily="34" charset="0"/>
              </a:rPr>
              <a:t>complexity</a:t>
            </a:r>
            <a:r>
              <a:rPr lang="ru-RU" sz="1800" kern="1200" dirty="0">
                <a:solidFill>
                  <a:srgbClr val="404040"/>
                </a:solidFill>
                <a:effectLst/>
                <a:latin typeface="Arial" panose="020B0604020202020204" pitchFamily="34" charset="0"/>
                <a:ea typeface="Calibri" panose="020F0502020204030204" pitchFamily="34" charset="0"/>
              </a:rPr>
              <a:t> — сложность </a:t>
            </a:r>
            <a:endParaRPr lang="ru-RU" sz="1200" dirty="0">
              <a:effectLst/>
              <a:latin typeface="Times New Roman" panose="02020603050405020304" pitchFamily="18" charset="0"/>
              <a:ea typeface="Times New Roman" panose="02020603050405020304" pitchFamily="18" charset="0"/>
            </a:endParaRPr>
          </a:p>
          <a:p>
            <a:pPr marL="342900" lvl="0" indent="-342900">
              <a:lnSpc>
                <a:spcPct val="106000"/>
              </a:lnSpc>
              <a:buFont typeface="Wingdings 3" panose="05040102010807070707" pitchFamily="18" charset="2"/>
              <a:buChar char=""/>
              <a:tabLst>
                <a:tab pos="457200" algn="l"/>
              </a:tabLst>
            </a:pPr>
            <a:r>
              <a:rPr lang="ru-RU" sz="1800" kern="1200" dirty="0" err="1">
                <a:solidFill>
                  <a:srgbClr val="404040"/>
                </a:solidFill>
                <a:effectLst/>
                <a:latin typeface="Arial" panose="020B0604020202020204" pitchFamily="34" charset="0"/>
                <a:ea typeface="Calibri" panose="020F0502020204030204" pitchFamily="34" charset="0"/>
              </a:rPr>
              <a:t>ambiguity</a:t>
            </a:r>
            <a:r>
              <a:rPr lang="ru-RU" sz="1800" kern="1200" dirty="0">
                <a:solidFill>
                  <a:srgbClr val="404040"/>
                </a:solidFill>
                <a:effectLst/>
                <a:latin typeface="Arial" panose="020B0604020202020204" pitchFamily="34" charset="0"/>
                <a:ea typeface="Calibri" panose="020F0502020204030204" pitchFamily="34" charset="0"/>
              </a:rPr>
              <a:t> — неоднозначность </a:t>
            </a:r>
            <a:endParaRPr lang="ru-RU" sz="1200" dirty="0">
              <a:effectLst/>
              <a:latin typeface="Times New Roman" panose="02020603050405020304" pitchFamily="18" charset="0"/>
              <a:ea typeface="Times New Roman" panose="02020603050405020304" pitchFamily="18" charset="0"/>
            </a:endParaRPr>
          </a:p>
          <a:p>
            <a:pPr marL="0" indent="0" algn="just">
              <a:spcBef>
                <a:spcPts val="1000"/>
              </a:spcBef>
              <a:buNone/>
            </a:pPr>
            <a:r>
              <a:rPr lang="ru-RU" sz="1800" kern="1200" dirty="0">
                <a:solidFill>
                  <a:srgbClr val="404040"/>
                </a:solidFill>
                <a:effectLst/>
                <a:latin typeface="Arial" panose="020B0604020202020204" pitchFamily="34" charset="0"/>
                <a:ea typeface="Calibri" panose="020F0502020204030204" pitchFamily="34" charset="0"/>
              </a:rPr>
              <a:t>VUCA-мир — это </a:t>
            </a:r>
            <a:r>
              <a:rPr lang="ru-RU" sz="1800" kern="1200" dirty="0">
                <a:solidFill>
                  <a:srgbClr val="404040"/>
                </a:solidFill>
                <a:effectLst/>
                <a:latin typeface="Arial" panose="020B0604020202020204" pitchFamily="34" charset="0"/>
                <a:ea typeface="Times New Roman" panose="02020603050405020304" pitchFamily="18" charset="0"/>
              </a:rPr>
              <a:t>стрессовый, постоянно меняющийся мир, в котором требуется быстро и адекватно перерабатывать огромные объемы информации.</a:t>
            </a:r>
            <a:endParaRPr lang="ru-RU" sz="1200" dirty="0">
              <a:effectLst/>
              <a:latin typeface="Times New Roman" panose="02020603050405020304" pitchFamily="18" charset="0"/>
              <a:ea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1501535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67E5E8-18FC-460D-9FED-45F060FC2E9C}"/>
              </a:ext>
            </a:extLst>
          </p:cNvPr>
          <p:cNvSpPr>
            <a:spLocks noGrp="1"/>
          </p:cNvSpPr>
          <p:nvPr>
            <p:ph type="title"/>
          </p:nvPr>
        </p:nvSpPr>
        <p:spPr>
          <a:xfrm>
            <a:off x="2592925" y="245327"/>
            <a:ext cx="8911687" cy="758283"/>
          </a:xfrm>
        </p:spPr>
        <p:txBody>
          <a:bodyPr/>
          <a:lstStyle/>
          <a:p>
            <a:pPr algn="ctr"/>
            <a:r>
              <a:rPr lang="ru-RU" dirty="0">
                <a:solidFill>
                  <a:srgbClr val="C00000"/>
                </a:solidFill>
                <a:latin typeface="Comic Sans MS" panose="030F0702030302020204" pitchFamily="66" charset="0"/>
              </a:rPr>
              <a:t>Данные мониторингов</a:t>
            </a:r>
          </a:p>
        </p:txBody>
      </p:sp>
      <p:sp>
        <p:nvSpPr>
          <p:cNvPr id="3" name="Объект 2">
            <a:extLst>
              <a:ext uri="{FF2B5EF4-FFF2-40B4-BE49-F238E27FC236}">
                <a16:creationId xmlns:a16="http://schemas.microsoft.com/office/drawing/2014/main" id="{5A4895DE-96DD-47C8-B79D-7B59A42F02FD}"/>
              </a:ext>
            </a:extLst>
          </p:cNvPr>
          <p:cNvSpPr>
            <a:spLocks noGrp="1"/>
          </p:cNvSpPr>
          <p:nvPr>
            <p:ph idx="1"/>
          </p:nvPr>
        </p:nvSpPr>
        <p:spPr>
          <a:xfrm>
            <a:off x="1813810" y="1003609"/>
            <a:ext cx="9690802" cy="5408341"/>
          </a:xfrm>
        </p:spPr>
        <p:txBody>
          <a:bodyPr>
            <a:normAutofit/>
          </a:bodyPr>
          <a:lstStyle/>
          <a:p>
            <a:pPr>
              <a:lnSpc>
                <a:spcPct val="107000"/>
              </a:lnSpc>
            </a:pPr>
            <a:r>
              <a:rPr lang="ru-RU" dirty="0">
                <a:solidFill>
                  <a:schemeClr val="tx1"/>
                </a:solidFill>
                <a:latin typeface="Arial" panose="020B0604020202020204" pitchFamily="34" charset="0"/>
                <a:ea typeface="Times New Roman" panose="02020603050405020304" pitchFamily="18" charset="0"/>
                <a:cs typeface="Arial" panose="020B0604020202020204" pitchFamily="34" charset="0"/>
              </a:rPr>
              <a:t>70% выпускников школ имеют недостаточное представление о своих возможностях, требованиях профессии и рынка труда. И только </a:t>
            </a:r>
            <a:r>
              <a:rPr lang="ru-RU" dirty="0">
                <a:solidFill>
                  <a:schemeClr val="tx1"/>
                </a:solidFill>
                <a:latin typeface="Arial" panose="020B0604020202020204" pitchFamily="34" charset="0"/>
                <a:ea typeface="Calibri" panose="020F0502020204030204" pitchFamily="34" charset="0"/>
                <a:cs typeface="Arial" panose="020B0604020202020204" pitchFamily="34" charset="0"/>
              </a:rPr>
              <a:t>3–5% детей действительно активно интересуются своим будущим.</a:t>
            </a:r>
          </a:p>
          <a:p>
            <a:pPr>
              <a:lnSpc>
                <a:spcPct val="107000"/>
              </a:lnSpc>
            </a:pPr>
            <a:r>
              <a:rPr lang="ru-RU" dirty="0">
                <a:solidFill>
                  <a:schemeClr val="tx1"/>
                </a:solidFill>
                <a:latin typeface="Arial" panose="020B0604020202020204" pitchFamily="34" charset="0"/>
                <a:ea typeface="Times New Roman" panose="02020603050405020304" pitchFamily="18" charset="0"/>
                <a:cs typeface="Arial" panose="020B0604020202020204" pitchFamily="34" charset="0"/>
              </a:rPr>
              <a:t>Родители и школа мало влияют на выбор выпускника, большинство учащихся выбирают будущую профессию, опираясь на престижность той или иной работы, а не требования рынка и их интересов. </a:t>
            </a:r>
            <a:endParaRPr lang="ru-RU"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ru-RU" dirty="0">
                <a:solidFill>
                  <a:schemeClr val="tx1"/>
                </a:solidFill>
                <a:latin typeface="Arial" panose="020B0604020202020204" pitchFamily="34" charset="0"/>
                <a:ea typeface="Times New Roman" panose="02020603050405020304" pitchFamily="18" charset="0"/>
                <a:cs typeface="Arial" panose="020B0604020202020204" pitchFamily="34" charset="0"/>
              </a:rPr>
              <a:t>Дети часто не знают и не могут назвать, какое профессиональное образование у родителей, кем и где они работают. </a:t>
            </a:r>
            <a:endParaRPr lang="ru-RU"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ru-RU" dirty="0">
                <a:solidFill>
                  <a:schemeClr val="tx1"/>
                </a:solidFill>
                <a:latin typeface="Arial" panose="020B0604020202020204" pitchFamily="34" charset="0"/>
                <a:ea typeface="Calibri" panose="020F0502020204030204" pitchFamily="34" charset="0"/>
                <a:cs typeface="Arial" panose="020B0604020202020204" pitchFamily="34" charset="0"/>
              </a:rPr>
              <a:t>Существует эффект отложенного выбора, когда профессиональное образование выбирают по случайным причинам, либо по желанию родителей, а вот полноценный выбор происходит (если вообще происходит) уже после окончания колледжа или вуза. </a:t>
            </a:r>
          </a:p>
          <a:p>
            <a:pPr>
              <a:lnSpc>
                <a:spcPct val="107000"/>
              </a:lnSpc>
            </a:pPr>
            <a:r>
              <a:rPr lang="ru-RU" dirty="0">
                <a:solidFill>
                  <a:schemeClr val="tx1"/>
                </a:solidFill>
                <a:latin typeface="Arial" panose="020B0604020202020204" pitchFamily="34" charset="0"/>
                <a:ea typeface="Times New Roman" panose="02020603050405020304" pitchFamily="18" charset="0"/>
                <a:cs typeface="Arial" panose="020B0604020202020204" pitchFamily="34" charset="0"/>
              </a:rPr>
              <a:t>Вузы всегда опаздывают. Специальности в учебных заведениях появляются после того, когда они уже появились на рынке труда. </a:t>
            </a:r>
            <a:endParaRPr lang="ru-RU"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ru-RU" dirty="0">
                <a:solidFill>
                  <a:schemeClr val="tx1"/>
                </a:solidFill>
                <a:latin typeface="Arial" panose="020B0604020202020204" pitchFamily="34" charset="0"/>
                <a:ea typeface="Times New Roman" panose="02020603050405020304" pitchFamily="18" charset="0"/>
                <a:cs typeface="Arial" panose="020B0604020202020204" pitchFamily="34" charset="0"/>
              </a:rPr>
              <a:t>После окончания вуза только 50% работают по выбранной специальности. </a:t>
            </a:r>
            <a:endParaRPr lang="ru-RU"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ru-RU" sz="1400" dirty="0"/>
          </a:p>
        </p:txBody>
      </p:sp>
    </p:spTree>
    <p:extLst>
      <p:ext uri="{BB962C8B-B14F-4D97-AF65-F5344CB8AC3E}">
        <p14:creationId xmlns:p14="http://schemas.microsoft.com/office/powerpoint/2010/main" val="3075849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01D24E-45B6-4055-A093-F2E9DA6CFEA0}"/>
              </a:ext>
            </a:extLst>
          </p:cNvPr>
          <p:cNvSpPr>
            <a:spLocks noGrp="1"/>
          </p:cNvSpPr>
          <p:nvPr>
            <p:ph type="title"/>
          </p:nvPr>
        </p:nvSpPr>
        <p:spPr>
          <a:xfrm>
            <a:off x="1621410" y="263952"/>
            <a:ext cx="10086681" cy="801278"/>
          </a:xfrm>
        </p:spPr>
        <p:txBody>
          <a:bodyPr>
            <a:normAutofit/>
          </a:bodyPr>
          <a:lstStyle/>
          <a:p>
            <a:pPr algn="ctr"/>
            <a:r>
              <a:rPr lang="ru-RU" dirty="0">
                <a:solidFill>
                  <a:srgbClr val="C00000"/>
                </a:solidFill>
                <a:latin typeface="Comic Sans MS" panose="030F0702030302020204" pitchFamily="66" charset="0"/>
              </a:rPr>
              <a:t>Сквозные компетенции выпускника школы</a:t>
            </a:r>
          </a:p>
        </p:txBody>
      </p:sp>
      <p:sp>
        <p:nvSpPr>
          <p:cNvPr id="3" name="Объект 2">
            <a:extLst>
              <a:ext uri="{FF2B5EF4-FFF2-40B4-BE49-F238E27FC236}">
                <a16:creationId xmlns:a16="http://schemas.microsoft.com/office/drawing/2014/main" id="{41798375-6825-4C94-B368-490E12B62D13}"/>
              </a:ext>
            </a:extLst>
          </p:cNvPr>
          <p:cNvSpPr>
            <a:spLocks noGrp="1"/>
          </p:cNvSpPr>
          <p:nvPr>
            <p:ph sz="half" idx="1"/>
          </p:nvPr>
        </p:nvSpPr>
        <p:spPr>
          <a:xfrm>
            <a:off x="1121791" y="1150070"/>
            <a:ext cx="5213022" cy="5354425"/>
          </a:xfrm>
        </p:spPr>
        <p:txBody>
          <a:bodyPr>
            <a:normAutofit/>
          </a:bodyPr>
          <a:lstStyle/>
          <a:p>
            <a:pPr marL="0" marR="0" lvl="0" indent="0" algn="l" defTabSz="457200" rtl="0" eaLnBrk="1" fontAlgn="auto" latinLnBrk="0" hangingPunct="1">
              <a:lnSpc>
                <a:spcPct val="120000"/>
              </a:lnSpc>
              <a:spcBef>
                <a:spcPts val="0"/>
              </a:spcBef>
              <a:spcAft>
                <a:spcPts val="0"/>
              </a:spcAft>
              <a:buClr>
                <a:srgbClr val="D34817"/>
              </a:buClr>
              <a:buSzTx/>
              <a:buFont typeface="Wingdings 3" charset="2"/>
              <a:buNone/>
              <a:tabLst/>
              <a:defRPr/>
            </a:pPr>
            <a:r>
              <a:rPr kumimoji="0" lang="ru-RU" sz="19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Чтобы освоить профессии будущего (без отрасли, без названия) потребуются качества:</a:t>
            </a:r>
            <a:endParaRPr kumimoji="0" lang="ru-RU" sz="19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20000"/>
              </a:lnSpc>
              <a:spcBef>
                <a:spcPts val="0"/>
              </a:spcBef>
              <a:spcAft>
                <a:spcPts val="0"/>
              </a:spcAft>
              <a:buClr>
                <a:srgbClr val="D34817"/>
              </a:buClr>
              <a:buSzPts val="1000"/>
              <a:buFont typeface="Symbol" panose="05050102010706020507" pitchFamily="18" charset="2"/>
              <a:buChar char=""/>
              <a:tabLst>
                <a:tab pos="457200" algn="l"/>
              </a:tabLst>
              <a:defRPr/>
            </a:pPr>
            <a:r>
              <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гибкий ум;</a:t>
            </a:r>
            <a:endPar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20000"/>
              </a:lnSpc>
              <a:spcBef>
                <a:spcPts val="0"/>
              </a:spcBef>
              <a:spcAft>
                <a:spcPts val="0"/>
              </a:spcAft>
              <a:buClr>
                <a:srgbClr val="D34817"/>
              </a:buClr>
              <a:buSzPts val="1000"/>
              <a:buFont typeface="Symbol" panose="05050102010706020507" pitchFamily="18" charset="2"/>
              <a:buChar char=""/>
              <a:tabLst>
                <a:tab pos="457200" algn="l"/>
              </a:tabLst>
              <a:defRPr/>
            </a:pPr>
            <a:r>
              <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способность к быстрому анализу;</a:t>
            </a:r>
            <a:endPar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20000"/>
              </a:lnSpc>
              <a:spcBef>
                <a:spcPts val="0"/>
              </a:spcBef>
              <a:spcAft>
                <a:spcPts val="0"/>
              </a:spcAft>
              <a:buClr>
                <a:srgbClr val="D34817"/>
              </a:buClr>
              <a:buSzPts val="1000"/>
              <a:buFont typeface="Symbol" panose="05050102010706020507" pitchFamily="18" charset="2"/>
              <a:buChar char=""/>
              <a:tabLst>
                <a:tab pos="457200" algn="l"/>
              </a:tabLst>
              <a:defRPr/>
            </a:pPr>
            <a:r>
              <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нестандартное мышление;</a:t>
            </a:r>
            <a:endPar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20000"/>
              </a:lnSpc>
              <a:spcBef>
                <a:spcPts val="0"/>
              </a:spcBef>
              <a:spcAft>
                <a:spcPts val="0"/>
              </a:spcAft>
              <a:buClr>
                <a:srgbClr val="D34817"/>
              </a:buClr>
              <a:buSzPts val="1000"/>
              <a:buFont typeface="Symbol" panose="05050102010706020507" pitchFamily="18" charset="2"/>
              <a:buChar char=""/>
              <a:tabLst>
                <a:tab pos="457200" algn="l"/>
              </a:tabLst>
              <a:defRPr/>
            </a:pPr>
            <a:r>
              <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креативность;</a:t>
            </a:r>
            <a:endPar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20000"/>
              </a:lnSpc>
              <a:spcBef>
                <a:spcPts val="0"/>
              </a:spcBef>
              <a:spcAft>
                <a:spcPts val="0"/>
              </a:spcAft>
              <a:buClr>
                <a:srgbClr val="D34817"/>
              </a:buClr>
              <a:buSzPts val="1000"/>
              <a:buFont typeface="Symbol" panose="05050102010706020507" pitchFamily="18" charset="2"/>
              <a:buChar char=""/>
              <a:tabLst>
                <a:tab pos="457200" algn="l"/>
              </a:tabLst>
              <a:defRPr/>
            </a:pPr>
            <a:r>
              <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высокий уровень интеллекта;</a:t>
            </a:r>
            <a:endPar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20000"/>
              </a:lnSpc>
              <a:spcBef>
                <a:spcPts val="0"/>
              </a:spcBef>
              <a:spcAft>
                <a:spcPts val="0"/>
              </a:spcAft>
              <a:buClr>
                <a:srgbClr val="D34817"/>
              </a:buClr>
              <a:buSzPts val="1000"/>
              <a:buFont typeface="Symbol" panose="05050102010706020507" pitchFamily="18" charset="2"/>
              <a:buChar char=""/>
              <a:tabLst>
                <a:tab pos="457200" algn="l"/>
              </a:tabLst>
              <a:defRPr/>
            </a:pPr>
            <a:r>
              <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хорошая межличностная чувствительность;</a:t>
            </a:r>
          </a:p>
          <a:p>
            <a:pPr marL="342900" marR="0" lvl="0" indent="-342900" algn="l" defTabSz="457200" rtl="0" eaLnBrk="1" fontAlgn="auto" latinLnBrk="0" hangingPunct="1">
              <a:lnSpc>
                <a:spcPct val="120000"/>
              </a:lnSpc>
              <a:spcBef>
                <a:spcPts val="0"/>
              </a:spcBef>
              <a:spcAft>
                <a:spcPts val="0"/>
              </a:spcAft>
              <a:buClr>
                <a:srgbClr val="D34817"/>
              </a:buClr>
              <a:buSzPts val="1000"/>
              <a:buFont typeface="Symbol" panose="05050102010706020507" pitchFamily="18" charset="2"/>
              <a:buChar char=""/>
              <a:tabLst>
                <a:tab pos="457200" algn="l"/>
              </a:tabLst>
              <a:defRPr/>
            </a:pPr>
            <a:r>
              <a:rPr lang="ru-RU" sz="1900" dirty="0">
                <a:solidFill>
                  <a:srgbClr val="404040"/>
                </a:solidFill>
                <a:latin typeface="Arial" panose="020B0604020202020204" pitchFamily="34" charset="0"/>
                <a:ea typeface="Times New Roman" panose="02020603050405020304" pitchFamily="18" charset="0"/>
                <a:cs typeface="Arial" panose="020B0604020202020204" pitchFamily="34" charset="0"/>
              </a:rPr>
              <a:t>коммуникативность</a:t>
            </a:r>
            <a:r>
              <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20000"/>
              </a:lnSpc>
              <a:spcBef>
                <a:spcPts val="0"/>
              </a:spcBef>
              <a:spcAft>
                <a:spcPts val="0"/>
              </a:spcAft>
              <a:buClr>
                <a:srgbClr val="D34817"/>
              </a:buClr>
              <a:buSzPts val="1000"/>
              <a:buFont typeface="Symbol" panose="05050102010706020507" pitchFamily="18" charset="2"/>
              <a:buChar char=""/>
              <a:tabLst>
                <a:tab pos="457200" algn="l"/>
              </a:tabLst>
              <a:defRPr/>
            </a:pPr>
            <a:r>
              <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умение с любопытством воспринимать новое.</a:t>
            </a:r>
            <a:endParaRPr kumimoji="0" lang="ru-RU" sz="19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dirty="0"/>
              <a:t>Главное - </a:t>
            </a:r>
            <a:r>
              <a:rPr lang="ru-RU" sz="1800" kern="1200" dirty="0">
                <a:effectLst/>
                <a:latin typeface="Arial" panose="020B0604020202020204" pitchFamily="34" charset="0"/>
                <a:ea typeface="Calibri" panose="020F0502020204030204" pitchFamily="34" charset="0"/>
                <a:cs typeface="Times New Roman" panose="02020603050405020304" pitchFamily="18" charset="0"/>
              </a:rPr>
              <a:t>обучение длиною в жизнь!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pic>
        <p:nvPicPr>
          <p:cNvPr id="5" name="Объект 4">
            <a:extLst>
              <a:ext uri="{FF2B5EF4-FFF2-40B4-BE49-F238E27FC236}">
                <a16:creationId xmlns:a16="http://schemas.microsoft.com/office/drawing/2014/main" id="{06D8ECF8-D5E4-4F9A-AE6E-DC33606988C4}"/>
              </a:ext>
            </a:extLst>
          </p:cNvPr>
          <p:cNvPicPr>
            <a:picLocks noGrp="1" noChangeAspect="1"/>
          </p:cNvPicPr>
          <p:nvPr>
            <p:ph sz="half" idx="2"/>
          </p:nvPr>
        </p:nvPicPr>
        <p:blipFill>
          <a:blip r:embed="rId2"/>
          <a:stretch>
            <a:fillRect/>
          </a:stretch>
        </p:blipFill>
        <p:spPr>
          <a:xfrm>
            <a:off x="7415126" y="1593130"/>
            <a:ext cx="3865735" cy="4310783"/>
          </a:xfrm>
          <a:prstGeom prst="rect">
            <a:avLst/>
          </a:prstGeom>
        </p:spPr>
      </p:pic>
    </p:spTree>
    <p:extLst>
      <p:ext uri="{BB962C8B-B14F-4D97-AF65-F5344CB8AC3E}">
        <p14:creationId xmlns:p14="http://schemas.microsoft.com/office/powerpoint/2010/main" val="2628140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D285292-3381-4F5D-9F94-4BEB19F9B560}"/>
              </a:ext>
            </a:extLst>
          </p:cNvPr>
          <p:cNvPicPr>
            <a:picLocks noChangeAspect="1"/>
          </p:cNvPicPr>
          <p:nvPr/>
        </p:nvPicPr>
        <p:blipFill>
          <a:blip r:embed="rId2"/>
          <a:stretch>
            <a:fillRect/>
          </a:stretch>
        </p:blipFill>
        <p:spPr>
          <a:xfrm>
            <a:off x="1523603" y="188695"/>
            <a:ext cx="9144793" cy="6480610"/>
          </a:xfrm>
          <a:prstGeom prst="rect">
            <a:avLst/>
          </a:prstGeom>
        </p:spPr>
      </p:pic>
    </p:spTree>
    <p:extLst>
      <p:ext uri="{BB962C8B-B14F-4D97-AF65-F5344CB8AC3E}">
        <p14:creationId xmlns:p14="http://schemas.microsoft.com/office/powerpoint/2010/main" val="1425775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081A941-1CD8-4C3F-A4FF-E4FFFA2E3802}"/>
              </a:ext>
            </a:extLst>
          </p:cNvPr>
          <p:cNvPicPr>
            <a:picLocks noChangeAspect="1"/>
          </p:cNvPicPr>
          <p:nvPr/>
        </p:nvPicPr>
        <p:blipFill>
          <a:blip r:embed="rId2"/>
          <a:stretch>
            <a:fillRect/>
          </a:stretch>
        </p:blipFill>
        <p:spPr>
          <a:xfrm>
            <a:off x="1773561" y="94199"/>
            <a:ext cx="8644877" cy="6669602"/>
          </a:xfrm>
          <a:prstGeom prst="rect">
            <a:avLst/>
          </a:prstGeom>
        </p:spPr>
      </p:pic>
    </p:spTree>
    <p:extLst>
      <p:ext uri="{BB962C8B-B14F-4D97-AF65-F5344CB8AC3E}">
        <p14:creationId xmlns:p14="http://schemas.microsoft.com/office/powerpoint/2010/main" val="1541449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2158DD-5D48-413F-B9A1-89E60848F0FB}"/>
              </a:ext>
            </a:extLst>
          </p:cNvPr>
          <p:cNvSpPr>
            <a:spLocks noGrp="1"/>
          </p:cNvSpPr>
          <p:nvPr>
            <p:ph type="title"/>
          </p:nvPr>
        </p:nvSpPr>
        <p:spPr>
          <a:xfrm>
            <a:off x="1857081" y="348792"/>
            <a:ext cx="9647532" cy="1498862"/>
          </a:xfrm>
        </p:spPr>
        <p:txBody>
          <a:bodyPr>
            <a:noAutofit/>
          </a:bodyPr>
          <a:lstStyle/>
          <a:p>
            <a:pPr algn="ctr"/>
            <a:r>
              <a:rPr kumimoji="0" lang="ru-RU" i="0" u="none" strike="noStrike" kern="1200" cap="none" spc="0" normalizeH="0" baseline="0" noProof="0" dirty="0">
                <a:ln>
                  <a:noFill/>
                </a:ln>
                <a:solidFill>
                  <a:srgbClr val="C00000"/>
                </a:solidFill>
                <a:uLnTx/>
                <a:uFillTx/>
                <a:latin typeface="Comic Sans MS" panose="030F0702030302020204" pitchFamily="66" charset="0"/>
                <a:ea typeface="Times New Roman" panose="02020603050405020304" pitchFamily="18" charset="0"/>
              </a:rPr>
              <a:t>Топ-10 востребованных профессий в Томской области</a:t>
            </a:r>
            <a:r>
              <a:rPr kumimoji="0" lang="ru-RU" i="0" u="none" strike="noStrike" kern="1200" cap="none" spc="0" normalizeH="0" baseline="0" noProof="0" dirty="0">
                <a:ln>
                  <a:noFill/>
                </a:ln>
                <a:solidFill>
                  <a:srgbClr val="C00000"/>
                </a:solidFill>
                <a:uLnTx/>
                <a:uFillTx/>
                <a:latin typeface="Comic Sans MS" panose="030F0702030302020204" pitchFamily="66" charset="0"/>
                <a:ea typeface="Calibri" panose="020F0502020204030204" pitchFamily="34" charset="0"/>
              </a:rPr>
              <a:t> </a:t>
            </a:r>
            <a:r>
              <a:rPr kumimoji="0" lang="ru-RU" i="0" u="none" strike="noStrike" kern="1200" cap="none" spc="0" normalizeH="0" baseline="0" noProof="0" dirty="0">
                <a:ln>
                  <a:noFill/>
                </a:ln>
                <a:solidFill>
                  <a:srgbClr val="C00000"/>
                </a:solidFill>
                <a:uLnTx/>
                <a:uFillTx/>
                <a:latin typeface="Comic Sans MS" panose="030F0702030302020204" pitchFamily="66" charset="0"/>
                <a:ea typeface="Times New Roman" panose="02020603050405020304" pitchFamily="18" charset="0"/>
                <a:cs typeface="Times New Roman" panose="02020603050405020304" pitchFamily="18" charset="0"/>
              </a:rPr>
              <a:t>(январь-сентябрь 2022)</a:t>
            </a:r>
            <a:br>
              <a:rPr kumimoji="0" lang="ru-RU"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br>
            <a:endParaRPr lang="ru-RU" dirty="0">
              <a:latin typeface="Comic Sans MS" panose="030F0702030302020204" pitchFamily="66" charset="0"/>
            </a:endParaRPr>
          </a:p>
        </p:txBody>
      </p:sp>
      <p:pic>
        <p:nvPicPr>
          <p:cNvPr id="7" name="Объект 6">
            <a:extLst>
              <a:ext uri="{FF2B5EF4-FFF2-40B4-BE49-F238E27FC236}">
                <a16:creationId xmlns:a16="http://schemas.microsoft.com/office/drawing/2014/main" id="{7D92399B-5699-45E7-B003-6A609A2D4B35}"/>
              </a:ext>
            </a:extLst>
          </p:cNvPr>
          <p:cNvPicPr>
            <a:picLocks noGrp="1" noChangeAspect="1"/>
          </p:cNvPicPr>
          <p:nvPr>
            <p:ph idx="1"/>
          </p:nvPr>
        </p:nvPicPr>
        <p:blipFill>
          <a:blip r:embed="rId2"/>
          <a:stretch>
            <a:fillRect/>
          </a:stretch>
        </p:blipFill>
        <p:spPr>
          <a:xfrm>
            <a:off x="1611984" y="1847654"/>
            <a:ext cx="9766169" cy="4581426"/>
          </a:xfrm>
          <a:prstGeom prst="rect">
            <a:avLst/>
          </a:prstGeom>
        </p:spPr>
      </p:pic>
    </p:spTree>
    <p:extLst>
      <p:ext uri="{BB962C8B-B14F-4D97-AF65-F5344CB8AC3E}">
        <p14:creationId xmlns:p14="http://schemas.microsoft.com/office/powerpoint/2010/main" val="905512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DA71EB-C301-47B7-A96A-AEFC31529384}"/>
              </a:ext>
            </a:extLst>
          </p:cNvPr>
          <p:cNvSpPr>
            <a:spLocks noGrp="1"/>
          </p:cNvSpPr>
          <p:nvPr>
            <p:ph type="title"/>
          </p:nvPr>
        </p:nvSpPr>
        <p:spPr>
          <a:xfrm>
            <a:off x="1960775" y="329938"/>
            <a:ext cx="9543837" cy="1121790"/>
          </a:xfrm>
        </p:spPr>
        <p:txBody>
          <a:bodyPr>
            <a:noAutofit/>
          </a:bodyPr>
          <a:lstStyle/>
          <a:p>
            <a:pPr algn="ctr"/>
            <a:r>
              <a:rPr kumimoji="0" lang="ru-RU" i="0"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Топ профессий по зарплатам в Томской области (январь-сентябрь 2022)</a:t>
            </a:r>
            <a:br>
              <a:rPr kumimoji="0" lang="ru-RU"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br>
            <a:endParaRPr lang="ru-RU" dirty="0">
              <a:latin typeface="Comic Sans MS" panose="030F0702030302020204" pitchFamily="66" charset="0"/>
            </a:endParaRPr>
          </a:p>
        </p:txBody>
      </p:sp>
      <p:pic>
        <p:nvPicPr>
          <p:cNvPr id="4" name="Объект 3">
            <a:extLst>
              <a:ext uri="{FF2B5EF4-FFF2-40B4-BE49-F238E27FC236}">
                <a16:creationId xmlns:a16="http://schemas.microsoft.com/office/drawing/2014/main" id="{66B3FC27-A20E-40B0-8079-769EF4ADDD7D}"/>
              </a:ext>
            </a:extLst>
          </p:cNvPr>
          <p:cNvPicPr>
            <a:picLocks noGrp="1" noChangeAspect="1"/>
          </p:cNvPicPr>
          <p:nvPr>
            <p:ph idx="1"/>
          </p:nvPr>
        </p:nvPicPr>
        <p:blipFill>
          <a:blip r:embed="rId2"/>
          <a:stretch>
            <a:fillRect/>
          </a:stretch>
        </p:blipFill>
        <p:spPr>
          <a:xfrm>
            <a:off x="2130457" y="1715677"/>
            <a:ext cx="9115719" cy="4374037"/>
          </a:xfrm>
          <a:prstGeom prst="rect">
            <a:avLst/>
          </a:prstGeom>
        </p:spPr>
      </p:pic>
    </p:spTree>
    <p:extLst>
      <p:ext uri="{BB962C8B-B14F-4D97-AF65-F5344CB8AC3E}">
        <p14:creationId xmlns:p14="http://schemas.microsoft.com/office/powerpoint/2010/main" val="287736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1548AF-5313-45A2-B2E5-912173909777}"/>
              </a:ext>
            </a:extLst>
          </p:cNvPr>
          <p:cNvSpPr>
            <a:spLocks noGrp="1"/>
          </p:cNvSpPr>
          <p:nvPr>
            <p:ph type="title"/>
          </p:nvPr>
        </p:nvSpPr>
        <p:spPr>
          <a:xfrm>
            <a:off x="1743958" y="292232"/>
            <a:ext cx="10124387" cy="895546"/>
          </a:xfrm>
        </p:spPr>
        <p:txBody>
          <a:bodyPr>
            <a:noAutofit/>
          </a:bodyPr>
          <a:lstStyle/>
          <a:p>
            <a:pPr>
              <a:lnSpc>
                <a:spcPts val="2550"/>
              </a:lnSpc>
              <a:spcAft>
                <a:spcPts val="800"/>
              </a:spcAft>
            </a:pPr>
            <a:br>
              <a:rPr lang="ru-RU" dirty="0">
                <a:solidFill>
                  <a:srgbClr val="C00000"/>
                </a:solidFill>
                <a:effectLst/>
                <a:ea typeface="Times New Roman" panose="02020603050405020304" pitchFamily="18" charset="0"/>
                <a:cs typeface="Times New Roman" panose="02020603050405020304" pitchFamily="18" charset="0"/>
              </a:rPr>
            </a:br>
            <a:r>
              <a:rPr lang="ru-RU" dirty="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Зарплата в Томске (январь - сентябрь 2022)</a:t>
            </a:r>
            <a:br>
              <a:rPr lang="ru-RU" dirty="0">
                <a:solidFill>
                  <a:srgbClr val="C00000"/>
                </a:solidFill>
                <a:effectLst/>
                <a:latin typeface="Comic Sans MS" panose="030F0702030302020204" pitchFamily="66" charset="0"/>
                <a:ea typeface="Calibri" panose="020F0502020204030204" pitchFamily="34" charset="0"/>
                <a:cs typeface="Times New Roman" panose="02020603050405020304" pitchFamily="18" charset="0"/>
              </a:rPr>
            </a:br>
            <a:endParaRPr lang="ru-RU" dirty="0">
              <a:solidFill>
                <a:srgbClr val="C00000"/>
              </a:solidFill>
              <a:latin typeface="Comic Sans MS" panose="030F0702030302020204" pitchFamily="66" charset="0"/>
            </a:endParaRPr>
          </a:p>
        </p:txBody>
      </p:sp>
      <p:sp>
        <p:nvSpPr>
          <p:cNvPr id="3" name="Объект 2">
            <a:extLst>
              <a:ext uri="{FF2B5EF4-FFF2-40B4-BE49-F238E27FC236}">
                <a16:creationId xmlns:a16="http://schemas.microsoft.com/office/drawing/2014/main" id="{E619598D-399A-4A1B-B927-8940926A00A1}"/>
              </a:ext>
            </a:extLst>
          </p:cNvPr>
          <p:cNvSpPr>
            <a:spLocks noGrp="1"/>
          </p:cNvSpPr>
          <p:nvPr>
            <p:ph idx="1"/>
          </p:nvPr>
        </p:nvSpPr>
        <p:spPr>
          <a:xfrm>
            <a:off x="1545996" y="1461155"/>
            <a:ext cx="9958616" cy="4450067"/>
          </a:xfrm>
        </p:spPr>
        <p:txBody>
          <a:bodyPr/>
          <a:lstStyle/>
          <a:p>
            <a:pPr marL="342900" lvl="0" indent="-342900">
              <a:lnSpc>
                <a:spcPts val="1500"/>
              </a:lnSpc>
              <a:spcAft>
                <a:spcPts val="800"/>
              </a:spcAft>
              <a:buSzPts val="1000"/>
              <a:buFont typeface="Symbol" panose="05050102010706020507" pitchFamily="18" charset="2"/>
              <a:buChar char=""/>
              <a:tabLst>
                <a:tab pos="457200" algn="l"/>
              </a:tabLst>
            </a:pPr>
            <a:endParaRPr lang="ru-RU" sz="2400" b="1"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endParaRPr>
          </a:p>
          <a:p>
            <a:pPr lvl="0">
              <a:lnSpc>
                <a:spcPts val="1500"/>
              </a:lnSpc>
              <a:spcAft>
                <a:spcPts val="800"/>
              </a:spcAft>
              <a:buSzPts val="1000"/>
              <a:buFont typeface="Wingdings" panose="05000000000000000000" pitchFamily="2" charset="2"/>
              <a:buChar char="§"/>
              <a:tabLst>
                <a:tab pos="457200" algn="l"/>
              </a:tabLst>
            </a:pPr>
            <a:r>
              <a:rPr lang="ru-RU"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Средняя заработная плата в Томске — 47 865 рублей</a:t>
            </a:r>
          </a:p>
          <a:p>
            <a:pPr marL="0" lvl="0" indent="0">
              <a:lnSpc>
                <a:spcPts val="1500"/>
              </a:lnSpc>
              <a:spcAft>
                <a:spcPts val="800"/>
              </a:spcAft>
              <a:buSzPts val="1000"/>
              <a:buNone/>
              <a:tabLst>
                <a:tab pos="457200" algn="l"/>
              </a:tabLst>
            </a:pPr>
            <a:r>
              <a:rPr lang="ru-RU"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(средний показатель всех зарплат в вакансиях сайта)</a:t>
            </a:r>
            <a:endParaRPr lang="ru-RU" dirty="0">
              <a:solidFill>
                <a:srgbClr val="44444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1500"/>
              </a:lnSpc>
              <a:spcAft>
                <a:spcPts val="800"/>
              </a:spcAft>
              <a:buSzPts val="1000"/>
              <a:buFont typeface="Symbol" panose="05050102010706020507" pitchFamily="18" charset="2"/>
              <a:buChar char=""/>
              <a:tabLst>
                <a:tab pos="457200" algn="l"/>
              </a:tabLst>
            </a:pPr>
            <a:r>
              <a:rPr lang="ru-RU"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Медианная заработная плата в Томске — 30 000 рублей </a:t>
            </a:r>
          </a:p>
          <a:p>
            <a:pPr marL="0" lvl="0" indent="0">
              <a:lnSpc>
                <a:spcPts val="1500"/>
              </a:lnSpc>
              <a:spcAft>
                <a:spcPts val="800"/>
              </a:spcAft>
              <a:buSzPts val="1000"/>
              <a:buNone/>
              <a:tabLst>
                <a:tab pos="457200" algn="l"/>
              </a:tabLst>
            </a:pPr>
            <a:r>
              <a:rPr lang="ru-RU" dirty="0">
                <a:solidFill>
                  <a:srgbClr val="444444"/>
                </a:solidFill>
                <a:latin typeface="Arial" panose="020B0604020202020204" pitchFamily="34" charset="0"/>
                <a:ea typeface="Times New Roman" panose="02020603050405020304" pitchFamily="18" charset="0"/>
                <a:cs typeface="Arial" panose="020B0604020202020204" pitchFamily="34" charset="0"/>
              </a:rPr>
              <a:t>     (с</a:t>
            </a:r>
            <a:r>
              <a:rPr lang="ru-RU"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редний показатель без учёта самых высоких и самых низких зарплат)</a:t>
            </a:r>
            <a:endParaRPr lang="ru-RU" dirty="0">
              <a:solidFill>
                <a:srgbClr val="44444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1500"/>
              </a:lnSpc>
              <a:spcAft>
                <a:spcPts val="800"/>
              </a:spcAft>
              <a:buSzPts val="1000"/>
              <a:buFont typeface="Symbol" panose="05050102010706020507" pitchFamily="18" charset="2"/>
              <a:buChar char=""/>
              <a:tabLst>
                <a:tab pos="457200" algn="l"/>
              </a:tabLst>
            </a:pPr>
            <a:r>
              <a:rPr lang="ru-RU"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Модальная заработная плата в Томске — 30 000 рублей</a:t>
            </a:r>
          </a:p>
          <a:p>
            <a:pPr marL="0" lvl="0" indent="0">
              <a:lnSpc>
                <a:spcPts val="1500"/>
              </a:lnSpc>
              <a:spcAft>
                <a:spcPts val="800"/>
              </a:spcAft>
              <a:buSzPts val="1000"/>
              <a:buNone/>
              <a:tabLst>
                <a:tab pos="457200" algn="l"/>
              </a:tabLst>
            </a:pPr>
            <a:r>
              <a:rPr lang="ru-RU"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(самая частая сумма зарплаты в вакансиях сайта)</a:t>
            </a:r>
            <a:endParaRPr lang="ru-RU" dirty="0">
              <a:solidFill>
                <a:srgbClr val="444444"/>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ru-RU" dirty="0"/>
          </a:p>
        </p:txBody>
      </p:sp>
    </p:spTree>
    <p:extLst>
      <p:ext uri="{BB962C8B-B14F-4D97-AF65-F5344CB8AC3E}">
        <p14:creationId xmlns:p14="http://schemas.microsoft.com/office/powerpoint/2010/main" val="2808411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5D48FE-AA75-4038-8C5C-7CB0F9BBE481}"/>
              </a:ext>
            </a:extLst>
          </p:cNvPr>
          <p:cNvSpPr>
            <a:spLocks noGrp="1"/>
          </p:cNvSpPr>
          <p:nvPr>
            <p:ph type="title"/>
          </p:nvPr>
        </p:nvSpPr>
        <p:spPr>
          <a:xfrm>
            <a:off x="2592925" y="245098"/>
            <a:ext cx="8911687" cy="1055802"/>
          </a:xfrm>
        </p:spPr>
        <p:txBody>
          <a:bodyPr>
            <a:normAutofit/>
          </a:bodyPr>
          <a:lstStyle/>
          <a:p>
            <a:pPr algn="ctr"/>
            <a:r>
              <a:rPr kumimoji="0" lang="ru-RU" altLang="ru-RU" sz="4000" b="0"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cs typeface="Arial"/>
              </a:rPr>
              <a:t>Творческих</a:t>
            </a:r>
            <a:r>
              <a:rPr kumimoji="0" lang="ru-RU" altLang="ru-RU" sz="4000" b="0"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a:ea typeface="+mj-ea"/>
                <a:cs typeface="Arial"/>
              </a:rPr>
              <a:t> успехов, коллеги! </a:t>
            </a:r>
            <a:endParaRPr lang="ru-RU" dirty="0"/>
          </a:p>
        </p:txBody>
      </p:sp>
      <p:sp>
        <p:nvSpPr>
          <p:cNvPr id="3" name="Объект 2">
            <a:extLst>
              <a:ext uri="{FF2B5EF4-FFF2-40B4-BE49-F238E27FC236}">
                <a16:creationId xmlns:a16="http://schemas.microsoft.com/office/drawing/2014/main" id="{2BF85A07-9735-4333-8BD7-9994F5A471EB}"/>
              </a:ext>
            </a:extLst>
          </p:cNvPr>
          <p:cNvSpPr>
            <a:spLocks noGrp="1"/>
          </p:cNvSpPr>
          <p:nvPr>
            <p:ph idx="1"/>
          </p:nvPr>
        </p:nvSpPr>
        <p:spPr>
          <a:xfrm>
            <a:off x="2589212" y="1668544"/>
            <a:ext cx="7723712" cy="4242678"/>
          </a:xfrm>
        </p:spPr>
        <p:txBody>
          <a:bodyPr/>
          <a:lstStyle/>
          <a:p>
            <a:endParaRPr lang="ru-RU" dirty="0"/>
          </a:p>
        </p:txBody>
      </p:sp>
      <p:pic>
        <p:nvPicPr>
          <p:cNvPr id="4" name="Picture 5" descr="C:\Users\Рабочий профиль\Desktop\Новая папка\Картинки\1-5.png">
            <a:extLst>
              <a:ext uri="{FF2B5EF4-FFF2-40B4-BE49-F238E27FC236}">
                <a16:creationId xmlns:a16="http://schemas.microsoft.com/office/drawing/2014/main" id="{CD89702B-EDC3-4EBF-87A5-14B158337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076" y="1415679"/>
            <a:ext cx="8911686" cy="498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875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FADC2E-B5C4-4AA4-926F-FB2E3D09805E}"/>
              </a:ext>
            </a:extLst>
          </p:cNvPr>
          <p:cNvSpPr>
            <a:spLocks noGrp="1"/>
          </p:cNvSpPr>
          <p:nvPr>
            <p:ph type="title"/>
          </p:nvPr>
        </p:nvSpPr>
        <p:spPr>
          <a:xfrm>
            <a:off x="2592925" y="337280"/>
            <a:ext cx="8911687" cy="771992"/>
          </a:xfrm>
        </p:spPr>
        <p:txBody>
          <a:bodyPr>
            <a:normAutofit/>
          </a:bodyPr>
          <a:lstStyle/>
          <a:p>
            <a:pPr algn="ctr"/>
            <a:r>
              <a:rPr lang="ru-RU" dirty="0">
                <a:solidFill>
                  <a:srgbClr val="C00000"/>
                </a:solidFill>
                <a:latin typeface="Comic Sans MS" panose="030F0702030302020204" pitchFamily="66" charset="0"/>
              </a:rPr>
              <a:t>Основные понятия</a:t>
            </a:r>
          </a:p>
        </p:txBody>
      </p:sp>
      <p:sp>
        <p:nvSpPr>
          <p:cNvPr id="3" name="Объект 2">
            <a:extLst>
              <a:ext uri="{FF2B5EF4-FFF2-40B4-BE49-F238E27FC236}">
                <a16:creationId xmlns:a16="http://schemas.microsoft.com/office/drawing/2014/main" id="{185360E0-2152-4EA0-B70F-63778DD3FA2F}"/>
              </a:ext>
            </a:extLst>
          </p:cNvPr>
          <p:cNvSpPr>
            <a:spLocks noGrp="1"/>
          </p:cNvSpPr>
          <p:nvPr>
            <p:ph idx="1"/>
          </p:nvPr>
        </p:nvSpPr>
        <p:spPr>
          <a:xfrm>
            <a:off x="1708879" y="1109273"/>
            <a:ext cx="9795733" cy="5411448"/>
          </a:xfrm>
        </p:spPr>
        <p:txBody>
          <a:bodyPr/>
          <a:lstStyle/>
          <a:p>
            <a:pPr algn="just">
              <a:lnSpc>
                <a:spcPct val="107000"/>
              </a:lnSpc>
            </a:pPr>
            <a:r>
              <a:rPr lang="ru-RU" sz="1600" i="1" dirty="0">
                <a:latin typeface="Arial" panose="020B0604020202020204" pitchFamily="34" charset="0"/>
                <a:ea typeface="Calibri" panose="020F0502020204030204" pitchFamily="34" charset="0"/>
                <a:cs typeface="Arial" panose="020B0604020202020204" pitchFamily="34" charset="0"/>
              </a:rPr>
              <a:t>Профессиональная ориентация школьников</a:t>
            </a:r>
            <a:r>
              <a:rPr lang="ru-RU" sz="1600" dirty="0">
                <a:latin typeface="Arial" panose="020B0604020202020204" pitchFamily="34" charset="0"/>
                <a:ea typeface="Calibri" panose="020F0502020204030204" pitchFamily="34" charset="0"/>
                <a:cs typeface="Arial" panose="020B0604020202020204" pitchFamily="34" charset="0"/>
              </a:rPr>
              <a:t> представляют собой систему специальных психолого-педагогических мер содействия в профессиональном самоопределении и построении профессиональной карьеры, выборе оптимального вида профессии с учётом их интересов, потребностей и возможностей, а также социально – экономической ситуации, сложившейся на современном рынке труда (Е.Ю. Пряжникова).</a:t>
            </a:r>
          </a:p>
          <a:p>
            <a:pPr algn="just">
              <a:lnSpc>
                <a:spcPct val="107000"/>
              </a:lnSpc>
            </a:pPr>
            <a:r>
              <a:rPr lang="ru-RU" sz="1600" i="1" dirty="0">
                <a:latin typeface="Arial" panose="020B0604020202020204" pitchFamily="34" charset="0"/>
                <a:ea typeface="Calibri" panose="020F0502020204030204" pitchFamily="34" charset="0"/>
                <a:cs typeface="Arial" panose="020B0604020202020204" pitchFamily="34" charset="0"/>
              </a:rPr>
              <a:t>Самоопределение обучающихся</a:t>
            </a:r>
            <a:r>
              <a:rPr lang="ru-RU" sz="1600" dirty="0">
                <a:latin typeface="Arial" panose="020B0604020202020204" pitchFamily="34" charset="0"/>
                <a:ea typeface="Calibri" panose="020F0502020204030204" pitchFamily="34" charset="0"/>
                <a:cs typeface="Arial" panose="020B0604020202020204" pitchFamily="34" charset="0"/>
              </a:rPr>
              <a:t> – это процесс формирования индивидом личного отношения к профессиональной деятельности и способ его реализации через согласование социально-профессиональных и личностных потребностей (Е.И. Головаха). </a:t>
            </a:r>
          </a:p>
          <a:p>
            <a:pPr algn="just">
              <a:lnSpc>
                <a:spcPct val="107000"/>
              </a:lnSpc>
            </a:pPr>
            <a:r>
              <a:rPr lang="ru-RU" sz="1600" i="1" dirty="0">
                <a:latin typeface="Arial" panose="020B0604020202020204" pitchFamily="34" charset="0"/>
                <a:ea typeface="Calibri" panose="020F0502020204030204" pitchFamily="34" charset="0"/>
                <a:cs typeface="Arial" panose="020B0604020202020204" pitchFamily="34" charset="0"/>
              </a:rPr>
              <a:t>Процесс сопровождения профессионального самоопределения школьников</a:t>
            </a:r>
            <a:r>
              <a:rPr lang="ru-RU" sz="1600" dirty="0">
                <a:latin typeface="Arial" panose="020B0604020202020204" pitchFamily="34" charset="0"/>
                <a:ea typeface="Calibri" panose="020F0502020204030204" pitchFamily="34" charset="0"/>
                <a:cs typeface="Arial" panose="020B0604020202020204" pitchFamily="34" charset="0"/>
              </a:rPr>
              <a:t> является целостной системой и должен охватывать все сферы учебной и внеучебной деятельности образовательного учреждения, а также взаимодействие с учреждениями дополнительного образования, с организациями здравоохранения, СМИ, бизнесом и HR-компаниями по вопросам рынка труда. </a:t>
            </a:r>
          </a:p>
          <a:p>
            <a:pPr marL="0" indent="0">
              <a:lnSpc>
                <a:spcPct val="107000"/>
              </a:lnSpc>
              <a:spcAft>
                <a:spcPts val="800"/>
              </a:spcAft>
              <a:buNone/>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1064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334538"/>
            <a:ext cx="8911687" cy="847491"/>
          </a:xfrm>
        </p:spPr>
        <p:txBody>
          <a:bodyPr/>
          <a:lstStyle/>
          <a:p>
            <a:pPr algn="ctr"/>
            <a:r>
              <a:rPr lang="ru-RU" dirty="0">
                <a:solidFill>
                  <a:srgbClr val="C00000"/>
                </a:solidFill>
                <a:latin typeface="Comic Sans MS" panose="030F0702030302020204" pitchFamily="66" charset="0"/>
              </a:rPr>
              <a:t>Профконсультант – это кто?</a:t>
            </a:r>
            <a:endParaRPr lang="ru-RU" dirty="0">
              <a:latin typeface="Comic Sans MS" panose="030F0702030302020204" pitchFamily="66" charset="0"/>
            </a:endParaRPr>
          </a:p>
        </p:txBody>
      </p:sp>
      <p:sp>
        <p:nvSpPr>
          <p:cNvPr id="3" name="Объект 2"/>
          <p:cNvSpPr>
            <a:spLocks noGrp="1"/>
          </p:cNvSpPr>
          <p:nvPr>
            <p:ph idx="1"/>
          </p:nvPr>
        </p:nvSpPr>
        <p:spPr>
          <a:xfrm>
            <a:off x="2589212" y="1416205"/>
            <a:ext cx="8915400" cy="4995746"/>
          </a:xfrm>
        </p:spPr>
        <p:txBody>
          <a:bodyPr>
            <a:normAutofit/>
          </a:bodyPr>
          <a:lstStyle/>
          <a:p>
            <a:pPr>
              <a:lnSpc>
                <a:spcPct val="107000"/>
              </a:lnSpc>
            </a:pPr>
            <a:r>
              <a:rPr lang="ru-RU" b="1" dirty="0">
                <a:latin typeface="Arial" panose="020B0604020202020204" pitchFamily="34" charset="0"/>
                <a:ea typeface="Calibri" panose="020F0502020204030204" pitchFamily="34" charset="0"/>
                <a:cs typeface="Arial" panose="020B0604020202020204" pitchFamily="34" charset="0"/>
              </a:rPr>
              <a:t>Профориентационный потенциал</a:t>
            </a:r>
            <a:r>
              <a:rPr lang="ru-RU" dirty="0">
                <a:latin typeface="Arial" panose="020B0604020202020204" pitchFamily="34" charset="0"/>
                <a:ea typeface="Calibri" panose="020F0502020204030204" pitchFamily="34" charset="0"/>
                <a:cs typeface="Arial" panose="020B0604020202020204" pitchFamily="34" charset="0"/>
              </a:rPr>
              <a:t> </a:t>
            </a:r>
            <a:r>
              <a:rPr lang="ru-RU" b="1" dirty="0">
                <a:latin typeface="Arial" panose="020B0604020202020204" pitchFamily="34" charset="0"/>
                <a:ea typeface="Calibri" panose="020F0502020204030204" pitchFamily="34" charset="0"/>
                <a:cs typeface="Arial" panose="020B0604020202020204" pitchFamily="34" charset="0"/>
              </a:rPr>
              <a:t>специалиста</a:t>
            </a:r>
            <a:r>
              <a:rPr lang="ru-RU" dirty="0">
                <a:latin typeface="Arial" panose="020B0604020202020204" pitchFamily="34" charset="0"/>
                <a:ea typeface="Calibri" panose="020F0502020204030204" pitchFamily="34" charset="0"/>
                <a:cs typeface="Arial" panose="020B0604020202020204" pitchFamily="34" charset="0"/>
              </a:rPr>
              <a:t> включает в себя три блока: </a:t>
            </a:r>
          </a:p>
          <a:p>
            <a:pPr lvl="0">
              <a:buFont typeface="+mj-lt"/>
              <a:buAutoNum type="arabicParenR"/>
            </a:pPr>
            <a:r>
              <a:rPr lang="ru-RU" dirty="0">
                <a:latin typeface="Arial" panose="020B0604020202020204" pitchFamily="34" charset="0"/>
                <a:ea typeface="Calibri" panose="020F0502020204030204" pitchFamily="34" charset="0"/>
                <a:cs typeface="Arial" panose="020B0604020202020204" pitchFamily="34" charset="0"/>
              </a:rPr>
              <a:t>профориентационные возможности;</a:t>
            </a:r>
          </a:p>
          <a:p>
            <a:pPr lvl="0">
              <a:buFont typeface="+mj-lt"/>
              <a:buAutoNum type="arabicParenR"/>
            </a:pPr>
            <a:r>
              <a:rPr lang="ru-RU" dirty="0">
                <a:latin typeface="Arial" panose="020B0604020202020204" pitchFamily="34" charset="0"/>
                <a:ea typeface="Calibri" panose="020F0502020204030204" pitchFamily="34" charset="0"/>
                <a:cs typeface="Arial" panose="020B0604020202020204" pitchFamily="34" charset="0"/>
              </a:rPr>
              <a:t>профориентационные средства (приемы, способы, действия);</a:t>
            </a:r>
          </a:p>
          <a:p>
            <a:pPr lvl="0">
              <a:buFont typeface="+mj-lt"/>
              <a:buAutoNum type="arabicParenR"/>
            </a:pPr>
            <a:r>
              <a:rPr lang="ru-RU" dirty="0">
                <a:latin typeface="Arial" panose="020B0604020202020204" pitchFamily="34" charset="0"/>
                <a:ea typeface="Calibri" panose="020F0502020204030204" pitchFamily="34" charset="0"/>
                <a:cs typeface="Arial" panose="020B0604020202020204" pitchFamily="34" charset="0"/>
              </a:rPr>
              <a:t>профориентационная готовность к содействию в профессиональном самоопределении школьников.</a:t>
            </a:r>
          </a:p>
          <a:p>
            <a:pPr>
              <a:lnSpc>
                <a:spcPct val="107000"/>
              </a:lnSpc>
            </a:pPr>
            <a:r>
              <a:rPr lang="ru-RU" b="1" dirty="0">
                <a:latin typeface="Arial" panose="020B0604020202020204" pitchFamily="34" charset="0"/>
                <a:ea typeface="Calibri" panose="020F0502020204030204" pitchFamily="34" charset="0"/>
                <a:cs typeface="Arial" panose="020B0604020202020204" pitchFamily="34" charset="0"/>
              </a:rPr>
              <a:t>Профориентационная готовность включает определенные компетенции: </a:t>
            </a:r>
            <a:endParaRPr lang="ru-RU" dirty="0">
              <a:latin typeface="Arial" panose="020B0604020202020204" pitchFamily="34" charset="0"/>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pPr>
            <a:r>
              <a:rPr lang="ru-RU" dirty="0">
                <a:latin typeface="Arial" panose="020B0604020202020204" pitchFamily="34" charset="0"/>
                <a:ea typeface="Calibri" panose="020F0502020204030204" pitchFamily="34" charset="0"/>
                <a:cs typeface="Arial" panose="020B0604020202020204" pitchFamily="34" charset="0"/>
              </a:rPr>
              <a:t>профориентационная мотивированность (потребность в оказании помощи школьникам в успешном самоопределении), </a:t>
            </a:r>
          </a:p>
          <a:p>
            <a:pPr lvl="0">
              <a:buFont typeface="Wingdings" panose="05000000000000000000" pitchFamily="2" charset="2"/>
              <a:buChar char="§"/>
            </a:pPr>
            <a:r>
              <a:rPr lang="ru-RU" dirty="0">
                <a:latin typeface="Arial" panose="020B0604020202020204" pitchFamily="34" charset="0"/>
                <a:ea typeface="Times New Roman" panose="02020603050405020304" pitchFamily="18" charset="0"/>
                <a:cs typeface="Arial" panose="020B0604020202020204" pitchFamily="34" charset="0"/>
              </a:rPr>
              <a:t>профориентационная грамотность (знания, позволяющие оказать эффективную помощь в профессиональном самоопределении), </a:t>
            </a:r>
          </a:p>
          <a:p>
            <a:pPr lvl="0">
              <a:buFont typeface="Wingdings" panose="05000000000000000000" pitchFamily="2" charset="2"/>
              <a:buChar char="§"/>
            </a:pPr>
            <a:r>
              <a:rPr lang="ru-RU" dirty="0">
                <a:latin typeface="Arial" panose="020B0604020202020204" pitchFamily="34" charset="0"/>
                <a:ea typeface="Calibri" panose="020F0502020204030204" pitchFamily="34" charset="0"/>
                <a:cs typeface="Arial" panose="020B0604020202020204" pitchFamily="34" charset="0"/>
              </a:rPr>
              <a:t>профориентационная умелость (умения по оказанию содействия в вопросах профессионального самоопределения). </a:t>
            </a:r>
          </a:p>
          <a:p>
            <a:pPr marL="0" indent="0">
              <a:buNone/>
            </a:pP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5981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4" y="401445"/>
            <a:ext cx="8911687" cy="735980"/>
          </a:xfrm>
        </p:spPr>
        <p:txBody>
          <a:bodyPr/>
          <a:lstStyle/>
          <a:p>
            <a:pPr algn="ctr"/>
            <a:r>
              <a:rPr lang="ru-RU" dirty="0">
                <a:solidFill>
                  <a:srgbClr val="C00000"/>
                </a:solidFill>
                <a:latin typeface="Comic Sans MS" panose="030F0702030302020204" pitchFamily="66" charset="0"/>
              </a:rPr>
              <a:t>ТОЦПОМ и ППН</a:t>
            </a:r>
            <a:endParaRPr lang="ru-RU" dirty="0">
              <a:latin typeface="Comic Sans MS" panose="030F0702030302020204" pitchFamily="66" charset="0"/>
            </a:endParaRPr>
          </a:p>
        </p:txBody>
      </p:sp>
      <p:sp>
        <p:nvSpPr>
          <p:cNvPr id="3" name="Объект 2"/>
          <p:cNvSpPr>
            <a:spLocks noGrp="1"/>
          </p:cNvSpPr>
          <p:nvPr>
            <p:ph sz="half" idx="1"/>
          </p:nvPr>
        </p:nvSpPr>
        <p:spPr>
          <a:xfrm>
            <a:off x="1092820" y="1137425"/>
            <a:ext cx="6311589" cy="5575609"/>
          </a:xfrm>
        </p:spPr>
        <p:txBody>
          <a:bodyPr>
            <a:normAutofit fontScale="25000" lnSpcReduction="20000"/>
          </a:bodyPr>
          <a:lstStyle/>
          <a:p>
            <a:pPr marL="0" indent="0">
              <a:lnSpc>
                <a:spcPct val="107000"/>
              </a:lnSpc>
              <a:buNone/>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В 1989 году был организован Томский областной центр профориентации и психологической поддержки населения. Работа велась по всем направлениям профориентации:</a:t>
            </a:r>
          </a:p>
          <a:p>
            <a:pPr>
              <a:lnSpc>
                <a:spcPct val="107000"/>
              </a:lnSpc>
              <a:buFont typeface="Wingdings" panose="05000000000000000000" pitchFamily="2" charset="2"/>
              <a:buChar char="Ø"/>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профессиональное информирование,</a:t>
            </a:r>
          </a:p>
          <a:p>
            <a:pPr>
              <a:lnSpc>
                <a:spcPct val="107000"/>
              </a:lnSpc>
              <a:buFont typeface="Wingdings" panose="05000000000000000000" pitchFamily="2" charset="2"/>
              <a:buChar char="Ø"/>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профессиональное консультирование, </a:t>
            </a:r>
          </a:p>
          <a:p>
            <a:pPr>
              <a:lnSpc>
                <a:spcPct val="107000"/>
              </a:lnSpc>
              <a:buFont typeface="Wingdings" panose="05000000000000000000" pitchFamily="2" charset="2"/>
              <a:buChar char="Ø"/>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профессиональный подбор, </a:t>
            </a:r>
          </a:p>
          <a:p>
            <a:pPr>
              <a:lnSpc>
                <a:spcPct val="107000"/>
              </a:lnSpc>
              <a:buFont typeface="Wingdings" panose="05000000000000000000" pitchFamily="2" charset="2"/>
              <a:buChar char="Ø"/>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профессиональный отбор,</a:t>
            </a:r>
          </a:p>
          <a:p>
            <a:pPr>
              <a:lnSpc>
                <a:spcPct val="107000"/>
              </a:lnSpc>
              <a:buFont typeface="Wingdings" panose="05000000000000000000" pitchFamily="2" charset="2"/>
              <a:buChar char="Ø"/>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 профессиональное воспитание, </a:t>
            </a:r>
          </a:p>
          <a:p>
            <a:pPr>
              <a:lnSpc>
                <a:spcPct val="107000"/>
              </a:lnSpc>
              <a:buFont typeface="Wingdings" panose="05000000000000000000" pitchFamily="2" charset="2"/>
              <a:buChar char="Ø"/>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профессиональное развитие личности и поддержка профессиональной карьеры. </a:t>
            </a:r>
            <a:endParaRPr lang="ru-RU" sz="6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buNone/>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В центре были разработаны модели 17 видов профориентационных консультаций в зависимости от ситуации у оптанта. </a:t>
            </a:r>
            <a:endParaRPr lang="ru-RU" sz="6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buNone/>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В лучшие годы в нем работало более 40 специалистов.   </a:t>
            </a:r>
            <a:endParaRPr lang="ru-RU" sz="6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Профориентационной работой были охвачены все школьники с 1 по 11 класс.</a:t>
            </a:r>
          </a:p>
          <a:p>
            <a:pPr marL="0" indent="0">
              <a:lnSpc>
                <a:spcPct val="107000"/>
              </a:lnSpc>
              <a:spcAft>
                <a:spcPts val="800"/>
              </a:spcAft>
              <a:buNone/>
            </a:pPr>
            <a:r>
              <a:rPr lang="ru-RU" sz="6400" dirty="0">
                <a:solidFill>
                  <a:schemeClr val="tx1"/>
                </a:solidFill>
                <a:latin typeface="Arial" panose="020B0604020202020204" pitchFamily="34" charset="0"/>
                <a:ea typeface="Times New Roman" panose="02020603050405020304" pitchFamily="18" charset="0"/>
                <a:cs typeface="Arial" panose="020B0604020202020204" pitchFamily="34" charset="0"/>
              </a:rPr>
              <a:t>На его базе были организованы курсы повышения квалификации для школьных психологов.</a:t>
            </a:r>
            <a:endParaRPr lang="ru-RU" sz="6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ru-RU" sz="2900" dirty="0">
              <a:solidFill>
                <a:schemeClr val="tx1"/>
              </a:solidFill>
            </a:endParaRPr>
          </a:p>
          <a:p>
            <a:pPr marL="0" indent="0">
              <a:lnSpc>
                <a:spcPct val="107000"/>
              </a:lnSpc>
              <a:buNone/>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pic>
        <p:nvPicPr>
          <p:cNvPr id="4" name="Объект 3">
            <a:extLst>
              <a:ext uri="{FF2B5EF4-FFF2-40B4-BE49-F238E27FC236}">
                <a16:creationId xmlns:a16="http://schemas.microsoft.com/office/drawing/2014/main" id="{AD5A6B13-902F-4945-BED6-C409503991D6}"/>
              </a:ext>
            </a:extLst>
          </p:cNvPr>
          <p:cNvPicPr>
            <a:picLocks noGrp="1" noChangeAspect="1"/>
          </p:cNvPicPr>
          <p:nvPr>
            <p:ph sz="half" idx="2"/>
          </p:nvPr>
        </p:nvPicPr>
        <p:blipFill>
          <a:blip r:embed="rId2"/>
          <a:stretch>
            <a:fillRect/>
          </a:stretch>
        </p:blipFill>
        <p:spPr>
          <a:xfrm>
            <a:off x="7701699" y="1282045"/>
            <a:ext cx="3629320" cy="4788817"/>
          </a:xfrm>
          <a:prstGeom prst="rect">
            <a:avLst/>
          </a:prstGeom>
        </p:spPr>
      </p:pic>
    </p:spTree>
    <p:extLst>
      <p:ext uri="{BB962C8B-B14F-4D97-AF65-F5344CB8AC3E}">
        <p14:creationId xmlns:p14="http://schemas.microsoft.com/office/powerpoint/2010/main" val="3595379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4" y="356840"/>
            <a:ext cx="8911687" cy="724828"/>
          </a:xfrm>
        </p:spPr>
        <p:txBody>
          <a:bodyPr/>
          <a:lstStyle/>
          <a:p>
            <a:pPr algn="ctr"/>
            <a:r>
              <a:rPr lang="ru-RU" dirty="0">
                <a:solidFill>
                  <a:srgbClr val="C00000"/>
                </a:solidFill>
                <a:latin typeface="Comic Sans MS" panose="030F0702030302020204" pitchFamily="66" charset="0"/>
              </a:rPr>
              <a:t>ТОЦПОМ и ППН</a:t>
            </a:r>
            <a:endParaRPr lang="ru-RU" dirty="0">
              <a:latin typeface="Comic Sans MS" panose="030F0702030302020204" pitchFamily="66" charset="0"/>
            </a:endParaRPr>
          </a:p>
        </p:txBody>
      </p:sp>
      <p:pic>
        <p:nvPicPr>
          <p:cNvPr id="5" name="Объект 4"/>
          <p:cNvPicPr>
            <a:picLocks noGrp="1" noChangeAspect="1"/>
          </p:cNvPicPr>
          <p:nvPr>
            <p:ph sz="half" idx="1"/>
          </p:nvPr>
        </p:nvPicPr>
        <p:blipFill>
          <a:blip r:embed="rId2"/>
          <a:stretch>
            <a:fillRect/>
          </a:stretch>
        </p:blipFill>
        <p:spPr>
          <a:xfrm>
            <a:off x="1659466" y="1541394"/>
            <a:ext cx="3282396" cy="4362450"/>
          </a:xfrm>
          <a:prstGeom prst="rect">
            <a:avLst/>
          </a:prstGeom>
        </p:spPr>
      </p:pic>
      <p:sp>
        <p:nvSpPr>
          <p:cNvPr id="4" name="Объект 3"/>
          <p:cNvSpPr>
            <a:spLocks noGrp="1"/>
          </p:cNvSpPr>
          <p:nvPr>
            <p:ph sz="half" idx="2"/>
          </p:nvPr>
        </p:nvSpPr>
        <p:spPr>
          <a:xfrm>
            <a:off x="6021659" y="1260088"/>
            <a:ext cx="5482952" cy="5163014"/>
          </a:xfrm>
        </p:spPr>
        <p:txBody>
          <a:bodyPr>
            <a:noAutofit/>
          </a:bodyPr>
          <a:lstStyle/>
          <a:p>
            <a:pPr marL="0" indent="0">
              <a:buNone/>
            </a:pPr>
            <a:r>
              <a:rPr lang="ru-RU" dirty="0">
                <a:latin typeface="Arial" panose="020B0604020202020204" pitchFamily="34" charset="0"/>
                <a:ea typeface="Times New Roman" panose="02020603050405020304" pitchFamily="18" charset="0"/>
                <a:cs typeface="Arial" panose="020B0604020202020204" pitchFamily="34" charset="0"/>
              </a:rPr>
              <a:t>Ежегодно (с 1990 по 2011 гг.) издавался Справочник томских учебных заведений для абитуриентов.   </a:t>
            </a:r>
          </a:p>
          <a:p>
            <a:pPr marL="0" indent="0">
              <a:buNone/>
            </a:pPr>
            <a:r>
              <a:rPr lang="ru-RU" dirty="0">
                <a:latin typeface="Arial" panose="020B0604020202020204" pitchFamily="34" charset="0"/>
                <a:ea typeface="Times New Roman" panose="02020603050405020304" pitchFamily="18" charset="0"/>
                <a:cs typeface="Arial" panose="020B0604020202020204" pitchFamily="34" charset="0"/>
              </a:rPr>
              <a:t>В 1991 году был подготовлен Инструментальный профориентационный комплект классного руководителя.</a:t>
            </a:r>
          </a:p>
          <a:p>
            <a:pPr marL="0" indent="0">
              <a:buNone/>
            </a:pPr>
            <a:r>
              <a:rPr lang="ru-RU" dirty="0">
                <a:latin typeface="Arial" panose="020B0604020202020204" pitchFamily="34" charset="0"/>
                <a:ea typeface="Times New Roman" panose="02020603050405020304" pitchFamily="18" charset="0"/>
                <a:cs typeface="Arial" panose="020B0604020202020204" pitchFamily="34" charset="0"/>
              </a:rPr>
              <a:t>Организация участвовала во всех выставках и ярмарках учебных и рабочих мест, организуемых Томской службой занятости. </a:t>
            </a:r>
          </a:p>
          <a:p>
            <a:pPr marL="0" indent="0">
              <a:buNone/>
            </a:pPr>
            <a:r>
              <a:rPr lang="ru-RU" dirty="0">
                <a:latin typeface="Arial" panose="020B0604020202020204" pitchFamily="34" charset="0"/>
                <a:ea typeface="Times New Roman" panose="02020603050405020304" pitchFamily="18" charset="0"/>
                <a:cs typeface="Arial" panose="020B0604020202020204" pitchFamily="34" charset="0"/>
              </a:rPr>
              <a:t>На базе центра прошло шесть Всероссийских научно-практических конференций “Профориентация и психологическая поддержка” с участием знаменитого гуру по профориентации московского профессора Николая Пряжникова.    </a:t>
            </a:r>
          </a:p>
          <a:p>
            <a:pPr marL="0" indent="0">
              <a:buNone/>
            </a:pPr>
            <a:r>
              <a:rPr lang="ru-RU" dirty="0">
                <a:latin typeface="Arial" panose="020B0604020202020204" pitchFamily="34" charset="0"/>
                <a:ea typeface="Times New Roman" panose="02020603050405020304" pitchFamily="18" charset="0"/>
                <a:cs typeface="Arial" panose="020B0604020202020204" pitchFamily="34" charset="0"/>
              </a:rPr>
              <a:t>Официальная ликвидация ТОЦПОМ произошла в мае 2010 г.</a:t>
            </a:r>
            <a:br>
              <a:rPr lang="ru-RU" dirty="0">
                <a:latin typeface="Arial" panose="020B0604020202020204" pitchFamily="34" charset="0"/>
                <a:ea typeface="Times New Roman" panose="02020603050405020304" pitchFamily="18" charset="0"/>
                <a:cs typeface="Arial" panose="020B0604020202020204" pitchFamily="34" charset="0"/>
              </a:rPr>
            </a:b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514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2B791B-3EB6-4F48-AAF9-D7B217F6BD34}"/>
              </a:ext>
            </a:extLst>
          </p:cNvPr>
          <p:cNvSpPr>
            <a:spLocks noGrp="1"/>
          </p:cNvSpPr>
          <p:nvPr>
            <p:ph type="title"/>
          </p:nvPr>
        </p:nvSpPr>
        <p:spPr>
          <a:xfrm>
            <a:off x="2592924" y="624110"/>
            <a:ext cx="8911687" cy="705069"/>
          </a:xfrm>
        </p:spPr>
        <p:txBody>
          <a:bodyPr/>
          <a:lstStyle/>
          <a:p>
            <a:pPr algn="ctr"/>
            <a:r>
              <a:rPr lang="ru-RU" dirty="0">
                <a:solidFill>
                  <a:srgbClr val="C00000"/>
                </a:solidFill>
                <a:latin typeface="Comic Sans MS" panose="030F0702030302020204" pitchFamily="66" charset="0"/>
              </a:rPr>
              <a:t>Основные направления работы</a:t>
            </a:r>
          </a:p>
        </p:txBody>
      </p:sp>
      <p:sp>
        <p:nvSpPr>
          <p:cNvPr id="3" name="Объект 2">
            <a:extLst>
              <a:ext uri="{FF2B5EF4-FFF2-40B4-BE49-F238E27FC236}">
                <a16:creationId xmlns:a16="http://schemas.microsoft.com/office/drawing/2014/main" id="{48BBEB07-718A-4274-9D60-8FDB23419699}"/>
              </a:ext>
            </a:extLst>
          </p:cNvPr>
          <p:cNvSpPr>
            <a:spLocks noGrp="1"/>
          </p:cNvSpPr>
          <p:nvPr>
            <p:ph sz="half" idx="1"/>
          </p:nvPr>
        </p:nvSpPr>
        <p:spPr>
          <a:xfrm>
            <a:off x="1498863" y="1781666"/>
            <a:ext cx="4699738" cy="4129556"/>
          </a:xfrm>
        </p:spPr>
        <p:txBody>
          <a:bodyPr/>
          <a:lstStyle/>
          <a:p>
            <a:pPr>
              <a:lnSpc>
                <a:spcPct val="107000"/>
              </a:lnSpc>
              <a:spcAft>
                <a:spcPts val="800"/>
              </a:spcAft>
            </a:pPr>
            <a:r>
              <a:rPr lang="ru-RU" dirty="0" err="1">
                <a:latin typeface="Arial" panose="020B0604020202020204" pitchFamily="34" charset="0"/>
                <a:ea typeface="Calibri" panose="020F0502020204030204" pitchFamily="34" charset="0"/>
                <a:cs typeface="Arial" panose="020B0604020202020204" pitchFamily="34" charset="0"/>
              </a:rPr>
              <a:t>Профилизация</a:t>
            </a:r>
            <a:r>
              <a:rPr lang="ru-RU" dirty="0">
                <a:latin typeface="Arial" panose="020B0604020202020204" pitchFamily="34" charset="0"/>
                <a:ea typeface="Calibri" panose="020F0502020204030204" pitchFamily="34" charset="0"/>
                <a:cs typeface="Arial" panose="020B0604020202020204" pitchFamily="34" charset="0"/>
              </a:rPr>
              <a:t> общего образования;</a:t>
            </a:r>
          </a:p>
          <a:p>
            <a:pPr>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П</a:t>
            </a:r>
            <a:r>
              <a:rPr lang="ru-RU" dirty="0">
                <a:effectLst/>
                <a:latin typeface="Arial" panose="020B0604020202020204" pitchFamily="34" charset="0"/>
                <a:ea typeface="Calibri" panose="020F0502020204030204" pitchFamily="34" charset="0"/>
                <a:cs typeface="Arial" panose="020B0604020202020204" pitchFamily="34" charset="0"/>
              </a:rPr>
              <a:t>рофориентационное информирование и просвещение;</a:t>
            </a:r>
          </a:p>
          <a:p>
            <a:pPr>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П</a:t>
            </a:r>
            <a:r>
              <a:rPr lang="ru-RU" dirty="0">
                <a:effectLst/>
                <a:latin typeface="Arial" panose="020B0604020202020204" pitchFamily="34" charset="0"/>
                <a:ea typeface="Calibri" panose="020F0502020204030204" pitchFamily="34" charset="0"/>
                <a:cs typeface="Arial" panose="020B0604020202020204" pitchFamily="34" charset="0"/>
              </a:rPr>
              <a:t>рофессиональная диагностика; </a:t>
            </a:r>
          </a:p>
          <a:p>
            <a:pPr>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П</a:t>
            </a:r>
            <a:r>
              <a:rPr lang="ru-RU" dirty="0">
                <a:effectLst/>
                <a:latin typeface="Arial" panose="020B0604020202020204" pitchFamily="34" charset="0"/>
                <a:ea typeface="Calibri" panose="020F0502020204030204" pitchFamily="34" charset="0"/>
                <a:cs typeface="Arial" panose="020B0604020202020204" pitchFamily="34" charset="0"/>
              </a:rPr>
              <a:t>роведение профориентационных тренинговых занятий; </a:t>
            </a:r>
          </a:p>
          <a:p>
            <a:pPr>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П</a:t>
            </a:r>
            <a:r>
              <a:rPr lang="ru-RU" dirty="0">
                <a:effectLst/>
                <a:latin typeface="Arial" panose="020B0604020202020204" pitchFamily="34" charset="0"/>
                <a:ea typeface="Calibri" panose="020F0502020204030204" pitchFamily="34" charset="0"/>
                <a:cs typeface="Arial" panose="020B0604020202020204" pitchFamily="34" charset="0"/>
              </a:rPr>
              <a:t>сихологическое  и профориентационное консультирование. </a:t>
            </a:r>
          </a:p>
          <a:p>
            <a:pPr marL="0" indent="0">
              <a:buNone/>
            </a:pPr>
            <a:endParaRPr lang="ru-RU" dirty="0"/>
          </a:p>
        </p:txBody>
      </p:sp>
      <p:pic>
        <p:nvPicPr>
          <p:cNvPr id="14" name="Объект 13">
            <a:extLst>
              <a:ext uri="{FF2B5EF4-FFF2-40B4-BE49-F238E27FC236}">
                <a16:creationId xmlns:a16="http://schemas.microsoft.com/office/drawing/2014/main" id="{A5406079-0F83-4BEA-A610-3864AFF08525}"/>
              </a:ext>
            </a:extLst>
          </p:cNvPr>
          <p:cNvPicPr>
            <a:picLocks noGrp="1" noChangeAspect="1"/>
          </p:cNvPicPr>
          <p:nvPr>
            <p:ph sz="half" idx="2"/>
          </p:nvPr>
        </p:nvPicPr>
        <p:blipFill>
          <a:blip r:embed="rId2"/>
          <a:stretch>
            <a:fillRect/>
          </a:stretch>
        </p:blipFill>
        <p:spPr>
          <a:xfrm>
            <a:off x="6683604" y="1772108"/>
            <a:ext cx="4819513" cy="4461782"/>
          </a:xfrm>
          <a:prstGeom prst="rect">
            <a:avLst/>
          </a:prstGeom>
        </p:spPr>
      </p:pic>
    </p:spTree>
    <p:extLst>
      <p:ext uri="{BB962C8B-B14F-4D97-AF65-F5344CB8AC3E}">
        <p14:creationId xmlns:p14="http://schemas.microsoft.com/office/powerpoint/2010/main" val="1363311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95B3E1-488E-4C0C-B9A5-75E0E15AB020}"/>
              </a:ext>
            </a:extLst>
          </p:cNvPr>
          <p:cNvSpPr>
            <a:spLocks noGrp="1"/>
          </p:cNvSpPr>
          <p:nvPr>
            <p:ph type="title"/>
          </p:nvPr>
        </p:nvSpPr>
        <p:spPr>
          <a:xfrm>
            <a:off x="2592924" y="216816"/>
            <a:ext cx="8911687" cy="1216058"/>
          </a:xfrm>
        </p:spPr>
        <p:txBody>
          <a:bodyPr>
            <a:noAutofit/>
          </a:bodyPr>
          <a:lstStyle/>
          <a:p>
            <a:pPr algn="ctr"/>
            <a:r>
              <a:rPr lang="ru-RU" dirty="0" err="1">
                <a:solidFill>
                  <a:srgbClr val="C00000"/>
                </a:solidFill>
                <a:latin typeface="Comic Sans MS" panose="030F0702030302020204" pitchFamily="66" charset="0"/>
              </a:rPr>
              <a:t>Профилизация</a:t>
            </a:r>
            <a:r>
              <a:rPr lang="ru-RU" dirty="0">
                <a:solidFill>
                  <a:srgbClr val="C00000"/>
                </a:solidFill>
                <a:latin typeface="Comic Sans MS" panose="030F0702030302020204" pitchFamily="66" charset="0"/>
              </a:rPr>
              <a:t> </a:t>
            </a:r>
            <a:br>
              <a:rPr lang="ru-RU" dirty="0">
                <a:solidFill>
                  <a:srgbClr val="C00000"/>
                </a:solidFill>
                <a:latin typeface="Comic Sans MS" panose="030F0702030302020204" pitchFamily="66" charset="0"/>
              </a:rPr>
            </a:br>
            <a:r>
              <a:rPr lang="ru-RU" dirty="0">
                <a:solidFill>
                  <a:srgbClr val="C00000"/>
                </a:solidFill>
                <a:latin typeface="Comic Sans MS" panose="030F0702030302020204" pitchFamily="66" charset="0"/>
              </a:rPr>
              <a:t>обучающихся 9-х классов </a:t>
            </a:r>
          </a:p>
        </p:txBody>
      </p:sp>
      <p:sp>
        <p:nvSpPr>
          <p:cNvPr id="3" name="Объект 2">
            <a:extLst>
              <a:ext uri="{FF2B5EF4-FFF2-40B4-BE49-F238E27FC236}">
                <a16:creationId xmlns:a16="http://schemas.microsoft.com/office/drawing/2014/main" id="{E663AAD8-7ECF-441C-B047-1B4B70C034B4}"/>
              </a:ext>
            </a:extLst>
          </p:cNvPr>
          <p:cNvSpPr>
            <a:spLocks noGrp="1"/>
          </p:cNvSpPr>
          <p:nvPr>
            <p:ph sz="half" idx="1"/>
          </p:nvPr>
        </p:nvSpPr>
        <p:spPr>
          <a:xfrm>
            <a:off x="1168924" y="1923068"/>
            <a:ext cx="5203596" cy="3988154"/>
          </a:xfrm>
        </p:spPr>
        <p:txBody>
          <a:bodyPr>
            <a:normAutofit/>
          </a:bodyPr>
          <a:lstStyle/>
          <a:p>
            <a:pPr marL="0" marR="0" lvl="0" indent="0" defTabSz="457200" rtl="0" eaLnBrk="1" fontAlgn="auto" latinLnBrk="0" hangingPunct="1">
              <a:lnSpc>
                <a:spcPct val="100000"/>
              </a:lnSpc>
              <a:spcBef>
                <a:spcPts val="1000"/>
              </a:spcBef>
              <a:spcAft>
                <a:spcPts val="0"/>
              </a:spcAft>
              <a:buClr>
                <a:srgbClr val="D34817"/>
              </a:buClr>
              <a:buSzTx/>
              <a:buFont typeface="Wingdings 3" charset="2"/>
              <a:buNone/>
              <a:tabLst/>
              <a:defRPr/>
            </a:pPr>
            <a:r>
              <a:rPr kumimoji="0" lang="ru-RU"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ru-RU"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На каждого обучающегося в 9-х классах составляется профессиональный профиль, в котором отражаются результаты:</a:t>
            </a:r>
          </a:p>
          <a:p>
            <a:pPr marR="0" lvl="0" defTabSz="457200" rtl="0" eaLnBrk="1" fontAlgn="auto" latinLnBrk="0" hangingPunct="1">
              <a:lnSpc>
                <a:spcPct val="100000"/>
              </a:lnSpc>
              <a:spcBef>
                <a:spcPts val="1000"/>
              </a:spcBef>
              <a:spcAft>
                <a:spcPts val="0"/>
              </a:spcAft>
              <a:buClr>
                <a:srgbClr val="D34817"/>
              </a:buClr>
              <a:buSzTx/>
              <a:buFont typeface="Wingdings" panose="05000000000000000000" pitchFamily="2" charset="2"/>
              <a:buChar char="Ø"/>
              <a:tabLst/>
              <a:defRPr/>
            </a:pPr>
            <a:r>
              <a:rPr lang="ru-RU" dirty="0">
                <a:solidFill>
                  <a:schemeClr val="tx1"/>
                </a:solidFill>
                <a:latin typeface="Arial" panose="020B0604020202020204" pitchFamily="34" charset="0"/>
                <a:cs typeface="Arial" panose="020B0604020202020204" pitchFamily="34" charset="0"/>
              </a:rPr>
              <a:t>Анкеты выпускника </a:t>
            </a:r>
          </a:p>
          <a:p>
            <a:pPr marR="0" lvl="0" defTabSz="457200" rtl="0" eaLnBrk="1" fontAlgn="auto" latinLnBrk="0" hangingPunct="1">
              <a:lnSpc>
                <a:spcPct val="100000"/>
              </a:lnSpc>
              <a:spcBef>
                <a:spcPts val="1000"/>
              </a:spcBef>
              <a:spcAft>
                <a:spcPts val="0"/>
              </a:spcAft>
              <a:buClr>
                <a:srgbClr val="D34817"/>
              </a:buClr>
              <a:buSzTx/>
              <a:buFont typeface="Wingdings" panose="05000000000000000000" pitchFamily="2" charset="2"/>
              <a:buChar char="Ø"/>
              <a:tabLst/>
              <a:defRPr/>
            </a:pPr>
            <a:r>
              <a:rPr kumimoji="0" lang="ru-RU"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Результаты т</a:t>
            </a:r>
            <a:r>
              <a:rPr lang="ru-RU" dirty="0" err="1">
                <a:solidFill>
                  <a:prstClr val="black">
                    <a:lumMod val="85000"/>
                    <a:lumOff val="15000"/>
                  </a:prstClr>
                </a:solidFill>
                <a:latin typeface="Arial" panose="020B0604020202020204" pitchFamily="34" charset="0"/>
                <a:cs typeface="Arial" panose="020B0604020202020204" pitchFamily="34" charset="0"/>
              </a:rPr>
              <a:t>еста</a:t>
            </a:r>
            <a:r>
              <a:rPr lang="ru-RU" dirty="0">
                <a:solidFill>
                  <a:prstClr val="black">
                    <a:lumMod val="85000"/>
                    <a:lumOff val="15000"/>
                  </a:prstClr>
                </a:solidFill>
                <a:latin typeface="Arial" panose="020B0604020202020204" pitchFamily="34" charset="0"/>
                <a:cs typeface="Arial" panose="020B0604020202020204" pitchFamily="34" charset="0"/>
              </a:rPr>
              <a:t> «</a:t>
            </a:r>
            <a:r>
              <a:rPr lang="ru-RU" dirty="0" err="1">
                <a:solidFill>
                  <a:prstClr val="black">
                    <a:lumMod val="85000"/>
                    <a:lumOff val="15000"/>
                  </a:prstClr>
                </a:solidFill>
                <a:latin typeface="Arial" panose="020B0604020202020204" pitchFamily="34" charset="0"/>
                <a:cs typeface="Arial" panose="020B0604020202020204" pitchFamily="34" charset="0"/>
              </a:rPr>
              <a:t>Профперспектива</a:t>
            </a:r>
            <a:r>
              <a:rPr lang="ru-RU" dirty="0">
                <a:solidFill>
                  <a:prstClr val="black">
                    <a:lumMod val="85000"/>
                    <a:lumOff val="15000"/>
                  </a:prstClr>
                </a:solidFill>
                <a:latin typeface="Arial" panose="020B0604020202020204" pitchFamily="34" charset="0"/>
                <a:cs typeface="Arial" panose="020B0604020202020204" pitchFamily="34" charset="0"/>
              </a:rPr>
              <a:t> 4.2»</a:t>
            </a:r>
          </a:p>
          <a:p>
            <a:pPr marR="0" lvl="0" defTabSz="457200" rtl="0" eaLnBrk="1" fontAlgn="auto" latinLnBrk="0" hangingPunct="1">
              <a:lnSpc>
                <a:spcPct val="100000"/>
              </a:lnSpc>
              <a:spcBef>
                <a:spcPts val="1000"/>
              </a:spcBef>
              <a:spcAft>
                <a:spcPts val="0"/>
              </a:spcAft>
              <a:buClr>
                <a:srgbClr val="D34817"/>
              </a:buClr>
              <a:buSzTx/>
              <a:buFont typeface="Wingdings" panose="05000000000000000000" pitchFamily="2" charset="2"/>
              <a:buChar char="Ø"/>
              <a:tabLst/>
              <a:defRPr/>
            </a:pPr>
            <a:r>
              <a:rPr lang="ru-RU" dirty="0">
                <a:solidFill>
                  <a:prstClr val="black">
                    <a:lumMod val="85000"/>
                    <a:lumOff val="15000"/>
                  </a:prstClr>
                </a:solidFill>
                <a:latin typeface="Arial" panose="020B0604020202020204" pitchFamily="34" charset="0"/>
                <a:cs typeface="Arial" panose="020B0604020202020204" pitchFamily="34" charset="0"/>
              </a:rPr>
              <a:t>Тест «Карта интересов» Резапкиной</a:t>
            </a:r>
          </a:p>
          <a:p>
            <a:pPr marR="0" lvl="0" defTabSz="457200" rtl="0" eaLnBrk="1" fontAlgn="auto" latinLnBrk="0" hangingPunct="1">
              <a:lnSpc>
                <a:spcPct val="100000"/>
              </a:lnSpc>
              <a:spcBef>
                <a:spcPts val="1000"/>
              </a:spcBef>
              <a:spcAft>
                <a:spcPts val="0"/>
              </a:spcAft>
              <a:buClr>
                <a:srgbClr val="D34817"/>
              </a:buClr>
              <a:buSzTx/>
              <a:buFont typeface="Wingdings" panose="05000000000000000000" pitchFamily="2" charset="2"/>
              <a:buChar char="Ø"/>
              <a:tabLst/>
              <a:defRPr/>
            </a:pPr>
            <a:r>
              <a:rPr lang="ru-RU" dirty="0">
                <a:latin typeface="Arial" panose="020B0604020202020204" pitchFamily="34" charset="0"/>
                <a:cs typeface="Arial" panose="020B0604020202020204" pitchFamily="34" charset="0"/>
              </a:rPr>
              <a:t>Эссе «Моя будущая профессия»</a:t>
            </a:r>
          </a:p>
          <a:p>
            <a:pPr marL="0" marR="0" lvl="0" indent="0" defTabSz="457200" rtl="0" eaLnBrk="1" fontAlgn="auto" latinLnBrk="0" hangingPunct="1">
              <a:lnSpc>
                <a:spcPct val="100000"/>
              </a:lnSpc>
              <a:spcBef>
                <a:spcPts val="1000"/>
              </a:spcBef>
              <a:spcAft>
                <a:spcPts val="0"/>
              </a:spcAft>
              <a:buClr>
                <a:srgbClr val="D34817"/>
              </a:buClr>
              <a:buSzTx/>
              <a:buNone/>
              <a:tabLst/>
              <a:defRPr/>
            </a:pPr>
            <a:r>
              <a:rPr lang="ru-RU" dirty="0">
                <a:latin typeface="Arial" panose="020B0604020202020204" pitchFamily="34" charset="0"/>
                <a:cs typeface="Arial" panose="020B0604020202020204" pitchFamily="34" charset="0"/>
              </a:rPr>
              <a:t>На основании данных формируются профили обучения в 10-м классе</a:t>
            </a:r>
          </a:p>
        </p:txBody>
      </p:sp>
      <p:pic>
        <p:nvPicPr>
          <p:cNvPr id="8" name="Объект 7">
            <a:extLst>
              <a:ext uri="{FF2B5EF4-FFF2-40B4-BE49-F238E27FC236}">
                <a16:creationId xmlns:a16="http://schemas.microsoft.com/office/drawing/2014/main" id="{43F67FF2-2970-405D-B34A-ADA96C06440F}"/>
              </a:ext>
            </a:extLst>
          </p:cNvPr>
          <p:cNvPicPr>
            <a:picLocks noGrp="1" noChangeAspect="1"/>
          </p:cNvPicPr>
          <p:nvPr>
            <p:ph sz="half" idx="2"/>
          </p:nvPr>
        </p:nvPicPr>
        <p:blipFill>
          <a:blip r:embed="rId2"/>
          <a:stretch>
            <a:fillRect/>
          </a:stretch>
        </p:blipFill>
        <p:spPr>
          <a:xfrm>
            <a:off x="7537583" y="1828800"/>
            <a:ext cx="3967028" cy="4075113"/>
          </a:xfrm>
          <a:prstGeom prst="rect">
            <a:avLst/>
          </a:prstGeom>
        </p:spPr>
      </p:pic>
    </p:spTree>
    <p:extLst>
      <p:ext uri="{BB962C8B-B14F-4D97-AF65-F5344CB8AC3E}">
        <p14:creationId xmlns:p14="http://schemas.microsoft.com/office/powerpoint/2010/main" val="69917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A2D637-8808-409C-AAF7-174C9A02784E}"/>
              </a:ext>
            </a:extLst>
          </p:cNvPr>
          <p:cNvSpPr>
            <a:spLocks noGrp="1"/>
          </p:cNvSpPr>
          <p:nvPr>
            <p:ph type="title"/>
          </p:nvPr>
        </p:nvSpPr>
        <p:spPr>
          <a:xfrm>
            <a:off x="1649692" y="348792"/>
            <a:ext cx="9854920" cy="980387"/>
          </a:xfrm>
        </p:spPr>
        <p:txBody>
          <a:bodyPr/>
          <a:lstStyle/>
          <a:p>
            <a:pPr algn="ctr"/>
            <a:r>
              <a:rPr kumimoji="0" lang="ru-RU" sz="3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Профессиональное информирование</a:t>
            </a:r>
            <a:endParaRPr lang="ru-RU" dirty="0">
              <a:latin typeface="Comic Sans MS" panose="030F0702030302020204" pitchFamily="66" charset="0"/>
            </a:endParaRPr>
          </a:p>
        </p:txBody>
      </p:sp>
      <p:pic>
        <p:nvPicPr>
          <p:cNvPr id="5" name="Объект 4">
            <a:extLst>
              <a:ext uri="{FF2B5EF4-FFF2-40B4-BE49-F238E27FC236}">
                <a16:creationId xmlns:a16="http://schemas.microsoft.com/office/drawing/2014/main" id="{C7708A4D-A301-403B-BFFA-2ACB63D25A74}"/>
              </a:ext>
            </a:extLst>
          </p:cNvPr>
          <p:cNvPicPr>
            <a:picLocks noGrp="1" noChangeAspect="1"/>
          </p:cNvPicPr>
          <p:nvPr>
            <p:ph sz="half" idx="1"/>
          </p:nvPr>
        </p:nvPicPr>
        <p:blipFill>
          <a:blip r:embed="rId2"/>
          <a:stretch>
            <a:fillRect/>
          </a:stretch>
        </p:blipFill>
        <p:spPr>
          <a:xfrm>
            <a:off x="933255" y="1951349"/>
            <a:ext cx="4176074" cy="3650092"/>
          </a:xfrm>
          <a:prstGeom prst="rect">
            <a:avLst/>
          </a:prstGeom>
        </p:spPr>
      </p:pic>
      <p:sp>
        <p:nvSpPr>
          <p:cNvPr id="4" name="Объект 3">
            <a:extLst>
              <a:ext uri="{FF2B5EF4-FFF2-40B4-BE49-F238E27FC236}">
                <a16:creationId xmlns:a16="http://schemas.microsoft.com/office/drawing/2014/main" id="{F0AA19AC-80E4-4518-ACAB-ABC8B03BAD53}"/>
              </a:ext>
            </a:extLst>
          </p:cNvPr>
          <p:cNvSpPr>
            <a:spLocks noGrp="1"/>
          </p:cNvSpPr>
          <p:nvPr>
            <p:ph sz="half" idx="2"/>
          </p:nvPr>
        </p:nvSpPr>
        <p:spPr>
          <a:xfrm>
            <a:off x="5703216" y="1470582"/>
            <a:ext cx="5801395" cy="4826524"/>
          </a:xfrm>
        </p:spPr>
        <p:txBody>
          <a:bodyPr>
            <a:normAutofit/>
          </a:bodyPr>
          <a:lstStyle/>
          <a:p>
            <a:pPr marL="342900" marR="0" lvl="0" indent="-342900" algn="just" defTabSz="457200" rtl="0" eaLnBrk="1" fontAlgn="auto" latinLnBrk="0" hangingPunct="1">
              <a:lnSpc>
                <a:spcPct val="100000"/>
              </a:lnSpc>
              <a:spcBef>
                <a:spcPts val="1000"/>
              </a:spcBef>
              <a:spcAft>
                <a:spcPts val="0"/>
              </a:spcAft>
              <a:buClr>
                <a:srgbClr val="D34817"/>
              </a:buClr>
              <a:buSzTx/>
              <a:buFont typeface="Wingdings 3" charset="2"/>
              <a:buChar char=""/>
              <a:tabLst/>
              <a:defRPr/>
            </a:pPr>
            <a:r>
              <a:rPr kumimoji="0" lang="ru-RU" sz="18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rPr>
              <a:t>Состояние современного рынка труда в России, Томской области и г. Томска (Служба занятости Томской области, статистика зарплат в Томске, СМИ и проч.);</a:t>
            </a:r>
            <a:endParaRPr kumimoji="0" lang="ru-RU"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457200" rtl="0" eaLnBrk="1" fontAlgn="auto" latinLnBrk="0" hangingPunct="1">
              <a:lnSpc>
                <a:spcPct val="100000"/>
              </a:lnSpc>
              <a:spcBef>
                <a:spcPts val="1000"/>
              </a:spcBef>
              <a:spcAft>
                <a:spcPts val="0"/>
              </a:spcAft>
              <a:buClr>
                <a:srgbClr val="D34817"/>
              </a:buClr>
              <a:buSzTx/>
              <a:buFont typeface="Wingdings 3" charset="2"/>
              <a:buChar char=""/>
              <a:tabLst/>
              <a:defRPr/>
            </a:pPr>
            <a:r>
              <a:rPr kumimoji="0" lang="ru-RU" sz="18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rPr>
              <a:t>Региональный рынок образовательных услуг (пресс-конференции вузов по итогам приемной кампании; Дни открытых дверей; Навигатор поступления; индивидуальный проект «Куда поступать?» и проч.); </a:t>
            </a:r>
            <a:endParaRPr kumimoji="0" lang="ru-RU"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457200" rtl="0" eaLnBrk="1" fontAlgn="auto" latinLnBrk="0" hangingPunct="1">
              <a:lnSpc>
                <a:spcPct val="100000"/>
              </a:lnSpc>
              <a:spcBef>
                <a:spcPts val="1000"/>
              </a:spcBef>
              <a:spcAft>
                <a:spcPts val="0"/>
              </a:spcAft>
              <a:buClr>
                <a:srgbClr val="D34817"/>
              </a:buClr>
              <a:buSzTx/>
              <a:buFont typeface="Wingdings 3" charset="2"/>
              <a:buChar char=""/>
              <a:tabLst/>
              <a:defRPr/>
            </a:pPr>
            <a:r>
              <a:rPr kumimoji="0" lang="ru-RU" sz="18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rPr>
              <a:t>Перспективы развития профессий и  профессии будущего («Атлас профессий», СМИ); </a:t>
            </a:r>
          </a:p>
          <a:p>
            <a:pPr marL="342900" marR="0" lvl="0" indent="-342900" algn="just" defTabSz="457200" rtl="0" eaLnBrk="1" fontAlgn="auto" latinLnBrk="0" hangingPunct="1">
              <a:lnSpc>
                <a:spcPct val="100000"/>
              </a:lnSpc>
              <a:spcBef>
                <a:spcPts val="1000"/>
              </a:spcBef>
              <a:spcAft>
                <a:spcPts val="0"/>
              </a:spcAft>
              <a:buClr>
                <a:srgbClr val="D34817"/>
              </a:buClr>
              <a:buSzTx/>
              <a:buFont typeface="Wingdings 3" charset="2"/>
              <a:buChar char=""/>
              <a:tabLst/>
              <a:defRPr/>
            </a:pPr>
            <a:r>
              <a:rPr kumimoji="0" lang="ru-RU" sz="18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rPr>
              <a:t>Основы социализации личности и психологии </a:t>
            </a:r>
          </a:p>
          <a:p>
            <a:pPr marL="342900" marR="0" lvl="0" indent="-342900" algn="just" defTabSz="457200" rtl="0" eaLnBrk="1" fontAlgn="auto" latinLnBrk="0" hangingPunct="1">
              <a:lnSpc>
                <a:spcPct val="100000"/>
              </a:lnSpc>
              <a:spcBef>
                <a:spcPts val="1000"/>
              </a:spcBef>
              <a:spcAft>
                <a:spcPts val="0"/>
              </a:spcAft>
              <a:buClr>
                <a:srgbClr val="D34817"/>
              </a:buClr>
              <a:buSzTx/>
              <a:buFont typeface="Wingdings 3" charset="2"/>
              <a:buChar char=""/>
              <a:tabLst/>
              <a:defRPr/>
            </a:pPr>
            <a:r>
              <a:rPr lang="ru-RU" dirty="0">
                <a:solidFill>
                  <a:srgbClr val="404040"/>
                </a:solidFill>
                <a:latin typeface="Arial" panose="020B0604020202020204" pitchFamily="34" charset="0"/>
                <a:ea typeface="Calibri" panose="020F0502020204030204" pitchFamily="34" charset="0"/>
                <a:cs typeface="Arial" panose="020B0604020202020204" pitchFamily="34" charset="0"/>
              </a:rPr>
              <a:t>Акция «Учись в Томске»</a:t>
            </a:r>
          </a:p>
          <a:p>
            <a:pPr marL="342900" marR="0" lvl="0" indent="-342900" algn="just" defTabSz="457200" rtl="0" eaLnBrk="1" fontAlgn="auto" latinLnBrk="0" hangingPunct="1">
              <a:lnSpc>
                <a:spcPct val="100000"/>
              </a:lnSpc>
              <a:spcBef>
                <a:spcPts val="1000"/>
              </a:spcBef>
              <a:spcAft>
                <a:spcPts val="0"/>
              </a:spcAft>
              <a:buClr>
                <a:srgbClr val="D34817"/>
              </a:buClr>
              <a:buSzTx/>
              <a:buFont typeface="Wingdings 3" charset="2"/>
              <a:buChar char=""/>
              <a:tabLst/>
              <a:defRPr/>
            </a:pPr>
            <a:r>
              <a:rPr kumimoji="0" lang="ru-RU" sz="18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rPr>
              <a:t>Навыки сбора нужной информации и ее анализа</a:t>
            </a:r>
          </a:p>
          <a:p>
            <a:pPr marL="0" indent="0">
              <a:buNone/>
            </a:pPr>
            <a:endParaRPr lang="ru-RU" dirty="0"/>
          </a:p>
        </p:txBody>
      </p:sp>
    </p:spTree>
    <p:extLst>
      <p:ext uri="{BB962C8B-B14F-4D97-AF65-F5344CB8AC3E}">
        <p14:creationId xmlns:p14="http://schemas.microsoft.com/office/powerpoint/2010/main" val="3326039429"/>
      </p:ext>
    </p:extLst>
  </p:cSld>
  <p:clrMapOvr>
    <a:masterClrMapping/>
  </p:clrMapOvr>
</p:sld>
</file>

<file path=ppt/theme/theme1.xml><?xml version="1.0" encoding="utf-8"?>
<a:theme xmlns:a="http://schemas.openxmlformats.org/drawingml/2006/main" name="Легкий дым">
  <a:themeElements>
    <a:clrScheme name="Оранжевый и красный">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791</TotalTime>
  <Words>1441</Words>
  <Application>Microsoft Office PowerPoint</Application>
  <PresentationFormat>Широкоэкранный</PresentationFormat>
  <Paragraphs>142</Paragraphs>
  <Slides>26</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26</vt:i4>
      </vt:variant>
    </vt:vector>
  </HeadingPairs>
  <TitlesOfParts>
    <vt:vector size="35" baseType="lpstr">
      <vt:lpstr>Arial</vt:lpstr>
      <vt:lpstr>Calibri</vt:lpstr>
      <vt:lpstr>Century Gothic</vt:lpstr>
      <vt:lpstr>Comic Sans MS</vt:lpstr>
      <vt:lpstr>Symbol</vt:lpstr>
      <vt:lpstr>Times New Roman</vt:lpstr>
      <vt:lpstr>Wingdings</vt:lpstr>
      <vt:lpstr>Wingdings 3</vt:lpstr>
      <vt:lpstr>Легкий дым</vt:lpstr>
      <vt:lpstr>Психологическое сопровождение  профессионального самоопределения  обучающихся</vt:lpstr>
      <vt:lpstr>Данные мониторингов</vt:lpstr>
      <vt:lpstr>Основные понятия</vt:lpstr>
      <vt:lpstr>Профконсультант – это кто?</vt:lpstr>
      <vt:lpstr>ТОЦПОМ и ППН</vt:lpstr>
      <vt:lpstr>ТОЦПОМ и ППН</vt:lpstr>
      <vt:lpstr>Основные направления работы</vt:lpstr>
      <vt:lpstr>Профилизация  обучающихся 9-х классов </vt:lpstr>
      <vt:lpstr>Профессиональное информирование</vt:lpstr>
      <vt:lpstr>Профессиональное консультирование  </vt:lpstr>
      <vt:lpstr>Профдиагностика  как составная часть консультации</vt:lpstr>
      <vt:lpstr>Профессиональный подбор как составная часть консультации   </vt:lpstr>
      <vt:lpstr>Моделирование будущей профессиональной деятельности  </vt:lpstr>
      <vt:lpstr>Презентация PowerPoint</vt:lpstr>
      <vt:lpstr>Психологическая коррекция  </vt:lpstr>
      <vt:lpstr>Профориентация нужна не только для ребёнка, но и для его семьи</vt:lpstr>
      <vt:lpstr>Профориентация детей с ОВЗ  (детей-инвалидов)</vt:lpstr>
      <vt:lpstr>Презентация PowerPoint</vt:lpstr>
      <vt:lpstr>VUCA мир – что это такое и  как в нем выжить? </vt:lpstr>
      <vt:lpstr>Сквозные компетенции выпускника школы</vt:lpstr>
      <vt:lpstr>Презентация PowerPoint</vt:lpstr>
      <vt:lpstr>Презентация PowerPoint</vt:lpstr>
      <vt:lpstr>Топ-10 востребованных профессий в Томской области (январь-сентябрь 2022) </vt:lpstr>
      <vt:lpstr>Топ профессий по зарплатам в Томской области (январь-сентябрь 2022) </vt:lpstr>
      <vt:lpstr> Зарплата в Томске (январь - сентябрь 2022) </vt:lpstr>
      <vt:lpstr>Творческих успехов, коллеги!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Вова-ПК</dc:creator>
  <cp:lastModifiedBy>Людмила Потей</cp:lastModifiedBy>
  <cp:revision>115</cp:revision>
  <dcterms:created xsi:type="dcterms:W3CDTF">2021-05-19T16:24:20Z</dcterms:created>
  <dcterms:modified xsi:type="dcterms:W3CDTF">2022-10-18T16:10:54Z</dcterms:modified>
</cp:coreProperties>
</file>