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303" r:id="rId4"/>
    <p:sldId id="304" r:id="rId5"/>
    <p:sldId id="305" r:id="rId6"/>
    <p:sldId id="290" r:id="rId7"/>
    <p:sldId id="302" r:id="rId8"/>
    <p:sldId id="273" r:id="rId9"/>
    <p:sldId id="275" r:id="rId10"/>
    <p:sldId id="279" r:id="rId11"/>
    <p:sldId id="282" r:id="rId12"/>
    <p:sldId id="283" r:id="rId13"/>
    <p:sldId id="274" r:id="rId14"/>
    <p:sldId id="298" r:id="rId15"/>
    <p:sldId id="299" r:id="rId16"/>
    <p:sldId id="293" r:id="rId17"/>
    <p:sldId id="289" r:id="rId18"/>
    <p:sldId id="300" r:id="rId19"/>
    <p:sldId id="301" r:id="rId20"/>
    <p:sldId id="26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25C"/>
    <a:srgbClr val="F9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2" autoAdjust="0"/>
    <p:restoredTop sz="94660"/>
  </p:normalViewPr>
  <p:slideViewPr>
    <p:cSldViewPr snapToGrid="0">
      <p:cViewPr varScale="1">
        <p:scale>
          <a:sx n="44" d="100"/>
          <a:sy n="44" d="100"/>
        </p:scale>
        <p:origin x="42" y="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3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1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40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8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8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1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53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0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0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289B-0B8E-46BF-BF1C-4EF2FB73C3BE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15132" y="6097772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14</a:t>
            </a:r>
            <a:r>
              <a:rPr lang="ru-RU" b="0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 сентября  2022 г.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6465" y="4654412"/>
            <a:ext cx="5421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,</a:t>
            </a:r>
          </a:p>
          <a:p>
            <a:pPr algn="r"/>
            <a:r>
              <a:rPr lang="ru-RU" sz="20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Тимофеева Алла Ивановна</a:t>
            </a:r>
            <a:endParaRPr lang="ru-RU" sz="2000" b="1" i="1" dirty="0">
              <a:latin typeface="Century Gothic" panose="020B0502020202020204" pitchFamily="34" charset="0"/>
            </a:endParaRPr>
          </a:p>
          <a:p>
            <a:pPr algn="r"/>
            <a:r>
              <a:rPr lang="ru-RU" sz="20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</a:t>
            </a:r>
            <a:r>
              <a:rPr lang="ru-RU" sz="2000" b="0" i="1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етодист по детской и подростковой </a:t>
            </a:r>
          </a:p>
          <a:p>
            <a:pPr algn="r"/>
            <a:r>
              <a:rPr lang="ru-RU" sz="2000" b="0" i="1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психологии, </a:t>
            </a:r>
            <a:r>
              <a:rPr lang="ru-RU" sz="20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начальник </a:t>
            </a:r>
            <a:r>
              <a:rPr lang="ru-RU" sz="2000" i="1" dirty="0">
                <a:solidFill>
                  <a:srgbClr val="16625C"/>
                </a:solidFill>
                <a:latin typeface="Century Gothic" panose="020B0502020202020204" pitchFamily="34" charset="0"/>
              </a:rPr>
              <a:t>отдела </a:t>
            </a:r>
            <a:r>
              <a:rPr lang="ru-RU" sz="2000" b="0" i="1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МАУ ИМЦ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28800" y="1481592"/>
            <a:ext cx="986789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Совещание </a:t>
            </a:r>
          </a:p>
          <a:p>
            <a:pPr algn="ctr"/>
            <a:r>
              <a:rPr lang="ru-RU" sz="2800" b="1" i="1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по вопросам организации профилактической </a:t>
            </a:r>
          </a:p>
          <a:p>
            <a:pPr algn="ctr"/>
            <a:r>
              <a:rPr lang="ru-RU" sz="2800" b="1" i="1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работы с детьми «группы риска», </a:t>
            </a:r>
          </a:p>
          <a:p>
            <a:pPr algn="ctr"/>
            <a:r>
              <a:rPr lang="ru-RU" sz="2800" b="1" i="1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создания и развития школьных служб медиации (примирения)</a:t>
            </a:r>
            <a:endParaRPr lang="ru-RU" sz="28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-294664" y="390548"/>
            <a:ext cx="1052877" cy="1078522"/>
          </a:xfrm>
          <a:prstGeom prst="line">
            <a:avLst/>
          </a:prstGeom>
          <a:ln w="76200">
            <a:solidFill>
              <a:srgbClr val="166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461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5537567" y="6029348"/>
            <a:ext cx="1052877" cy="1078522"/>
          </a:xfrm>
          <a:prstGeom prst="line">
            <a:avLst/>
          </a:prstGeom>
          <a:ln w="76200">
            <a:solidFill>
              <a:srgbClr val="166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3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Программы обучения юных волонтеров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9070"/>
            <a:ext cx="10515600" cy="47078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	Примерно </a:t>
            </a:r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в половине образовательных организаций есть программы для обучения детей, часть из них – это авторские программы А. Коновалова или заимствованные из других </a:t>
            </a:r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источников, </a:t>
            </a:r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часть - разработали собственные программы (от 6 до 136 час</a:t>
            </a:r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.):</a:t>
            </a:r>
            <a:endParaRPr lang="ru-RU" i="1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i="1" dirty="0">
                <a:solidFill>
                  <a:srgbClr val="16625C"/>
                </a:solidFill>
                <a:latin typeface="Century Gothic" panose="020B0502020202020204" pitchFamily="34" charset="0"/>
              </a:rPr>
              <a:t>	</a:t>
            </a:r>
            <a:r>
              <a:rPr lang="ru-RU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Нет </a:t>
            </a:r>
            <a:r>
              <a:rPr lang="ru-RU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программ</a:t>
            </a:r>
            <a:r>
              <a:rPr lang="ru-RU" i="1" dirty="0">
                <a:solidFill>
                  <a:srgbClr val="16625C"/>
                </a:solidFill>
                <a:latin typeface="Century Gothic" panose="020B0502020202020204" pitchFamily="34" charset="0"/>
              </a:rPr>
              <a:t>: </a:t>
            </a:r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ОУ №№ ОУ №№ 4, 7, 14, 23, 24, 25, 27, 32, 34, 38, 39, 42, 43, 44, 50, 51, 55, 56, 66, </a:t>
            </a:r>
            <a:r>
              <a:rPr lang="ru-RU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шк.инт</a:t>
            </a:r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. № 1, </a:t>
            </a:r>
            <a:r>
              <a:rPr lang="ru-RU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шк</a:t>
            </a:r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..-</a:t>
            </a:r>
            <a:r>
              <a:rPr lang="ru-RU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инт</a:t>
            </a:r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. № </a:t>
            </a:r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22.</a:t>
            </a: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-294664" y="390548"/>
            <a:ext cx="1052877" cy="1078522"/>
          </a:xfrm>
          <a:prstGeom prst="line">
            <a:avLst/>
          </a:prstGeom>
          <a:ln w="76200">
            <a:solidFill>
              <a:srgbClr val="166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461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5537567" y="6029348"/>
            <a:ext cx="1052877" cy="1078522"/>
          </a:xfrm>
          <a:prstGeom prst="line">
            <a:avLst/>
          </a:prstGeom>
          <a:ln w="76200">
            <a:solidFill>
              <a:srgbClr val="166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644" y="797843"/>
            <a:ext cx="10515600" cy="87584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Какие восстановительные программы проводились участн</a:t>
            </a:r>
            <a:r>
              <a:rPr lang="ru-RU" sz="31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и</a:t>
            </a:r>
            <a:r>
              <a:rPr lang="ru-RU" sz="31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ками ШСП в 2021-2022 уч. году:</a:t>
            </a:r>
            <a:endParaRPr lang="ru-RU" sz="31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599" y="2007328"/>
            <a:ext cx="10515600" cy="4528122"/>
          </a:xfrm>
        </p:spPr>
        <p:txBody>
          <a:bodyPr>
            <a:normAutofit fontScale="92500" lnSpcReduction="10000"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ru-RU" sz="2400" i="1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медиация</a:t>
            </a:r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– ОУ №№ </a:t>
            </a:r>
            <a:r>
              <a:rPr lang="ru-RU" sz="2600" dirty="0">
                <a:solidFill>
                  <a:srgbClr val="16625C"/>
                </a:solidFill>
                <a:latin typeface="Century Gothic" panose="020B0502020202020204" pitchFamily="34" charset="0"/>
              </a:rPr>
              <a:t>1 (3), </a:t>
            </a:r>
            <a:r>
              <a:rPr lang="ru-R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2 (6)</a:t>
            </a:r>
            <a:r>
              <a:rPr lang="ru-RU" sz="2600" dirty="0">
                <a:solidFill>
                  <a:srgbClr val="16625C"/>
                </a:solidFill>
                <a:latin typeface="Century Gothic" panose="020B0502020202020204" pitchFamily="34" charset="0"/>
              </a:rPr>
              <a:t>, </a:t>
            </a:r>
            <a:r>
              <a:rPr lang="ru-R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3 (7), 4 (6),</a:t>
            </a:r>
            <a:r>
              <a:rPr lang="ru-RU" sz="2600" dirty="0">
                <a:solidFill>
                  <a:srgbClr val="16625C"/>
                </a:solidFill>
                <a:latin typeface="Century Gothic" panose="020B0502020202020204" pitchFamily="34" charset="0"/>
              </a:rPr>
              <a:t> 6 (3), </a:t>
            </a:r>
            <a:r>
              <a:rPr lang="ru-R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7 (20), </a:t>
            </a:r>
            <a:r>
              <a:rPr lang="ru-RU" sz="2600" dirty="0">
                <a:solidFill>
                  <a:srgbClr val="16625C"/>
                </a:solidFill>
                <a:latin typeface="Century Gothic" panose="020B0502020202020204" pitchFamily="34" charset="0"/>
              </a:rPr>
              <a:t>11 (2), 12 (2), </a:t>
            </a:r>
            <a:r>
              <a:rPr lang="ru-R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13 (6), 14 (4), 15 (6), 16 (29), 18 (4), 22 (4), 23 (8), 24 (6), </a:t>
            </a:r>
            <a:r>
              <a:rPr lang="ru-RU" sz="2600" dirty="0">
                <a:solidFill>
                  <a:srgbClr val="16625C"/>
                </a:solidFill>
                <a:latin typeface="Century Gothic" panose="020B0502020202020204" pitchFamily="34" charset="0"/>
              </a:rPr>
              <a:t>25 (3), 26 (3), 28 (3), </a:t>
            </a:r>
            <a:r>
              <a:rPr lang="ru-R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29 (</a:t>
            </a:r>
            <a:r>
              <a:rPr lang="ru-RU" sz="2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17), </a:t>
            </a:r>
            <a:r>
              <a:rPr lang="ru-R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30 (6), </a:t>
            </a:r>
            <a:r>
              <a:rPr lang="ru-RU" sz="2600" dirty="0">
                <a:solidFill>
                  <a:srgbClr val="16625C"/>
                </a:solidFill>
                <a:latin typeface="Century Gothic" panose="020B0502020202020204" pitchFamily="34" charset="0"/>
              </a:rPr>
              <a:t>31 (2), </a:t>
            </a:r>
            <a:r>
              <a:rPr lang="ru-R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33 (6)</a:t>
            </a:r>
            <a:r>
              <a:rPr lang="ru-RU" sz="2600" dirty="0">
                <a:solidFill>
                  <a:srgbClr val="16625C"/>
                </a:solidFill>
                <a:latin typeface="Century Gothic" panose="020B0502020202020204" pitchFamily="34" charset="0"/>
              </a:rPr>
              <a:t>, 34 (2), </a:t>
            </a:r>
            <a:r>
              <a:rPr lang="ru-R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35 (6), 36 (13), 37 (37), 41 (6), 42 (6), 43 (16), </a:t>
            </a:r>
            <a:r>
              <a:rPr lang="ru-RU" sz="2600" dirty="0">
                <a:solidFill>
                  <a:srgbClr val="16625C"/>
                </a:solidFill>
                <a:latin typeface="Century Gothic" panose="020B0502020202020204" pitchFamily="34" charset="0"/>
              </a:rPr>
              <a:t>44 (1), </a:t>
            </a:r>
            <a:r>
              <a:rPr lang="ru-R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45 (8), 47 (4), </a:t>
            </a:r>
            <a:r>
              <a:rPr lang="ru-RU" sz="2600" dirty="0">
                <a:solidFill>
                  <a:srgbClr val="16625C"/>
                </a:solidFill>
                <a:latin typeface="Century Gothic" panose="020B0502020202020204" pitchFamily="34" charset="0"/>
              </a:rPr>
              <a:t>49 (3), </a:t>
            </a:r>
            <a:r>
              <a:rPr lang="ru-R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50 (8), </a:t>
            </a:r>
            <a:r>
              <a:rPr lang="ru-RU" sz="2600" dirty="0">
                <a:solidFill>
                  <a:srgbClr val="16625C"/>
                </a:solidFill>
                <a:latin typeface="Century Gothic" panose="020B0502020202020204" pitchFamily="34" charset="0"/>
              </a:rPr>
              <a:t>51 (3 сл.), 53 (1), </a:t>
            </a:r>
            <a:r>
              <a:rPr lang="ru-R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54 (5 сл.), </a:t>
            </a:r>
            <a:r>
              <a:rPr lang="ru-RU" sz="2600" dirty="0">
                <a:solidFill>
                  <a:srgbClr val="16625C"/>
                </a:solidFill>
                <a:latin typeface="Century Gothic" panose="020B0502020202020204" pitchFamily="34" charset="0"/>
              </a:rPr>
              <a:t>55 (3), </a:t>
            </a:r>
            <a:r>
              <a:rPr lang="ru-R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56 (30), 58 (6), 64 (16 сл.), </a:t>
            </a:r>
            <a:r>
              <a:rPr lang="ru-RU" sz="2600" dirty="0">
                <a:solidFill>
                  <a:srgbClr val="16625C"/>
                </a:solidFill>
                <a:latin typeface="Century Gothic" panose="020B0502020202020204" pitchFamily="34" charset="0"/>
              </a:rPr>
              <a:t>65 (2), 66 (1), 67 (3 сл.), РКГ № 2 (5), </a:t>
            </a:r>
            <a:r>
              <a:rPr lang="ru-R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«Перспектива» (</a:t>
            </a:r>
            <a:r>
              <a:rPr lang="ru-RU" sz="2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7), </a:t>
            </a:r>
            <a:r>
              <a:rPr lang="ru-R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Академический лицей (4 сл.), «Эврика-развитие» (</a:t>
            </a:r>
            <a:r>
              <a:rPr lang="ru-RU" sz="2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25); </a:t>
            </a:r>
            <a:endParaRPr lang="ru-RU" sz="26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6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Круги </a:t>
            </a:r>
            <a:r>
              <a:rPr lang="ru-RU" sz="2600" dirty="0">
                <a:solidFill>
                  <a:srgbClr val="16625C"/>
                </a:solidFill>
                <a:latin typeface="Century Gothic" panose="020B0502020202020204" pitchFamily="34" charset="0"/>
              </a:rPr>
              <a:t>– ОУ №№ 1 (1), 3 (2), 11 (1), 12 (2), 14 (1), </a:t>
            </a:r>
            <a:r>
              <a:rPr lang="ru-R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16 (9), 18 (6), </a:t>
            </a:r>
            <a:r>
              <a:rPr lang="ru-RU" sz="2600" dirty="0">
                <a:solidFill>
                  <a:srgbClr val="16625C"/>
                </a:solidFill>
                <a:latin typeface="Century Gothic" panose="020B0502020202020204" pitchFamily="34" charset="0"/>
              </a:rPr>
              <a:t>25 (1), 26 (1), 27 (1), 28 (1), 30 (2), 31 (1), </a:t>
            </a:r>
            <a:r>
              <a:rPr lang="ru-R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33 (4), </a:t>
            </a:r>
            <a:r>
              <a:rPr lang="ru-RU" sz="2600" dirty="0">
                <a:solidFill>
                  <a:srgbClr val="16625C"/>
                </a:solidFill>
                <a:latin typeface="Century Gothic" panose="020B0502020202020204" pitchFamily="34" charset="0"/>
              </a:rPr>
              <a:t>34 (1), 35 (2), </a:t>
            </a:r>
            <a:r>
              <a:rPr lang="ru-R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36 (5), 40 (4)</a:t>
            </a:r>
            <a:r>
              <a:rPr lang="ru-RU" sz="2600" dirty="0">
                <a:solidFill>
                  <a:srgbClr val="16625C"/>
                </a:solidFill>
                <a:latin typeface="Century Gothic" panose="020B0502020202020204" pitchFamily="34" charset="0"/>
              </a:rPr>
              <a:t>, 42 (1), 43 (1), 49 (2), 53 (1), </a:t>
            </a:r>
            <a:r>
              <a:rPr lang="ru-R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54 (5), 55 (9), 56 (4), </a:t>
            </a:r>
            <a:r>
              <a:rPr lang="ru-RU" sz="2600" dirty="0">
                <a:solidFill>
                  <a:srgbClr val="16625C"/>
                </a:solidFill>
                <a:latin typeface="Century Gothic" panose="020B0502020202020204" pitchFamily="34" charset="0"/>
              </a:rPr>
              <a:t>58 (3), </a:t>
            </a:r>
            <a:r>
              <a:rPr lang="ru-R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65 (7)</a:t>
            </a:r>
            <a:r>
              <a:rPr lang="ru-RU" sz="2600" dirty="0">
                <a:solidFill>
                  <a:srgbClr val="16625C"/>
                </a:solidFill>
                <a:latin typeface="Century Gothic" panose="020B0502020202020204" pitchFamily="34" charset="0"/>
              </a:rPr>
              <a:t>, </a:t>
            </a:r>
            <a:r>
              <a:rPr lang="ru-R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«Эврика-развитие» (8), </a:t>
            </a:r>
            <a:r>
              <a:rPr lang="ru-RU" sz="2600" dirty="0">
                <a:solidFill>
                  <a:srgbClr val="16625C"/>
                </a:solidFill>
                <a:latin typeface="Century Gothic" panose="020B0502020202020204" pitchFamily="34" charset="0"/>
              </a:rPr>
              <a:t>«Перспектива» (1), Академический лицей (2</a:t>
            </a:r>
            <a:r>
              <a:rPr lang="ru-RU" sz="2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); </a:t>
            </a:r>
            <a:endParaRPr lang="ru-RU" sz="2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6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не проводят восстановительные программы </a:t>
            </a:r>
            <a:r>
              <a:rPr lang="ru-RU" sz="2600" dirty="0">
                <a:solidFill>
                  <a:srgbClr val="16625C"/>
                </a:solidFill>
                <a:latin typeface="Century Gothic" panose="020B0502020202020204" pitchFamily="34" charset="0"/>
              </a:rPr>
              <a:t>– </a:t>
            </a:r>
            <a:r>
              <a:rPr lang="ru-RU" sz="2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ООУ №№ 5, 46.</a:t>
            </a:r>
            <a:endParaRPr lang="ru-RU" sz="26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-294664" y="390548"/>
            <a:ext cx="1052877" cy="1078522"/>
          </a:xfrm>
          <a:prstGeom prst="line">
            <a:avLst/>
          </a:prstGeom>
          <a:ln w="76200">
            <a:solidFill>
              <a:srgbClr val="166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461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5537567" y="6029348"/>
            <a:ext cx="1052877" cy="1078522"/>
          </a:xfrm>
          <a:prstGeom prst="line">
            <a:avLst/>
          </a:prstGeom>
          <a:ln w="76200">
            <a:solidFill>
              <a:srgbClr val="166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4683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Проблемы</a:t>
            </a:r>
            <a:r>
              <a:rPr lang="ru-RU" sz="31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:</a:t>
            </a:r>
            <a:endParaRPr lang="ru-RU" sz="31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4028"/>
            <a:ext cx="10515600" cy="5636029"/>
          </a:xfrm>
        </p:spPr>
        <p:txBody>
          <a:bodyPr>
            <a:normAutofit fontScale="77500" lnSpcReduction="20000"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3100" dirty="0">
                <a:solidFill>
                  <a:srgbClr val="16625C"/>
                </a:solidFill>
                <a:latin typeface="Century Gothic" panose="020B0502020202020204" pitchFamily="34" charset="0"/>
              </a:rPr>
              <a:t>ч</a:t>
            </a:r>
            <a:r>
              <a:rPr lang="ru-RU" sz="31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асто </a:t>
            </a:r>
            <a:r>
              <a:rPr lang="ru-RU" sz="3100" dirty="0">
                <a:solidFill>
                  <a:srgbClr val="16625C"/>
                </a:solidFill>
                <a:latin typeface="Century Gothic" panose="020B0502020202020204" pitchFamily="34" charset="0"/>
              </a:rPr>
              <a:t>информация о конфликтах не доходит до специалистов службы медиации </a:t>
            </a:r>
            <a:r>
              <a:rPr lang="ru-RU" sz="31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3100" dirty="0">
                <a:solidFill>
                  <a:srgbClr val="16625C"/>
                </a:solidFill>
                <a:latin typeface="Century Gothic" panose="020B0502020202020204" pitchFamily="34" charset="0"/>
              </a:rPr>
              <a:t>н</a:t>
            </a:r>
            <a:r>
              <a:rPr lang="ru-RU" sz="31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еобходима </a:t>
            </a:r>
            <a:r>
              <a:rPr lang="ru-RU" sz="3100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супервизия</a:t>
            </a:r>
            <a:r>
              <a:rPr lang="ru-RU" sz="3100" dirty="0">
                <a:solidFill>
                  <a:srgbClr val="16625C"/>
                </a:solidFill>
                <a:latin typeface="Century Gothic" panose="020B0502020202020204" pitchFamily="34" charset="0"/>
              </a:rPr>
              <a:t> по </a:t>
            </a:r>
            <a:r>
              <a:rPr lang="ru-RU" sz="31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случаям;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3100" dirty="0">
                <a:solidFill>
                  <a:srgbClr val="16625C"/>
                </a:solidFill>
                <a:latin typeface="Century Gothic" panose="020B0502020202020204" pitchFamily="34" charset="0"/>
              </a:rPr>
              <a:t>с</a:t>
            </a:r>
            <a:r>
              <a:rPr lang="ru-RU" sz="31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ложности </a:t>
            </a:r>
            <a:r>
              <a:rPr lang="ru-RU" sz="3100" dirty="0">
                <a:solidFill>
                  <a:srgbClr val="16625C"/>
                </a:solidFill>
                <a:latin typeface="Century Gothic" panose="020B0502020202020204" pitchFamily="34" charset="0"/>
              </a:rPr>
              <a:t>в мотивации педагогических работников, участвующих в качестве кураторов </a:t>
            </a:r>
            <a:r>
              <a:rPr lang="ru-RU" sz="31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ШСП;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31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слабый </a:t>
            </a:r>
            <a:r>
              <a:rPr lang="ru-RU" sz="3100" dirty="0">
                <a:solidFill>
                  <a:srgbClr val="16625C"/>
                </a:solidFill>
                <a:latin typeface="Century Gothic" panose="020B0502020202020204" pitchFamily="34" charset="0"/>
              </a:rPr>
              <a:t>уровень подготовки </a:t>
            </a:r>
            <a:r>
              <a:rPr lang="ru-RU" sz="31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педагогов в </a:t>
            </a:r>
            <a:r>
              <a:rPr lang="ru-RU" sz="3100" dirty="0">
                <a:solidFill>
                  <a:srgbClr val="16625C"/>
                </a:solidFill>
                <a:latin typeface="Century Gothic" panose="020B0502020202020204" pitchFamily="34" charset="0"/>
              </a:rPr>
              <a:t>вопросах </a:t>
            </a:r>
            <a:r>
              <a:rPr lang="ru-RU" sz="31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медиации;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3100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31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загруженность педагогов, </a:t>
            </a:r>
            <a:r>
              <a:rPr lang="ru-RU" sz="3100" dirty="0">
                <a:solidFill>
                  <a:srgbClr val="16625C"/>
                </a:solidFill>
                <a:latin typeface="Century Gothic" panose="020B0502020202020204" pitchFamily="34" charset="0"/>
              </a:rPr>
              <a:t>нехватка </a:t>
            </a:r>
            <a:r>
              <a:rPr lang="ru-RU" sz="31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времени;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31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не </a:t>
            </a:r>
            <a:r>
              <a:rPr lang="ru-RU" sz="3100" dirty="0">
                <a:solidFill>
                  <a:srgbClr val="16625C"/>
                </a:solidFill>
                <a:latin typeface="Century Gothic" panose="020B0502020202020204" pitchFamily="34" charset="0"/>
              </a:rPr>
              <a:t>хватает </a:t>
            </a:r>
            <a:r>
              <a:rPr lang="ru-RU" sz="31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помещений для занятий с детьми, проведения медиации;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3100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31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непонимание </a:t>
            </a:r>
            <a:r>
              <a:rPr lang="ru-RU" sz="3100" dirty="0">
                <a:solidFill>
                  <a:srgbClr val="16625C"/>
                </a:solidFill>
                <a:latin typeface="Century Gothic" panose="020B0502020202020204" pitchFamily="34" charset="0"/>
              </a:rPr>
              <a:t>родителями и обучающимися значения примирительных </a:t>
            </a:r>
            <a:r>
              <a:rPr lang="ru-RU" sz="31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процедур;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3100" dirty="0">
                <a:solidFill>
                  <a:srgbClr val="16625C"/>
                </a:solidFill>
                <a:latin typeface="Century Gothic" panose="020B0502020202020204" pitchFamily="34" charset="0"/>
              </a:rPr>
              <a:t>с</a:t>
            </a:r>
            <a:r>
              <a:rPr lang="ru-RU" sz="31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опротивление педагогического коллектива, использование традиционных административных мер решения конфликтных ситуаций;</a:t>
            </a:r>
            <a:endParaRPr lang="ru-RU" sz="31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31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трудности</a:t>
            </a:r>
            <a:r>
              <a:rPr lang="ru-RU" sz="3100" dirty="0">
                <a:solidFill>
                  <a:srgbClr val="16625C"/>
                </a:solidFill>
                <a:latin typeface="Century Gothic" panose="020B0502020202020204" pitchFamily="34" charset="0"/>
              </a:rPr>
              <a:t>, </a:t>
            </a:r>
            <a:r>
              <a:rPr lang="ru-RU" sz="3400" dirty="0">
                <a:solidFill>
                  <a:srgbClr val="16625C"/>
                </a:solidFill>
                <a:latin typeface="Century Gothic" panose="020B0502020202020204" pitchFamily="34" charset="0"/>
              </a:rPr>
              <a:t>связанные</a:t>
            </a:r>
            <a:r>
              <a:rPr lang="ru-RU" sz="3100" dirty="0">
                <a:solidFill>
                  <a:srgbClr val="16625C"/>
                </a:solidFill>
                <a:latin typeface="Century Gothic" panose="020B0502020202020204" pitchFamily="34" charset="0"/>
              </a:rPr>
              <a:t> со сменой поколений специалистов, набором и обучением взрослых и ребят, передачей накопленного </a:t>
            </a:r>
            <a:r>
              <a:rPr lang="ru-RU" sz="31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опыта.</a:t>
            </a:r>
          </a:p>
          <a:p>
            <a:pPr lvl="0"/>
            <a:endParaRPr lang="ru-RU" dirty="0"/>
          </a:p>
          <a:p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6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79" y="244929"/>
            <a:ext cx="10229850" cy="8024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Мониторинг эффективности деятельности школьных служб медиации (примирения)</a:t>
            </a:r>
            <a:r>
              <a:rPr lang="ru-RU" sz="2400" dirty="0">
                <a:solidFill>
                  <a:srgbClr val="16625C"/>
                </a:solidFill>
                <a:latin typeface="Century Gothic" panose="020B0502020202020204" pitchFamily="34" charset="0"/>
              </a:rPr>
              <a:t> -6, 8 классы</a:t>
            </a:r>
            <a:endParaRPr lang="ru-RU" sz="2400" b="1" dirty="0">
              <a:solidFill>
                <a:srgbClr val="16625C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8467" y="1047404"/>
            <a:ext cx="11138635" cy="582722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Количество детей в 6, 8 классах – </a:t>
            </a:r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2976</a:t>
            </a: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. Приняли участие в анкетировании – </a:t>
            </a:r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2665 (92,7%);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Отметили наличие конфликтных ситуаций в школе между учениками – </a:t>
            </a:r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2167 (81,3%);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 Отметили наличие конфликтных ситуаций в школе между </a:t>
            </a: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учителями и детьми </a:t>
            </a: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– </a:t>
            </a:r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1181 (44,3</a:t>
            </a:r>
            <a: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%);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Отметили большое количество конфликтов между учениками – </a:t>
            </a:r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220 (8,3%);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Отметили наличие травли одноклассниками – </a:t>
            </a:r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172 (6,5%);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Отметили факты вымогательства и порчи вещей – </a:t>
            </a:r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97 (3,6%);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Отметили факты оскорблений и унижений со стороны учителей - </a:t>
            </a:r>
            <a: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97 (3,6</a:t>
            </a:r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%);</a:t>
            </a:r>
            <a:endParaRPr lang="ru-RU" sz="16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отметили факты физического и психологического насилия со стороны старшеклассников – </a:t>
            </a:r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46 (1,7%);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знакомы со службой медиации – </a:t>
            </a:r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712 (26,7%);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НЕ знают </a:t>
            </a: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о школьной службе медиации – </a:t>
            </a:r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862 (32,3%)</a:t>
            </a: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что-то слышали о школьной службе медиации – </a:t>
            </a:r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1091 (40,9%);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не обращались в службу медиации – </a:t>
            </a:r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2244 (84,2%);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обращались и им помогли – </a:t>
            </a:r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266 (10%);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обращались, но им не помогли – </a:t>
            </a:r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32 (1,2%);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хотели бы обратиться, но не знают куда – </a:t>
            </a:r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47 (1,8%);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считают свое пребывание в школе небезопасным – 939 (35,2%).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sz="16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sz="1600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sz="1600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79" y="244930"/>
            <a:ext cx="10229850" cy="45960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Мониторинг </a:t>
            </a:r>
            <a:r>
              <a:rPr lang="ru-RU" sz="24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по вопросам </a:t>
            </a:r>
            <a:r>
              <a:rPr lang="ru-RU" sz="2400" b="1" i="1" dirty="0" err="1" smtClean="0">
                <a:solidFill>
                  <a:srgbClr val="16625C"/>
                </a:solidFill>
                <a:latin typeface="Century Gothic" panose="020B0502020202020204" pitchFamily="34" charset="0"/>
              </a:rPr>
              <a:t>буллинга</a:t>
            </a:r>
            <a:r>
              <a:rPr lang="ru-RU" sz="24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в школе </a:t>
            </a:r>
            <a:endParaRPr lang="ru-RU" sz="2400" b="1" i="1" dirty="0">
              <a:solidFill>
                <a:srgbClr val="16625C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8467" y="854440"/>
            <a:ext cx="10395065" cy="6020186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В анкетировании приняли участие </a:t>
            </a:r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5645</a:t>
            </a: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обучающихся из </a:t>
            </a:r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227</a:t>
            </a: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ООУ Томской области.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2731</a:t>
            </a: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 (</a:t>
            </a:r>
            <a: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48,4%</a:t>
            </a: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) из них </a:t>
            </a:r>
            <a: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не сталкивались с </a:t>
            </a:r>
            <a:r>
              <a:rPr lang="ru-RU" sz="1600" b="1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буллингом</a:t>
            </a: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Регулярно </a:t>
            </a: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подвергаются </a:t>
            </a:r>
            <a:r>
              <a:rPr lang="ru-RU" sz="1600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буллингу</a:t>
            </a: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540 (9,6%)</a:t>
            </a: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 обучающихся из числа опрошенных.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На вопрос </a:t>
            </a:r>
            <a:r>
              <a:rPr lang="ru-RU" sz="16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«Обижают ли Вас одноклассники?» </a:t>
            </a: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получены ответы: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Да, но не часто – </a:t>
            </a:r>
            <a: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892</a:t>
            </a: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 (</a:t>
            </a:r>
            <a: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15,8%</a:t>
            </a: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);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Обижали раньше – </a:t>
            </a:r>
            <a: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842</a:t>
            </a: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 (</a:t>
            </a:r>
            <a: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14,9%</a:t>
            </a: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);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Да, постоянно – </a:t>
            </a:r>
            <a: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168 </a:t>
            </a: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(</a:t>
            </a:r>
            <a: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3%</a:t>
            </a: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).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Испытывают агрессию </a:t>
            </a: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(негативное отношение) от </a:t>
            </a: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учителей - </a:t>
            </a:r>
            <a: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455</a:t>
            </a: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(</a:t>
            </a:r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8,1%);</a:t>
            </a: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Указали </a:t>
            </a: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на агрессивное поведения учителей – </a:t>
            </a:r>
            <a: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2789 (49,4%):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занижение оценок </a:t>
            </a:r>
            <a: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– 1399 (24,8%);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придирки </a:t>
            </a:r>
            <a: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– 1331 (23,6%);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негативная оценка при всем классе – </a:t>
            </a:r>
            <a: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1242 (22%);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 оскорбления – </a:t>
            </a:r>
            <a: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919 (16,3%);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 физическая агрессия – </a:t>
            </a:r>
            <a: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182 (3,2%).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sz="1600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sz="1600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Карта действий </a:t>
            </a:r>
            <a:br>
              <a:rPr lang="ru-RU" sz="24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ru-RU" sz="16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по организации работы, направленной на профилактику и противодействие травли в общеобразовательных организациях Томской области на период 2022-2024 годы</a:t>
            </a:r>
            <a:endParaRPr lang="ru-RU" sz="1600" b="1" i="1" dirty="0">
              <a:solidFill>
                <a:srgbClr val="16625C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  <a:defRPr/>
            </a:pPr>
            <a:endParaRPr lang="ru-RU" sz="1600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sz="1600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907120" y="1690688"/>
            <a:ext cx="4446679" cy="486001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Разделы Карты действий</a:t>
            </a:r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:</a:t>
            </a:r>
          </a:p>
          <a:p>
            <a:pPr lvl="0" algn="just"/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О</a:t>
            </a:r>
            <a:r>
              <a:rPr lang="ru-RU" dirty="0" err="1" smtClean="0">
                <a:solidFill>
                  <a:srgbClr val="16625C"/>
                </a:solidFill>
                <a:latin typeface="Century Gothic" panose="020B0502020202020204" pitchFamily="34" charset="0"/>
              </a:rPr>
              <a:t>бщепрофилактическая</a:t>
            </a:r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работа, направленная на профилактику и противодействие травли;</a:t>
            </a:r>
          </a:p>
          <a:p>
            <a:pPr lvl="0" algn="just"/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Р</a:t>
            </a:r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азработка/подбор </a:t>
            </a:r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методических рекомендаций педагогическим работникам по предотвращению травли и их внедрение в работу общеобразовательных организаций;</a:t>
            </a:r>
          </a:p>
          <a:p>
            <a:pPr lvl="0" algn="just"/>
            <a:r>
              <a:rPr lang="ru-RU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О</a:t>
            </a:r>
            <a:r>
              <a:rPr lang="ru-RU" dirty="0" err="1" smtClean="0">
                <a:solidFill>
                  <a:srgbClr val="16625C"/>
                </a:solidFill>
                <a:latin typeface="Century Gothic" panose="020B0502020202020204" pitchFamily="34" charset="0"/>
              </a:rPr>
              <a:t>бщепрофилактическая</a:t>
            </a:r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антибуллинговая</a:t>
            </a:r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 работа со школьниками;</a:t>
            </a:r>
          </a:p>
          <a:p>
            <a:pPr lvl="0" algn="just"/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О</a:t>
            </a:r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рганизация </a:t>
            </a:r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родительского просвещения по противодействию и преодолению травли.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84" y="1825625"/>
            <a:ext cx="2533877" cy="36307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663301" y="1838296"/>
            <a:ext cx="2420913" cy="363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420230" y="233792"/>
            <a:ext cx="1052877" cy="1078522"/>
          </a:xfrm>
          <a:prstGeom prst="line">
            <a:avLst/>
          </a:prstGeom>
          <a:ln w="76200">
            <a:solidFill>
              <a:srgbClr val="166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537567" y="6029348"/>
            <a:ext cx="1052877" cy="1078522"/>
          </a:xfrm>
          <a:prstGeom prst="line">
            <a:avLst/>
          </a:prstGeom>
          <a:ln w="76200">
            <a:solidFill>
              <a:srgbClr val="166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444" y="581403"/>
            <a:ext cx="10936982" cy="1228241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</a:t>
            </a:r>
            <a:br>
              <a:rPr lang="ru-RU" sz="3200" b="1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</a:t>
            </a:r>
            <a:br>
              <a:rPr lang="ru-RU" sz="3200" b="1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ru-RU" sz="3200" b="1" i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Проект </a:t>
            </a:r>
            <a:br>
              <a:rPr lang="ru-RU" sz="3200" b="1" i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«Методическое </a:t>
            </a:r>
            <a:r>
              <a:rPr lang="ru-RU" sz="2400" b="1" i="1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сопровождение </a:t>
            </a:r>
            <a:r>
              <a:rPr lang="ru-RU" sz="2400" b="1" i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ООУ </a:t>
            </a:r>
            <a:r>
              <a:rPr lang="ru-RU" sz="2400" b="1" i="1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вопросах </a:t>
            </a:r>
            <a:r>
              <a:rPr lang="ru-RU" sz="2400" b="1" i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обеспечения </a:t>
            </a:r>
            <a:r>
              <a:rPr lang="ru-RU" sz="2400" b="1" i="1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психологической безопасности образовательной среды</a:t>
            </a:r>
            <a:r>
              <a:rPr lang="ru-RU" sz="2400" b="1" i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» </a:t>
            </a:r>
            <a:r>
              <a:rPr lang="ru-RU" sz="2400" b="1" i="1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(2017-2021 гг.)</a:t>
            </a:r>
            <a:br>
              <a:rPr lang="ru-RU" sz="3200" b="1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ru-RU" sz="3200" b="1" i="1" dirty="0">
                <a:solidFill>
                  <a:schemeClr val="bg1"/>
                </a:solidFill>
                <a:latin typeface="Century Gothic" pitchFamily="34" charset="0"/>
              </a:rPr>
            </a:br>
            <a:endParaRPr lang="ru-RU" sz="3100" i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213" y="2234081"/>
            <a:ext cx="10515600" cy="444935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400" u="sng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Тематические направления: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Создание и развитие школьных служб медиации (примирения) в ОУ г. Томска</a:t>
            </a:r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;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Профилактика </a:t>
            </a:r>
            <a:r>
              <a:rPr lang="ru-RU" sz="2400" b="1" i="1" dirty="0" err="1" smtClean="0">
                <a:solidFill>
                  <a:srgbClr val="16625C"/>
                </a:solidFill>
                <a:latin typeface="Century Gothic" panose="020B0502020202020204" pitchFamily="34" charset="0"/>
              </a:rPr>
              <a:t>буллинга</a:t>
            </a:r>
            <a:r>
              <a:rPr lang="ru-RU" sz="24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в школе</a:t>
            </a:r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: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ПТГ «Профилактика </a:t>
            </a:r>
            <a:r>
              <a:rPr lang="ru-RU" sz="2400" dirty="0" err="1" smtClean="0">
                <a:solidFill>
                  <a:srgbClr val="16625C"/>
                </a:solidFill>
                <a:latin typeface="Century Gothic" panose="020B0502020202020204" pitchFamily="34" charset="0"/>
              </a:rPr>
              <a:t>буллинга</a:t>
            </a:r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в школе»;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Методические десанты в школы;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Восстановительные десанты в школы.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Профилактика суицидального поведения детей и подростков</a:t>
            </a:r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: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ПТГ «Психолого-педагогическое сопровождение детей и подростков, склонных к суициду»</a:t>
            </a:r>
          </a:p>
          <a:p>
            <a:pPr marL="0" lvl="0" indent="0" algn="just">
              <a:buNone/>
            </a:pPr>
            <a:endParaRPr lang="ru-RU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endParaRPr lang="ru-RU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ru-RU" dirty="0"/>
          </a:p>
          <a:p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469" y="280494"/>
            <a:ext cx="10229850" cy="83641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Мероприятия МАУ ИМЦ по вопросам организации профилактической работы с детьми «группы риска» и по вопросам создания и развития школьных служб медиации (примирения) в 2022-2023 уч. году </a:t>
            </a:r>
            <a:endParaRPr lang="ru-RU" sz="18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4350" y="1116904"/>
            <a:ext cx="10850088" cy="5561215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ПТГ </a:t>
            </a:r>
            <a:r>
              <a:rPr lang="ru-RU" sz="1500" dirty="0">
                <a:solidFill>
                  <a:srgbClr val="16625C"/>
                </a:solidFill>
                <a:latin typeface="Century Gothic" panose="020B0502020202020204" pitchFamily="34" charset="0"/>
              </a:rPr>
              <a:t>«Профилактика и преодоление </a:t>
            </a:r>
            <a:r>
              <a:rPr lang="ru-RU" sz="1500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буллинга</a:t>
            </a:r>
            <a:r>
              <a:rPr lang="ru-RU" sz="1500" dirty="0">
                <a:solidFill>
                  <a:srgbClr val="16625C"/>
                </a:solidFill>
                <a:latin typeface="Century Gothic" panose="020B0502020202020204" pitchFamily="34" charset="0"/>
              </a:rPr>
              <a:t> в школе</a:t>
            </a:r>
            <a:r>
              <a:rPr lang="ru-RU" sz="15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»;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Методические </a:t>
            </a:r>
            <a:r>
              <a:rPr lang="ru-RU" sz="1500" dirty="0">
                <a:solidFill>
                  <a:srgbClr val="16625C"/>
                </a:solidFill>
                <a:latin typeface="Century Gothic" panose="020B0502020202020204" pitchFamily="34" charset="0"/>
              </a:rPr>
              <a:t>и восстановительные десанты по профилактике и преодолению </a:t>
            </a:r>
            <a:r>
              <a:rPr lang="ru-RU" sz="1500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буллинга</a:t>
            </a:r>
            <a:r>
              <a:rPr lang="ru-RU" sz="1500" dirty="0">
                <a:solidFill>
                  <a:srgbClr val="16625C"/>
                </a:solidFill>
                <a:latin typeface="Century Gothic" panose="020B0502020202020204" pitchFamily="34" charset="0"/>
              </a:rPr>
              <a:t> (по запросу школ);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16625C"/>
                </a:solidFill>
                <a:latin typeface="Century Gothic" panose="020B0502020202020204" pitchFamily="34" charset="0"/>
              </a:rPr>
              <a:t>Игровая лаборатория для педагогов «Не </a:t>
            </a:r>
            <a:r>
              <a:rPr lang="en-US" sz="1500" dirty="0">
                <a:solidFill>
                  <a:srgbClr val="16625C"/>
                </a:solidFill>
                <a:latin typeface="Century Gothic" panose="020B0502020202020204" pitchFamily="34" charset="0"/>
              </a:rPr>
              <a:t>PRO</a:t>
            </a:r>
            <a:r>
              <a:rPr lang="ru-RU" sz="1500" dirty="0">
                <a:solidFill>
                  <a:srgbClr val="16625C"/>
                </a:solidFill>
                <a:latin typeface="Century Gothic" panose="020B0502020202020204" pitchFamily="34" charset="0"/>
              </a:rPr>
              <a:t>играй»;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16625C"/>
                </a:solidFill>
                <a:latin typeface="Century Gothic" panose="020B0502020202020204" pitchFamily="34" charset="0"/>
              </a:rPr>
              <a:t>ПТГ «Профилактика суицидального поведения детей и подростков»;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16625C"/>
                </a:solidFill>
                <a:latin typeface="Century Gothic" panose="020B0502020202020204" pitchFamily="34" charset="0"/>
              </a:rPr>
              <a:t>Семинары из опыта работы ООУ по вопросам профилактики </a:t>
            </a:r>
            <a:r>
              <a:rPr lang="ru-RU" sz="1500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буллинга</a:t>
            </a:r>
            <a:r>
              <a:rPr lang="ru-RU" sz="1500" dirty="0">
                <a:solidFill>
                  <a:srgbClr val="16625C"/>
                </a:solidFill>
                <a:latin typeface="Century Gothic" panose="020B0502020202020204" pitchFamily="34" charset="0"/>
              </a:rPr>
              <a:t> в школе;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16625C"/>
                </a:solidFill>
                <a:latin typeface="Century Gothic" panose="020B0502020202020204" pitchFamily="34" charset="0"/>
              </a:rPr>
              <a:t>VIII Межрегиональный семинар «Технологии работы с подростками, находящимися в конфликте» совместно с АНО «Ресурсный центр «Согласие»;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16625C"/>
                </a:solidFill>
                <a:latin typeface="Century Gothic" panose="020B0502020202020204" pitchFamily="34" charset="0"/>
              </a:rPr>
              <a:t>Семинары в рамках </a:t>
            </a:r>
            <a:r>
              <a:rPr lang="ru-RU" sz="1500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стажировочной</a:t>
            </a:r>
            <a:r>
              <a:rPr lang="ru-RU" sz="1500" dirty="0">
                <a:solidFill>
                  <a:srgbClr val="16625C"/>
                </a:solidFill>
                <a:latin typeface="Century Gothic" panose="020B0502020202020204" pitchFamily="34" charset="0"/>
              </a:rPr>
              <a:t> площадки по созданию психологически безопасной образовательной среды (СОШ №№ 35, 44);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16625C"/>
                </a:solidFill>
                <a:latin typeface="Century Gothic" panose="020B0502020202020204" pitchFamily="34" charset="0"/>
              </a:rPr>
              <a:t>Школа начинающих кураторов ШСП;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16625C"/>
                </a:solidFill>
                <a:latin typeface="Century Gothic" panose="020B0502020202020204" pitchFamily="34" charset="0"/>
              </a:rPr>
              <a:t>Штаб юных медиаторов;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rgbClr val="16625C"/>
                </a:solidFill>
                <a:latin typeface="Century Gothic" panose="020B0502020202020204" pitchFamily="34" charset="0"/>
              </a:rPr>
              <a:t>Start</a:t>
            </a:r>
            <a:r>
              <a:rPr lang="ru-RU" sz="1500" dirty="0">
                <a:solidFill>
                  <a:srgbClr val="16625C"/>
                </a:solidFill>
                <a:latin typeface="Century Gothic" panose="020B0502020202020204" pitchFamily="34" charset="0"/>
              </a:rPr>
              <a:t>-тренинг для начинающих медиаторов</a:t>
            </a:r>
            <a:r>
              <a:rPr lang="ru-RU" sz="15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15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Круглые столы, Ток-шоу по проблемам </a:t>
            </a:r>
            <a:r>
              <a:rPr lang="ru-RU" sz="1500" dirty="0" err="1" smtClean="0">
                <a:solidFill>
                  <a:srgbClr val="16625C"/>
                </a:solidFill>
                <a:latin typeface="Century Gothic" panose="020B0502020202020204" pitchFamily="34" charset="0"/>
              </a:rPr>
              <a:t>буллинга</a:t>
            </a:r>
            <a:r>
              <a:rPr lang="ru-RU" sz="15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в школе для обучающихся; </a:t>
            </a:r>
            <a:endParaRPr lang="ru-RU" sz="15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16625C"/>
                </a:solidFill>
                <a:latin typeface="Century Gothic" panose="020B0502020202020204" pitchFamily="34" charset="0"/>
              </a:rPr>
              <a:t>Профильные смены «Школьная медиация» базе центра «Солнечный»;;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rgbClr val="16625C"/>
                </a:solidFill>
                <a:latin typeface="Century Gothic" panose="020B0502020202020204" pitchFamily="34" charset="0"/>
              </a:rPr>
              <a:t>V</a:t>
            </a:r>
            <a:r>
              <a:rPr lang="ru-RU" sz="1500" dirty="0">
                <a:solidFill>
                  <a:srgbClr val="16625C"/>
                </a:solidFill>
                <a:latin typeface="Century Gothic" panose="020B0502020202020204" pitchFamily="34" charset="0"/>
              </a:rPr>
              <a:t> Слет юных медиаторов;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16625C"/>
                </a:solidFill>
                <a:latin typeface="Century Gothic" panose="020B0502020202020204" pitchFamily="34" charset="0"/>
              </a:rPr>
              <a:t>Конкурс профилактических </a:t>
            </a:r>
            <a:r>
              <a:rPr lang="ru-RU" sz="15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программ для педагогов;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Родительский лекторий</a:t>
            </a:r>
            <a:endParaRPr lang="ru-RU" sz="15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  <a:defRPr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1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469" y="280494"/>
            <a:ext cx="10229850" cy="11468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Информационное обеспечение</a:t>
            </a:r>
            <a:b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Рубрика «</a:t>
            </a:r>
            <a:r>
              <a:rPr lang="ru-RU" sz="2400" b="1" dirty="0" err="1" smtClean="0">
                <a:solidFill>
                  <a:srgbClr val="16625C"/>
                </a:solidFill>
                <a:latin typeface="Century Gothic" panose="020B0502020202020204" pitchFamily="34" charset="0"/>
              </a:rPr>
              <a:t>ПсихологиЯ</a:t>
            </a:r>
            <a: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» на сайте МАУ ИМЦ </a:t>
            </a:r>
            <a:endParaRPr lang="ru-RU" sz="24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4350" y="1116904"/>
            <a:ext cx="10850088" cy="5561215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91" y="1931086"/>
            <a:ext cx="4865025" cy="39790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801" y="1931087"/>
            <a:ext cx="5052756" cy="388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469" y="280494"/>
            <a:ext cx="10229850" cy="11468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Группа МАУ ИМЦ г. Томска в </a:t>
            </a:r>
            <a:r>
              <a:rPr lang="en-US" sz="2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Telegram</a:t>
            </a:r>
            <a:endParaRPr lang="ru-RU" sz="24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4350" y="1116904"/>
            <a:ext cx="10850088" cy="5561215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562" y="1323980"/>
            <a:ext cx="3913664" cy="514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329785"/>
            <a:ext cx="10229850" cy="49540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Нормативные документы</a:t>
            </a:r>
            <a:endParaRPr lang="ru-RU" sz="24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69233" y="825190"/>
            <a:ext cx="10256049" cy="5722568"/>
          </a:xfrm>
        </p:spPr>
        <p:txBody>
          <a:bodyPr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16625C"/>
                </a:solidFill>
              </a:rPr>
              <a:t>Федеральный закон от 30.07.2020 г. № 304-ФЗ «О внесении изменений в Федеральный закон «Об образовании в РФ» по </a:t>
            </a:r>
            <a:r>
              <a:rPr lang="ru-RU" sz="1800" b="1" i="1" dirty="0">
                <a:solidFill>
                  <a:srgbClr val="16625C"/>
                </a:solidFill>
              </a:rPr>
              <a:t>вопросам воспитания обучающихся</a:t>
            </a:r>
            <a:r>
              <a:rPr lang="ru-RU" sz="1800" dirty="0">
                <a:solidFill>
                  <a:srgbClr val="16625C"/>
                </a:solidFill>
              </a:rPr>
              <a:t>»;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800" b="1" i="1" dirty="0">
                <a:solidFill>
                  <a:srgbClr val="16625C"/>
                </a:solidFill>
              </a:rPr>
              <a:t>Стратегия развития воспитания </a:t>
            </a:r>
            <a:r>
              <a:rPr lang="ru-RU" sz="1800" dirty="0">
                <a:solidFill>
                  <a:srgbClr val="16625C"/>
                </a:solidFill>
              </a:rPr>
              <a:t>в Российской Федерации на период до 2025 года;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16625C"/>
                </a:solidFill>
              </a:rPr>
              <a:t>План реализации мероприятий по реализации в 2021-2025 гг. </a:t>
            </a:r>
            <a:r>
              <a:rPr lang="ru-RU" sz="1800" b="1" i="1" dirty="0">
                <a:solidFill>
                  <a:srgbClr val="16625C"/>
                </a:solidFill>
              </a:rPr>
              <a:t>Стратегии развития воспитания </a:t>
            </a:r>
            <a:r>
              <a:rPr lang="ru-RU" sz="1800" dirty="0">
                <a:solidFill>
                  <a:srgbClr val="16625C"/>
                </a:solidFill>
              </a:rPr>
              <a:t>в Российской Федерации на период до 2025 года (утв. распоряжением Правительства РФ от 12.11.2020 г. № 2945-р);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800" b="1" i="1" dirty="0">
                <a:solidFill>
                  <a:srgbClr val="16625C"/>
                </a:solidFill>
              </a:rPr>
              <a:t>Примерная Рабочая программа воспитания </a:t>
            </a:r>
            <a:r>
              <a:rPr lang="ru-RU" sz="1800" dirty="0">
                <a:solidFill>
                  <a:srgbClr val="16625C"/>
                </a:solidFill>
              </a:rPr>
              <a:t>для общеобразовательных организаций (одобрена решением федерального учебно-методического объединения по общему образованию, протокол от 23.06.2022 г. № 3/22</a:t>
            </a:r>
            <a:r>
              <a:rPr lang="ru-RU" sz="1800" dirty="0" smtClean="0">
                <a:solidFill>
                  <a:srgbClr val="16625C"/>
                </a:solidFill>
              </a:rPr>
              <a:t>).</a:t>
            </a:r>
            <a:endParaRPr lang="ru-RU" sz="1800" dirty="0">
              <a:solidFill>
                <a:srgbClr val="16625C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16625C"/>
                </a:solidFill>
              </a:rPr>
              <a:t>Федеральный закон от 30.07.2020 г. № 304-ФЗ «О внесении изменений в Федеральный закон «Об образовании в РФ» по </a:t>
            </a:r>
            <a:r>
              <a:rPr lang="ru-RU" sz="1800" b="1" i="1" dirty="0">
                <a:solidFill>
                  <a:srgbClr val="16625C"/>
                </a:solidFill>
              </a:rPr>
              <a:t>вопросам воспитания обучающихся</a:t>
            </a:r>
            <a:r>
              <a:rPr lang="ru-RU" sz="1800" dirty="0">
                <a:solidFill>
                  <a:srgbClr val="16625C"/>
                </a:solidFill>
              </a:rPr>
              <a:t>»;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800" b="1" i="1" dirty="0">
                <a:solidFill>
                  <a:srgbClr val="16625C"/>
                </a:solidFill>
              </a:rPr>
              <a:t>Стратегия развития воспитания </a:t>
            </a:r>
            <a:r>
              <a:rPr lang="ru-RU" sz="1800" dirty="0">
                <a:solidFill>
                  <a:srgbClr val="16625C"/>
                </a:solidFill>
              </a:rPr>
              <a:t>в Российской Федерации на период до 2025 года;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16625C"/>
                </a:solidFill>
              </a:rPr>
              <a:t>План реализации мероприятий по реализации в 2021-2025 гг. </a:t>
            </a:r>
            <a:r>
              <a:rPr lang="ru-RU" sz="1800" b="1" i="1" dirty="0">
                <a:solidFill>
                  <a:srgbClr val="16625C"/>
                </a:solidFill>
              </a:rPr>
              <a:t>Стратегии развития воспитания </a:t>
            </a:r>
            <a:r>
              <a:rPr lang="ru-RU" sz="1800" dirty="0">
                <a:solidFill>
                  <a:srgbClr val="16625C"/>
                </a:solidFill>
              </a:rPr>
              <a:t>в Российской Федерации на период до 2025 года (утв. распоряжением Правительства РФ от 12.11.2020 г. № 2945-р);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800" b="1" i="1" dirty="0">
                <a:solidFill>
                  <a:srgbClr val="16625C"/>
                </a:solidFill>
              </a:rPr>
              <a:t>Примерная Рабочая программа воспитания </a:t>
            </a:r>
            <a:r>
              <a:rPr lang="ru-RU" sz="1800" dirty="0">
                <a:solidFill>
                  <a:srgbClr val="16625C"/>
                </a:solidFill>
              </a:rPr>
              <a:t>для общеобразовательных организаций (одобрена решением федерального учебно-методического объединения по общему образованию, протокол от 23.06.2022 г. № 3/22).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16625C"/>
              </a:solidFill>
            </a:endParaRPr>
          </a:p>
          <a:p>
            <a:pPr marL="0" indent="0" algn="just">
              <a:buNone/>
              <a:defRPr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6351" y="403930"/>
            <a:ext cx="5886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Контакты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6351" y="1336770"/>
            <a:ext cx="685281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Тимофеева Алла Ивановна</a:t>
            </a:r>
          </a:p>
          <a:p>
            <a:r>
              <a:rPr lang="ru-RU" sz="20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методист по детской и подростковой психологии, начальник отдела МАУ ИМЦ</a:t>
            </a:r>
          </a:p>
          <a:p>
            <a:endParaRPr lang="ru-RU" sz="2400" dirty="0" smtClean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ул. Киевская, 89 (каб.4)</a:t>
            </a:r>
          </a:p>
          <a:p>
            <a:r>
              <a:rPr lang="ru-RU" sz="24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Раб. 43-05-32</a:t>
            </a:r>
            <a:endParaRPr lang="ru-RU" sz="24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Сот. 8-913-883-73-75</a:t>
            </a:r>
            <a:endParaRPr lang="ru-RU" sz="2400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r>
              <a:rPr lang="en-US" sz="24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alla.timofeewa2013@yandex.ru</a:t>
            </a:r>
            <a:endParaRPr lang="ru-RU" sz="2400" dirty="0">
              <a:solidFill>
                <a:srgbClr val="2A797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74" y="5517116"/>
            <a:ext cx="494813" cy="494813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51" y="6133889"/>
            <a:ext cx="640660" cy="640660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146351" y="4973324"/>
            <a:ext cx="7555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A7972"/>
                </a:solidFill>
                <a:latin typeface="Century Gothic" panose="020B0502020202020204" pitchFamily="34" charset="0"/>
              </a:rPr>
              <a:t>Группы МАУ ИМЦ г. Томска в социальных сетях: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302" y="5482259"/>
            <a:ext cx="792549" cy="573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7027" y="6092225"/>
            <a:ext cx="701101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635" y="178420"/>
            <a:ext cx="10022305" cy="95736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ФГОС </a:t>
            </a:r>
            <a:r>
              <a:rPr lang="ru-RU" sz="1800" b="1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НОО (утв. приказом </a:t>
            </a:r>
            <a:r>
              <a:rPr lang="ru-RU" sz="1800" b="1" dirty="0" err="1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b="1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РФ от 31.05.2021. № 286</a:t>
            </a:r>
            <a:br>
              <a:rPr lang="ru-RU" sz="1800" b="1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ФГОС ООО (утв. приказом </a:t>
            </a:r>
            <a:r>
              <a:rPr lang="ru-RU" sz="1800" b="1" dirty="0" err="1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b="1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РФ от 31.05.2021. № </a:t>
            </a:r>
            <a:r>
              <a:rPr lang="ru-RU" sz="18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287</a:t>
            </a:r>
            <a:r>
              <a:rPr lang="ru-RU" sz="1800" b="1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ФГОС НОО (утв. приказом </a:t>
            </a:r>
            <a:r>
              <a:rPr lang="ru-RU" sz="1800" b="1" dirty="0" err="1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b="1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РФ от 31.05.2021. № 286</a:t>
            </a:r>
            <a:br>
              <a:rPr lang="ru-RU" sz="1800" b="1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ФГОС ООО (утв. приказом </a:t>
            </a:r>
            <a:r>
              <a:rPr lang="ru-RU" sz="2400" b="1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РФ от 31.05.2021. № 287</a:t>
            </a:r>
            <a:b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93541" y="1135782"/>
            <a:ext cx="10131741" cy="5411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i="1" dirty="0" smtClean="0">
                <a:solidFill>
                  <a:srgbClr val="16625C"/>
                </a:solidFill>
              </a:rPr>
              <a:t>Психолого-педагогические </a:t>
            </a:r>
            <a:r>
              <a:rPr lang="ru-RU" sz="1600" b="1" i="1" dirty="0">
                <a:solidFill>
                  <a:srgbClr val="16625C"/>
                </a:solidFill>
              </a:rPr>
              <a:t>условия реализации программы основного общего образования, в том числе адаптированной, должны обеспечивать</a:t>
            </a:r>
            <a:r>
              <a:rPr lang="ru-RU" sz="1600" b="1" dirty="0">
                <a:solidFill>
                  <a:srgbClr val="16625C"/>
                </a:solidFill>
              </a:rPr>
              <a:t>:</a:t>
            </a:r>
          </a:p>
          <a:p>
            <a:pPr lvl="0"/>
            <a:r>
              <a:rPr lang="ru-RU" sz="1600" dirty="0">
                <a:solidFill>
                  <a:srgbClr val="16625C"/>
                </a:solidFill>
              </a:rPr>
              <a:t>4) </a:t>
            </a:r>
            <a:r>
              <a:rPr lang="ru-RU" sz="1600" b="1" i="1" dirty="0">
                <a:solidFill>
                  <a:srgbClr val="16625C"/>
                </a:solidFill>
              </a:rPr>
              <a:t>Профилактику формирования у обучающихся </a:t>
            </a:r>
            <a:r>
              <a:rPr lang="ru-RU" sz="1600" b="1" i="1" dirty="0" err="1">
                <a:solidFill>
                  <a:srgbClr val="16625C"/>
                </a:solidFill>
              </a:rPr>
              <a:t>девиантных</a:t>
            </a:r>
            <a:r>
              <a:rPr lang="ru-RU" sz="1600" b="1" i="1" dirty="0">
                <a:solidFill>
                  <a:srgbClr val="16625C"/>
                </a:solidFill>
              </a:rPr>
              <a:t> форм поведения, агрессии и повышенной тревожности.</a:t>
            </a:r>
          </a:p>
          <a:p>
            <a:pPr lvl="0"/>
            <a:r>
              <a:rPr lang="ru-RU" sz="1600" dirty="0">
                <a:solidFill>
                  <a:srgbClr val="16625C"/>
                </a:solidFill>
              </a:rPr>
              <a:t>5) </a:t>
            </a:r>
            <a:r>
              <a:rPr lang="ru-RU" sz="1600" b="1" i="1" dirty="0">
                <a:solidFill>
                  <a:srgbClr val="16625C"/>
                </a:solidFill>
              </a:rPr>
              <a:t>Психолого-педагогическое сопровождение квалифицированными специалистами (педагогом-психологом, учителем-логопедом, учителем-дефектологом, </a:t>
            </a:r>
            <a:r>
              <a:rPr lang="ru-RU" sz="1600" b="1" i="1" dirty="0" err="1">
                <a:solidFill>
                  <a:srgbClr val="16625C"/>
                </a:solidFill>
              </a:rPr>
              <a:t>тьютором</a:t>
            </a:r>
            <a:r>
              <a:rPr lang="ru-RU" sz="1600" b="1" i="1" dirty="0">
                <a:solidFill>
                  <a:srgbClr val="16625C"/>
                </a:solidFill>
              </a:rPr>
              <a:t>, социальным педагогом) участников образовательных отношений: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6625C"/>
                </a:solidFill>
              </a:rPr>
              <a:t>Формирование и развитие психолого-педагогической компетентности;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6625C"/>
                </a:solidFill>
              </a:rPr>
              <a:t>Сохранение и укрепление психологического благополучия и психического здоровья обучающихся;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6625C"/>
                </a:solidFill>
              </a:rPr>
              <a:t>Поддержку и укрепление детско-родительских отношений;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6625C"/>
                </a:solidFill>
              </a:rPr>
              <a:t>Формирование ценности здоровья и безопасного образа жизни;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6625C"/>
                </a:solidFill>
              </a:rPr>
              <a:t>Дифференциация и индивидуализация обучения и воспитания с учетом особенностей когнитивного и эмоционального развития обучающихся</a:t>
            </a:r>
            <a:r>
              <a:rPr lang="ru-RU" sz="1600" dirty="0" smtClean="0">
                <a:solidFill>
                  <a:srgbClr val="16625C"/>
                </a:solidFill>
              </a:rPr>
              <a:t>;</a:t>
            </a:r>
            <a:endParaRPr lang="ru-RU" sz="1600" dirty="0">
              <a:solidFill>
                <a:srgbClr val="16625C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6625C"/>
                </a:solidFill>
              </a:rPr>
              <a:t>Формирование коммуникативных навыков в разновозрастной среде и среде сверстников;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6625C"/>
                </a:solidFill>
              </a:rPr>
              <a:t>Поддержка детских объединений, ученического самоуправления;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6625C"/>
                </a:solidFill>
              </a:rPr>
              <a:t>Формирование психологической культуры поведения в информационной среде;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16625C"/>
                </a:solidFill>
              </a:rPr>
              <a:t>Развитие психологической культуры в области использования ИКТ.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600" b="1" i="1" dirty="0">
              <a:solidFill>
                <a:srgbClr val="16625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16625C"/>
              </a:solidFill>
            </a:endParaRPr>
          </a:p>
          <a:p>
            <a:pPr marL="0" indent="0" algn="just">
              <a:buNone/>
              <a:defRPr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635" y="178420"/>
            <a:ext cx="10022305" cy="95736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Основные факторы риска снижения результатов </a:t>
            </a:r>
            <a:r>
              <a:rPr lang="ru-RU" sz="2600" b="1" dirty="0" err="1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обучения</a:t>
            </a:r>
            <a:r>
              <a:rPr lang="ru-RU" sz="2600" b="1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ФОС</a:t>
            </a:r>
            <a:r>
              <a:rPr lang="ru-RU" sz="2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ООО (утв. приказом </a:t>
            </a:r>
            <a:r>
              <a:rPr lang="ru-RU" sz="2400" b="1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РФ от 31.05.2021. № 287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93541" y="1135782"/>
            <a:ext cx="10131741" cy="541197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16625C"/>
              </a:solidFill>
            </a:endParaRPr>
          </a:p>
          <a:p>
            <a:pPr marL="0" indent="0" algn="just">
              <a:buNone/>
              <a:defRPr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4635" y="1628507"/>
            <a:ext cx="874936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Проблемы обеспечения благоприятного «школьного уклада», в том числе: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Пониженный уровень школьного благополучия</a:t>
            </a:r>
            <a:r>
              <a:rPr lang="ru-RU" sz="2400" dirty="0">
                <a:solidFill>
                  <a:srgbClr val="16625C"/>
                </a:solidFill>
                <a:latin typeface="Century Gothic" panose="020B0502020202020204" pitchFamily="34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16625C"/>
                </a:solidFill>
                <a:latin typeface="Century Gothic" panose="020B0502020202020204" pitchFamily="34" charset="0"/>
              </a:rPr>
              <a:t>Низкая вовлеченность учителей в образовательный процесс;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Низкая учебная мотивация школьников;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Низкий уровень дисциплины в классе;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16625C"/>
                </a:solidFill>
                <a:latin typeface="Century Gothic" panose="020B0502020202020204" pitchFamily="34" charset="0"/>
              </a:rPr>
              <a:t>Проблемы с вовлеченностью родителей.</a:t>
            </a:r>
          </a:p>
          <a:p>
            <a:r>
              <a:rPr lang="ru-RU" dirty="0">
                <a:solidFill>
                  <a:schemeClr val="bg2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480" y="4856679"/>
            <a:ext cx="4706520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635" y="178420"/>
            <a:ext cx="10022305" cy="6910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Навигатор профилактики </a:t>
            </a:r>
            <a:r>
              <a:rPr lang="ru-RU" sz="2600" b="1" dirty="0" err="1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девиантного</a:t>
            </a:r>
            <a:r>
              <a:rPr lang="ru-RU" sz="26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поведения</a:t>
            </a:r>
            <a:r>
              <a:rPr lang="ru-RU" sz="2400" b="1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ООО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(утв. приказом </a:t>
            </a:r>
            <a:r>
              <a:rPr lang="ru-RU" sz="2400" b="1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РФ от 31.05.2021. № 287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93541" y="1135782"/>
            <a:ext cx="10131741" cy="541197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16625C"/>
              </a:solidFill>
            </a:endParaRPr>
          </a:p>
          <a:p>
            <a:pPr marL="0" indent="0" algn="just">
              <a:buNone/>
              <a:defRPr/>
            </a:pP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4635" y="1628507"/>
            <a:ext cx="8749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https://www.propodderzhka.ru/uploads/storage/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00" y="1274572"/>
            <a:ext cx="9123399" cy="5134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89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12544" y="493565"/>
            <a:ext cx="9286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Мониторинги деятельности школьных служб медиации (примирения) в ОУ г. Томска в 2021-2022 уч. году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8094" y="1753849"/>
            <a:ext cx="8462357" cy="4423114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Мониторинг эффективности деятельности школьных служб медиации (аппарат Уполномоченного по правам ребенка в Томской области) – сентябрь 2021 г.;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16625C"/>
                </a:solidFill>
                <a:latin typeface="Century Gothic" panose="020B0502020202020204" pitchFamily="34" charset="0"/>
              </a:rPr>
              <a:t> Мониторинг </a:t>
            </a:r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по вопросам </a:t>
            </a:r>
            <a:r>
              <a:rPr lang="ru-RU" sz="2400" dirty="0" err="1" smtClean="0">
                <a:solidFill>
                  <a:srgbClr val="16625C"/>
                </a:solidFill>
                <a:latin typeface="Century Gothic" panose="020B0502020202020204" pitchFamily="34" charset="0"/>
              </a:rPr>
              <a:t>буллинга</a:t>
            </a:r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в школе (аппарат </a:t>
            </a:r>
            <a:r>
              <a:rPr lang="ru-RU" sz="2400" dirty="0">
                <a:solidFill>
                  <a:srgbClr val="16625C"/>
                </a:solidFill>
                <a:latin typeface="Century Gothic" panose="020B0502020202020204" pitchFamily="34" charset="0"/>
              </a:rPr>
              <a:t>Уполномоченного по правам ребенка в Томской области) – </a:t>
            </a:r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октябрь </a:t>
            </a:r>
            <a:r>
              <a:rPr lang="ru-RU" sz="2400" dirty="0">
                <a:solidFill>
                  <a:srgbClr val="16625C"/>
                </a:solidFill>
                <a:latin typeface="Century Gothic" panose="020B0502020202020204" pitchFamily="34" charset="0"/>
              </a:rPr>
              <a:t>2021 г.;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Мониторинг деятельности школьных служб медиации (примирения) департамента образования администрации г. Томска – апрель 2022 г.;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16625C"/>
                </a:solidFill>
                <a:latin typeface="Century Gothic" panose="020B0502020202020204" pitchFamily="34" charset="0"/>
              </a:rPr>
              <a:t>Мониторинг деятельности школьных служб медиации (примирения) департамента общего образования Томской области – </a:t>
            </a:r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май 2022 </a:t>
            </a:r>
            <a:r>
              <a:rPr lang="ru-RU" sz="2400" dirty="0">
                <a:solidFill>
                  <a:srgbClr val="16625C"/>
                </a:solidFill>
                <a:latin typeface="Century Gothic" panose="020B0502020202020204" pitchFamily="34" charset="0"/>
              </a:rPr>
              <a:t>г</a:t>
            </a:r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.</a:t>
            </a:r>
            <a:endParaRPr lang="ru-RU" sz="24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329785"/>
            <a:ext cx="10229850" cy="68954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Мониторинг деятельности школьных служб медиации (примирения) </a:t>
            </a:r>
            <a:br>
              <a:rPr lang="ru-RU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ru-RU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в ООУ г. Томска </a:t>
            </a:r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(апрель 2022)</a:t>
            </a:r>
            <a:endParaRPr lang="ru-RU" sz="20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69233" y="1274164"/>
            <a:ext cx="10256049" cy="5273593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анкетировании приняли участие </a:t>
            </a:r>
            <a:r>
              <a:rPr lang="ru-RU" sz="22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65 </a:t>
            </a: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школ. </a:t>
            </a:r>
            <a:endParaRPr lang="ru-RU" sz="2200" dirty="0">
              <a:solidFill>
                <a:srgbClr val="16625C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Службы медиации (примирения) созданы в </a:t>
            </a:r>
            <a:r>
              <a:rPr lang="ru-RU" sz="2200" b="1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65</a:t>
            </a: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школах из числа принявших участие в анкетировании</a:t>
            </a: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приостановили работу по разным причинам – лицей № 8.   </a:t>
            </a:r>
            <a:endParaRPr lang="ru-RU" sz="2200" dirty="0">
              <a:solidFill>
                <a:srgbClr val="16625C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В соответствии с </a:t>
            </a: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нормативными 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документами, в ОУ №№ 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</a:rPr>
              <a:t>1, 2, 3, 4, 5, 6, 7, 8, 11, 12, 13, 14, 16, 23, 25, 26, 27, 29, 32, 34, 36, 37, 39, 40, 43, 44, 45, 46, 50, 51, 53, 54, 55, 56, 65, 66, 67, РКГ № 2, </a:t>
            </a:r>
            <a:r>
              <a:rPr lang="ru-RU" sz="2200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шк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</a:rPr>
              <a:t>.-</a:t>
            </a:r>
            <a:r>
              <a:rPr lang="ru-RU" sz="2200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инт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</a:rPr>
              <a:t>. № 1, </a:t>
            </a:r>
            <a:r>
              <a:rPr lang="ru-RU" sz="2200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шк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</a:rPr>
              <a:t>.-</a:t>
            </a:r>
            <a:r>
              <a:rPr lang="ru-RU" sz="2200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инт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</a:rPr>
              <a:t> № 22, «Кристина», Сибирский лицей, Гуманитарный лицей</a:t>
            </a: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созданы </a:t>
            </a:r>
            <a:r>
              <a:rPr lang="ru-RU" sz="22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службы медиации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</a:rPr>
              <a:t>. </a:t>
            </a:r>
            <a:endParaRPr lang="ru-RU" sz="2200" dirty="0" smtClean="0">
              <a:solidFill>
                <a:srgbClr val="16625C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В 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ОУ </a:t>
            </a: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№№ 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</a:rPr>
              <a:t>15, 18, 19, 22, 24, 28, 30, 31, 33, 35, 38, 41, 42, 47, 49, 58, 64, Академический лицей, лицей при ТПУ, СОШ «Эврика-развитие», Школа «Перспектива</a:t>
            </a: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»</a:t>
            </a:r>
            <a:r>
              <a:rPr lang="ru-RU" sz="2200" dirty="0" smtClean="0">
                <a:solidFill>
                  <a:srgbClr val="16625C"/>
                </a:solidFill>
              </a:rPr>
              <a:t> </a:t>
            </a: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созданы </a:t>
            </a:r>
            <a:r>
              <a:rPr lang="ru-RU" sz="22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службы </a:t>
            </a:r>
            <a:r>
              <a:rPr lang="ru-RU" sz="22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примирения</a:t>
            </a:r>
            <a:r>
              <a:rPr lang="ru-RU" sz="22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. </a:t>
            </a:r>
            <a:endParaRPr lang="ru-RU" sz="2200" b="1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  <a:defRPr/>
            </a:pP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endParaRPr lang="ru-RU" sz="22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-294664" y="390548"/>
            <a:ext cx="1052877" cy="1078522"/>
          </a:xfrm>
          <a:prstGeom prst="line">
            <a:avLst/>
          </a:prstGeom>
          <a:ln w="76200">
            <a:solidFill>
              <a:srgbClr val="166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461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5537567" y="6029348"/>
            <a:ext cx="1052877" cy="1078522"/>
          </a:xfrm>
          <a:prstGeom prst="line">
            <a:avLst/>
          </a:prstGeom>
          <a:ln w="76200">
            <a:solidFill>
              <a:srgbClr val="166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31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Статус </a:t>
            </a:r>
            <a:r>
              <a:rPr lang="ru-RU" sz="31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службы </a:t>
            </a:r>
            <a:r>
              <a:rPr lang="ru-RU" sz="2000" dirty="0">
                <a:solidFill>
                  <a:srgbClr val="16625C"/>
                </a:solidFill>
                <a:latin typeface="Century Gothic" panose="020B0502020202020204" pitchFamily="34" charset="0"/>
              </a:rPr>
              <a:t>(на </a:t>
            </a:r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01.06.2022 </a:t>
            </a:r>
            <a:r>
              <a:rPr lang="ru-RU" sz="2000" dirty="0">
                <a:solidFill>
                  <a:srgbClr val="16625C"/>
                </a:solidFill>
                <a:latin typeface="Century Gothic" panose="020B0502020202020204" pitchFamily="34" charset="0"/>
              </a:rPr>
              <a:t>г</a:t>
            </a:r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.)</a:t>
            </a:r>
            <a:r>
              <a:rPr lang="ru-RU" sz="2000" dirty="0">
                <a:solidFill>
                  <a:srgbClr val="16625C"/>
                </a:solidFill>
                <a:latin typeface="Century Gothic" panose="020B0502020202020204" pitchFamily="34" charset="0"/>
              </a:rPr>
              <a:t/>
            </a:r>
            <a:br>
              <a:rPr lang="ru-RU" sz="2000" dirty="0">
                <a:solidFill>
                  <a:srgbClr val="16625C"/>
                </a:solidFill>
                <a:latin typeface="Century Gothic" panose="020B0502020202020204" pitchFamily="34" charset="0"/>
              </a:rPr>
            </a:br>
            <a:endParaRPr lang="ru-RU" sz="20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9070"/>
            <a:ext cx="10515600" cy="5064734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ШСП </a:t>
            </a:r>
            <a:r>
              <a:rPr lang="ru-RU" sz="24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в процессе подготовки к созданию</a:t>
            </a:r>
            <a:r>
              <a:rPr lang="ru-RU" sz="24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>
                <a:solidFill>
                  <a:srgbClr val="16625C"/>
                </a:solidFill>
                <a:latin typeface="Century Gothic" panose="020B0502020202020204" pitchFamily="34" charset="0"/>
              </a:rPr>
              <a:t>– </a:t>
            </a:r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нет;</a:t>
            </a:r>
            <a:endParaRPr lang="ru-RU" sz="24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создаваемая </a:t>
            </a:r>
            <a:r>
              <a:rPr lang="ru-RU" sz="24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ШСП </a:t>
            </a:r>
            <a:r>
              <a:rPr lang="ru-RU" sz="2400" i="1" dirty="0">
                <a:solidFill>
                  <a:srgbClr val="16625C"/>
                </a:solidFill>
                <a:latin typeface="Century Gothic" panose="020B0502020202020204" pitchFamily="34" charset="0"/>
              </a:rPr>
              <a:t>(1-6 мес.)</a:t>
            </a:r>
            <a:r>
              <a:rPr lang="ru-RU" sz="2400" dirty="0">
                <a:solidFill>
                  <a:srgbClr val="16625C"/>
                </a:solidFill>
                <a:latin typeface="Century Gothic" panose="020B0502020202020204" pitchFamily="34" charset="0"/>
              </a:rPr>
              <a:t> – </a:t>
            </a:r>
            <a:r>
              <a:rPr lang="ru-RU" sz="24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нет;</a:t>
            </a:r>
            <a:endParaRPr lang="ru-RU" sz="24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недавно </a:t>
            </a:r>
            <a:r>
              <a:rPr lang="ru-RU" sz="24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созданная ШСП </a:t>
            </a:r>
            <a:r>
              <a:rPr lang="ru-RU" sz="2400" i="1" dirty="0">
                <a:solidFill>
                  <a:srgbClr val="16625C"/>
                </a:solidFill>
                <a:latin typeface="Century Gothic" panose="020B0502020202020204" pitchFamily="34" charset="0"/>
              </a:rPr>
              <a:t>(6 мес.-1 </a:t>
            </a:r>
            <a:r>
              <a:rPr lang="ru-RU" sz="24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год) – ООУ №№ 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</a:rPr>
              <a:t>2, 5, 18, 27, 38, 66</a:t>
            </a: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;</a:t>
            </a:r>
            <a:endParaRPr lang="ru-RU" sz="22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профессионально  работающая ШСП </a:t>
            </a:r>
            <a:r>
              <a:rPr lang="ru-RU" sz="22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–</a:t>
            </a: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</a:rPr>
              <a:t>РКГ № 2, ООУ №№ 1, 3, 7, 12, 13, 14, 15, 16, 19, 22, 23, 24, 25, 28, 29, 30, 31, 33, 35, 37, 40, 42, 43, 45, 47, 49, 50, 53, 54, 55, 56, 58, 64, «Эврика-развитие», Школа «Перспектива»; Академический </a:t>
            </a: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лицей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</a:rPr>
              <a:t>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2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низко </a:t>
            </a:r>
            <a:r>
              <a:rPr lang="ru-RU" sz="22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активная ШСП </a:t>
            </a:r>
            <a:r>
              <a:rPr lang="ru-RU" sz="2200" i="1" dirty="0">
                <a:solidFill>
                  <a:srgbClr val="16625C"/>
                </a:solidFill>
                <a:latin typeface="Century Gothic" panose="020B0502020202020204" pitchFamily="34" charset="0"/>
              </a:rPr>
              <a:t>(менее 4 программ в год)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</a:rPr>
              <a:t> – </a:t>
            </a: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ООУ №№ 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</a:rPr>
              <a:t>1, 4, 6, 11, 26, 32, 34, 36, 39, 41, 44, 46, 51, 65, 67, прогимназия «Кристина», Гуманитарный лицей, Сибирский лицей, лицей при ТПУ, </a:t>
            </a:r>
            <a:r>
              <a:rPr lang="ru-RU" sz="2200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шк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</a:rPr>
              <a:t>.-</a:t>
            </a:r>
            <a:r>
              <a:rPr lang="ru-RU" sz="2200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инт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</a:rPr>
              <a:t>. №№ 1, 22;</a:t>
            </a: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;</a:t>
            </a:r>
            <a:endParaRPr lang="ru-RU" sz="22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2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приостановившая </a:t>
            </a:r>
            <a:r>
              <a:rPr lang="ru-RU" sz="22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работу ШСП</a:t>
            </a:r>
            <a:r>
              <a:rPr lang="ru-RU" sz="22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– лицей № 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</a:rPr>
              <a:t>8</a:t>
            </a: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.</a:t>
            </a:r>
            <a:endParaRPr lang="ru-RU" sz="22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-294664" y="390548"/>
            <a:ext cx="1052877" cy="1078522"/>
          </a:xfrm>
          <a:prstGeom prst="line">
            <a:avLst/>
          </a:prstGeom>
          <a:ln w="76200">
            <a:solidFill>
              <a:srgbClr val="166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461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5537567" y="6029348"/>
            <a:ext cx="1052877" cy="1078522"/>
          </a:xfrm>
          <a:prstGeom prst="line">
            <a:avLst/>
          </a:prstGeom>
          <a:ln w="76200">
            <a:solidFill>
              <a:srgbClr val="166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213" y="921346"/>
            <a:ext cx="11090031" cy="8758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Руководят </a:t>
            </a:r>
            <a:r>
              <a:rPr lang="ru-RU" sz="28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школьными службами медиации (примирения)</a:t>
            </a:r>
            <a:endParaRPr lang="ru-RU" sz="28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7192"/>
            <a:ext cx="10515600" cy="4379771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зам</a:t>
            </a:r>
            <a:r>
              <a:rPr lang="ru-RU" sz="22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. </a:t>
            </a:r>
            <a:r>
              <a:rPr lang="ru-RU" sz="2200" b="1" i="1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дир</a:t>
            </a:r>
            <a:r>
              <a:rPr lang="ru-RU" sz="22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. по ВР</a:t>
            </a:r>
            <a:r>
              <a:rPr lang="ru-RU" sz="22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</a:rPr>
              <a:t>(ОУ №№ 6, 16, 33, 36, 49, 53, РКГ № 2, </a:t>
            </a:r>
            <a:r>
              <a:rPr lang="ru-RU" sz="2200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шк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</a:rPr>
              <a:t>.-</a:t>
            </a:r>
            <a:r>
              <a:rPr lang="ru-RU" sz="2200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инт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</a:rPr>
              <a:t>. № 22, Сибирский лицей, Академический </a:t>
            </a: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лицей;</a:t>
            </a:r>
            <a:endParaRPr lang="ru-RU" sz="22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2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педагоги-психологи</a:t>
            </a: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</a:rPr>
              <a:t>(ОУ №№ 1, 2, 3, 7, 1, 18, 19, 23, 24, 25, 26, 27, 28, 29, 30, 35, 37, 38, 39, 41, 42, 43, 44, 45, 46, 50, 51, 54, 55, 64, 65, 67, </a:t>
            </a:r>
            <a:r>
              <a:rPr lang="ru-RU" sz="2200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шк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</a:rPr>
              <a:t>.-</a:t>
            </a:r>
            <a:r>
              <a:rPr lang="ru-RU" sz="2200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инт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</a:rPr>
              <a:t>. № 1, «Кристина», Гуманитарный лицей, лицей при ТПУ, «Эврика-развитие», «Перспектива»</a:t>
            </a: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;</a:t>
            </a:r>
            <a:endParaRPr lang="ru-RU" sz="22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2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социальные </a:t>
            </a:r>
            <a:r>
              <a:rPr lang="ru-RU" sz="22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педагоги</a:t>
            </a:r>
            <a:r>
              <a:rPr lang="ru-RU" sz="22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</a:rPr>
              <a:t>(ОУ №№ 5, 12, 13, 14, 31, 32, 34, 40, 47, 5</a:t>
            </a: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);</a:t>
            </a:r>
            <a:endParaRPr lang="ru-RU" sz="22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ст</a:t>
            </a:r>
            <a:r>
              <a:rPr lang="ru-RU" sz="2200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. вожатая 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</a:rPr>
              <a:t>(СОШ № 15, 58);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2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педагог доп. образования</a:t>
            </a:r>
            <a:r>
              <a:rPr lang="ru-RU" sz="22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(ООУ № 22);</a:t>
            </a:r>
            <a:endParaRPr lang="ru-RU" sz="22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2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учителя</a:t>
            </a: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</a:rPr>
              <a:t>(ОУ №№ </a:t>
            </a:r>
            <a:r>
              <a:rPr lang="ru-RU" sz="2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4). </a:t>
            </a:r>
            <a:endParaRPr lang="ru-RU" sz="22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3906</TotalTime>
  <Words>2083</Words>
  <Application>Microsoft Office PowerPoint</Application>
  <PresentationFormat>Широкоэкранный</PresentationFormat>
  <Paragraphs>171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Нормативные документы</vt:lpstr>
      <vt:lpstr>   ФГОС НОО (утв. приказом Минпросвещения РФ от 31.05.2021. № 286 ФГОС ООО (утв. приказом Минпросвещения РФ от 31.05.2021. № 287ФГОС НОО (утв. приказом Минпросвещения РФ от 31.05.2021. № 286 ФГОС ООО (утв. приказом Минпросвещения РФ от 31.05.2021. № 287 </vt:lpstr>
      <vt:lpstr>   Основные факторы риска снижения результатов обученияФОС ООО (утв. приказом Минпросвещения РФ от 31.05.2021. № 287</vt:lpstr>
      <vt:lpstr>   Навигатор профилактики девиантного поведенияООО (утв. приказом Минпросвещения РФ от 31.05.2021. № 287</vt:lpstr>
      <vt:lpstr>Презентация PowerPoint</vt:lpstr>
      <vt:lpstr>Мониторинг деятельности школьных служб медиации (примирения)  в ООУ г. Томска (апрель 2022)</vt:lpstr>
      <vt:lpstr> Статус службы (на 01.06.2022 г.) </vt:lpstr>
      <vt:lpstr>Руководят школьными службами медиации (примирения)</vt:lpstr>
      <vt:lpstr> Программы обучения юных волонтеров </vt:lpstr>
      <vt:lpstr>Какие восстановительные программы проводились участниками ШСП в 2021-2022 уч. году:</vt:lpstr>
      <vt:lpstr>Проблемы:</vt:lpstr>
      <vt:lpstr>Мониторинг эффективности деятельности школьных служб медиации (примирения) -6, 8 классы</vt:lpstr>
      <vt:lpstr>Мониторинг по вопросам буллинга в школе </vt:lpstr>
      <vt:lpstr>Карта действий  по организации работы, направленной на профилактику и противодействие травли в общеобразовательных организациях Томской области на период 2022-2024 годы</vt:lpstr>
      <vt:lpstr> «                                                  Проект  «Методическое сопровождение ООУ в вопросах обеспечения психологической безопасности образовательной среды»  (2017-2021 гг.)  </vt:lpstr>
      <vt:lpstr>Мероприятия МАУ ИМЦ по вопросам организации профилактической работы с детьми «группы риска» и по вопросам создания и развития школьных служб медиации (примирения) в 2022-2023 уч. году </vt:lpstr>
      <vt:lpstr>Информационное обеспечение Рубрика «ПсихологиЯ» на сайте МАУ ИМЦ </vt:lpstr>
      <vt:lpstr>Группа МАУ ИМЦ г. Томска в Telegram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Алла Ивановна Тимофеева</cp:lastModifiedBy>
  <cp:revision>91</cp:revision>
  <dcterms:created xsi:type="dcterms:W3CDTF">2020-08-10T04:19:49Z</dcterms:created>
  <dcterms:modified xsi:type="dcterms:W3CDTF">2022-09-16T10:24:36Z</dcterms:modified>
</cp:coreProperties>
</file>