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71D7-CB04-44D2-A440-D9B7FE5039E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0F55837-ACCD-4387-92C7-B1557B34CFC5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57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71D7-CB04-44D2-A440-D9B7FE5039E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5837-ACCD-4387-92C7-B1557B34CFC5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98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71D7-CB04-44D2-A440-D9B7FE5039E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5837-ACCD-4387-92C7-B1557B34CFC5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78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71D7-CB04-44D2-A440-D9B7FE5039E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5837-ACCD-4387-92C7-B1557B34CFC5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25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71D7-CB04-44D2-A440-D9B7FE5039E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5837-ACCD-4387-92C7-B1557B34CFC5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18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71D7-CB04-44D2-A440-D9B7FE5039E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5837-ACCD-4387-92C7-B1557B34CFC5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26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71D7-CB04-44D2-A440-D9B7FE5039E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5837-ACCD-4387-92C7-B1557B34CFC5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250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71D7-CB04-44D2-A440-D9B7FE5039E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5837-ACCD-4387-92C7-B1557B34CFC5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973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71D7-CB04-44D2-A440-D9B7FE5039E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5837-ACCD-4387-92C7-B1557B34C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64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71D7-CB04-44D2-A440-D9B7FE5039E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5837-ACCD-4387-92C7-B1557B34CFC5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57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F4871D7-CB04-44D2-A440-D9B7FE5039E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5837-ACCD-4387-92C7-B1557B34CFC5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871D7-CB04-44D2-A440-D9B7FE5039E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0F55837-ACCD-4387-92C7-B1557B34CFC5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11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88E864-C517-FD74-FD70-2E780A5024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/>
              <a:t>Распоряжение </a:t>
            </a:r>
            <a:r>
              <a:rPr lang="ru-RU" sz="3600" dirty="0" err="1"/>
              <a:t>Минпросвещения</a:t>
            </a:r>
            <a:r>
              <a:rPr lang="ru-RU" sz="3600" dirty="0"/>
              <a:t> России от 09.09.2019 N Р-93 "Об утверждении примерного Положения о психолого-педагогическом консилиуме образовательной организации"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D347111-7C51-5720-C452-53216AA4EF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6161" y="4530445"/>
            <a:ext cx="3334298" cy="977621"/>
          </a:xfrm>
        </p:spPr>
        <p:txBody>
          <a:bodyPr/>
          <a:lstStyle/>
          <a:p>
            <a:r>
              <a:rPr lang="ru-RU" dirty="0"/>
              <a:t>Дубонос О.А., методист ИМЦ</a:t>
            </a:r>
          </a:p>
        </p:txBody>
      </p:sp>
    </p:spTree>
    <p:extLst>
      <p:ext uri="{BB962C8B-B14F-4D97-AF65-F5344CB8AC3E}">
        <p14:creationId xmlns:p14="http://schemas.microsoft.com/office/powerpoint/2010/main" val="2757506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2C513F-8436-7C70-52B6-DCACC0EF0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3.4. Внеплановые заседания </a:t>
            </a:r>
            <a:r>
              <a:rPr lang="ru-RU" dirty="0" err="1"/>
              <a:t>ППк</a:t>
            </a:r>
            <a:r>
              <a:rPr lang="ru-RU" dirty="0"/>
              <a:t> проводятся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716685-3B91-FE4F-2F6E-54D99D761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при зачислении нового обучающегося, нуждающегося в психолого-педагогическом сопровождении; </a:t>
            </a:r>
          </a:p>
          <a:p>
            <a:pPr algn="just"/>
            <a:r>
              <a:rPr lang="ru-RU" dirty="0"/>
              <a:t>при отрицательной (положительной) динамике обучения и развития обучающегося; </a:t>
            </a:r>
          </a:p>
          <a:p>
            <a:pPr algn="just"/>
            <a:r>
              <a:rPr lang="ru-RU" dirty="0"/>
              <a:t>при возникновении новых обстоятельств, влияющих на обучение и развитие обучающегося в соответствии с запросами родителей (законных представителей) обучающегося, педагогических и руководящих работников Организации;</a:t>
            </a:r>
          </a:p>
          <a:p>
            <a:pPr algn="just"/>
            <a:r>
              <a:rPr lang="ru-RU" dirty="0"/>
              <a:t> с целью решения конфликтных ситуаций и других случаях.</a:t>
            </a:r>
          </a:p>
        </p:txBody>
      </p:sp>
    </p:spTree>
    <p:extLst>
      <p:ext uri="{BB962C8B-B14F-4D97-AF65-F5344CB8AC3E}">
        <p14:creationId xmlns:p14="http://schemas.microsoft.com/office/powerpoint/2010/main" val="1588511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733C66-A7B0-AB9C-58A7-2BAF94DDF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3.6. Деятельность специалистов </a:t>
            </a:r>
            <a:r>
              <a:rPr lang="ru-RU" dirty="0" err="1"/>
              <a:t>ППк</a:t>
            </a:r>
            <a:r>
              <a:rPr lang="ru-RU" dirty="0"/>
              <a:t> осуществляется бесплатно.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C03547-3D3F-2C1C-DA0E-B94F0E32F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3.7. Специалисты, включенные в состав </a:t>
            </a:r>
            <a:r>
              <a:rPr lang="ru-RU" dirty="0" err="1"/>
              <a:t>ППк</a:t>
            </a:r>
            <a:r>
              <a:rPr lang="ru-RU" dirty="0"/>
              <a:t>, выполняют работу в рамках основного рабочего времени, составляя индивидуальный план работы в соответствии с планом заседаний </a:t>
            </a:r>
            <a:r>
              <a:rPr lang="ru-RU" dirty="0" err="1"/>
              <a:t>ППк</a:t>
            </a:r>
            <a:r>
              <a:rPr lang="ru-RU" dirty="0"/>
              <a:t>, а также запросами участников образовательных отношений на обследование и организацию комплексного сопровождения обучающихся. </a:t>
            </a:r>
          </a:p>
          <a:p>
            <a:pPr algn="just"/>
            <a:r>
              <a:rPr lang="ru-RU" u="sng" dirty="0"/>
              <a:t>Специалистам </a:t>
            </a:r>
            <a:r>
              <a:rPr lang="ru-RU" u="sng" dirty="0" err="1"/>
              <a:t>ППк</a:t>
            </a:r>
            <a:r>
              <a:rPr lang="ru-RU" u="sng" dirty="0"/>
              <a:t> за увеличение объема работ </a:t>
            </a:r>
            <a:r>
              <a:rPr lang="ru-RU" dirty="0"/>
              <a:t>устанавливается доплата, размер которой определяется Организацией самостоятельно.</a:t>
            </a:r>
          </a:p>
        </p:txBody>
      </p:sp>
    </p:spTree>
    <p:extLst>
      <p:ext uri="{BB962C8B-B14F-4D97-AF65-F5344CB8AC3E}">
        <p14:creationId xmlns:p14="http://schemas.microsoft.com/office/powerpoint/2010/main" val="2540767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27E66E-30A0-A1A7-0410-7F6BE1404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4. Проведение обследования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A63174-08EA-B7BB-C5C3-889964E12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4.1. Процедура и продолжительность обследования </a:t>
            </a:r>
            <a:r>
              <a:rPr lang="ru-RU" dirty="0" err="1"/>
              <a:t>ППк</a:t>
            </a:r>
            <a:r>
              <a:rPr lang="ru-RU" dirty="0"/>
              <a:t> определяются исходя из задач обследования, а также возрастных, психофизических и иных индивидуальных особенностей обследуемого обучающегося. </a:t>
            </a:r>
          </a:p>
          <a:p>
            <a:pPr algn="just"/>
            <a:r>
              <a:rPr lang="ru-RU" dirty="0"/>
              <a:t>4.2. Обследование обучающегося специалистами </a:t>
            </a:r>
            <a:r>
              <a:rPr lang="ru-RU" dirty="0" err="1"/>
              <a:t>ППк</a:t>
            </a:r>
            <a:r>
              <a:rPr lang="ru-RU" dirty="0"/>
              <a:t> осуществляется по инициативе родителей (законных представителей) или сотрудников Организации с </a:t>
            </a:r>
            <a:r>
              <a:rPr lang="ru-RU" u="sng" dirty="0"/>
              <a:t>письменного согласия родителей </a:t>
            </a:r>
            <a:r>
              <a:rPr lang="ru-RU" dirty="0"/>
              <a:t>(законных представителей) (приложение 5). </a:t>
            </a:r>
          </a:p>
          <a:p>
            <a:pPr algn="just"/>
            <a:r>
              <a:rPr lang="ru-RU" dirty="0"/>
              <a:t>4.3. Секретарь </a:t>
            </a:r>
            <a:r>
              <a:rPr lang="ru-RU" dirty="0" err="1"/>
              <a:t>ППк</a:t>
            </a:r>
            <a:r>
              <a:rPr lang="ru-RU" dirty="0"/>
              <a:t> по согласованию с председателем </a:t>
            </a:r>
            <a:r>
              <a:rPr lang="ru-RU" dirty="0" err="1"/>
              <a:t>ППк</a:t>
            </a:r>
            <a:r>
              <a:rPr lang="ru-RU" dirty="0"/>
              <a:t> заблаговременно информирует членов </a:t>
            </a:r>
            <a:r>
              <a:rPr lang="ru-RU" dirty="0" err="1"/>
              <a:t>ППк</a:t>
            </a:r>
            <a:r>
              <a:rPr lang="ru-RU" dirty="0"/>
              <a:t> о предстоящем заседании </a:t>
            </a:r>
            <a:r>
              <a:rPr lang="ru-RU" dirty="0" err="1"/>
              <a:t>ППк</a:t>
            </a:r>
            <a:r>
              <a:rPr lang="ru-RU" dirty="0"/>
              <a:t>, организует подготовку и проведение заседания </a:t>
            </a:r>
            <a:r>
              <a:rPr lang="ru-RU" dirty="0" err="1"/>
              <a:t>ППк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279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217665-BE3F-FB06-640A-6D90494B1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Ведущий специалист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1AAEB5-DCDA-6E40-6451-3969E49EA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/>
              <a:t>4.4. На период подготовки к </a:t>
            </a:r>
            <a:r>
              <a:rPr lang="ru-RU" sz="2800" dirty="0" err="1"/>
              <a:t>ППк</a:t>
            </a:r>
            <a:r>
              <a:rPr lang="ru-RU" sz="2800" dirty="0"/>
              <a:t> и последующей реализации рекомендаций обучающемуся назначается ведущий специалист: учитель и/или классный руководитель, воспитатель или другой специалист. Ведущий специалист представляет обучающегося на </a:t>
            </a:r>
            <a:r>
              <a:rPr lang="ru-RU" sz="2800" dirty="0" err="1"/>
              <a:t>ППк</a:t>
            </a:r>
            <a:r>
              <a:rPr lang="ru-RU" sz="2800" dirty="0"/>
              <a:t> и выходит с инициативой повторных обсуждений на </a:t>
            </a:r>
            <a:r>
              <a:rPr lang="ru-RU" sz="2800" dirty="0" err="1"/>
              <a:t>ППк</a:t>
            </a:r>
            <a:r>
              <a:rPr lang="ru-RU" sz="2800" dirty="0"/>
              <a:t> (при необходимости).</a:t>
            </a:r>
          </a:p>
        </p:txBody>
      </p:sp>
    </p:spTree>
    <p:extLst>
      <p:ext uri="{BB962C8B-B14F-4D97-AF65-F5344CB8AC3E}">
        <p14:creationId xmlns:p14="http://schemas.microsoft.com/office/powerpoint/2010/main" val="2921950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3E9183-DD93-6661-B64B-1C6980503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68C67F-2236-184F-D3CD-D29204B0E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4.5. По данным обследования каждым специалистом составляется заключение и разрабатываются рекомендации. На заседании </a:t>
            </a:r>
            <a:r>
              <a:rPr lang="ru-RU" dirty="0" err="1"/>
              <a:t>ППк</a:t>
            </a:r>
            <a:r>
              <a:rPr lang="ru-RU" dirty="0"/>
              <a:t> обсуждаются результаты обследования ребенка каждым специалистом, составляется коллегиальное заключение </a:t>
            </a:r>
            <a:r>
              <a:rPr lang="ru-RU" dirty="0" err="1"/>
              <a:t>ППк</a:t>
            </a:r>
            <a:endParaRPr lang="ru-RU" dirty="0"/>
          </a:p>
          <a:p>
            <a:pPr algn="just"/>
            <a:r>
              <a:rPr lang="ru-RU" dirty="0"/>
              <a:t>4.6. Родители (законные представители) имеют право принимать участие в обсуждении результатов освоения содержания образовательной программы, комплексного обследования специалистами </a:t>
            </a:r>
            <a:r>
              <a:rPr lang="ru-RU" dirty="0" err="1"/>
              <a:t>ППк</a:t>
            </a:r>
            <a:r>
              <a:rPr lang="ru-RU" dirty="0"/>
              <a:t>, степени социализации и адаптации обучающегося. </a:t>
            </a:r>
          </a:p>
        </p:txBody>
      </p:sp>
    </p:spTree>
    <p:extLst>
      <p:ext uri="{BB962C8B-B14F-4D97-AF65-F5344CB8AC3E}">
        <p14:creationId xmlns:p14="http://schemas.microsoft.com/office/powerpoint/2010/main" val="2040212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06C8BC-9ECE-A94A-6DF0-0AD60729A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575035"/>
            <a:ext cx="9603275" cy="1278719"/>
          </a:xfrm>
        </p:spPr>
        <p:txBody>
          <a:bodyPr>
            <a:normAutofit fontScale="90000"/>
          </a:bodyPr>
          <a:lstStyle/>
          <a:p>
            <a:r>
              <a:rPr lang="ru-RU" dirty="0"/>
              <a:t>5. Содержание рекомендаций </a:t>
            </a:r>
            <a:r>
              <a:rPr lang="ru-RU" dirty="0" err="1"/>
              <a:t>ППк</a:t>
            </a:r>
            <a:r>
              <a:rPr lang="ru-RU" dirty="0"/>
              <a:t> по организации психолого-педагогического сопровождения обучающихся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6A587D-1CC9-891B-A49E-83431AD80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267233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дополнительный выходной день; </a:t>
            </a:r>
          </a:p>
          <a:p>
            <a:pPr algn="just"/>
            <a:r>
              <a:rPr lang="ru-RU" dirty="0"/>
              <a:t>организация дополнительной двигательной нагрузки в течение учебного дня / снижение двигательной нагрузки; </a:t>
            </a:r>
          </a:p>
          <a:p>
            <a:pPr algn="just"/>
            <a:r>
              <a:rPr lang="ru-RU" dirty="0"/>
              <a:t>предоставление дополнительных перерывов для приема пищи, лекарств; </a:t>
            </a:r>
          </a:p>
          <a:p>
            <a:pPr algn="just"/>
            <a:r>
              <a:rPr lang="ru-RU" dirty="0"/>
              <a:t>снижение объема задаваемой на дом работы; </a:t>
            </a:r>
          </a:p>
          <a:p>
            <a:pPr algn="just"/>
            <a:r>
              <a:rPr lang="ru-RU" dirty="0"/>
              <a:t>предоставление услуг ассистента (помощника), оказывающего обучающимся необходимую техническую помощь; </a:t>
            </a:r>
          </a:p>
          <a:p>
            <a:pPr algn="just"/>
            <a:r>
              <a:rPr lang="ru-RU" dirty="0"/>
              <a:t>другие условия психолого-педагогического сопровождения в рамках компетенции Организации. </a:t>
            </a:r>
          </a:p>
        </p:txBody>
      </p:sp>
    </p:spTree>
    <p:extLst>
      <p:ext uri="{BB962C8B-B14F-4D97-AF65-F5344CB8AC3E}">
        <p14:creationId xmlns:p14="http://schemas.microsoft.com/office/powerpoint/2010/main" val="3470305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04D81C-35EF-489E-A09E-4606FC0A7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95925"/>
            <a:ext cx="9603275" cy="1457829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dirty="0"/>
              <a:t>5.3. Рекомендации </a:t>
            </a:r>
            <a:r>
              <a:rPr lang="ru-RU" sz="2400" dirty="0" err="1"/>
              <a:t>ППк</a:t>
            </a:r>
            <a:r>
              <a:rPr lang="ru-RU" sz="2400" dirty="0"/>
              <a:t> по организации психолого-педагогического сопровождения обучающегося, испытывающего трудности в освоении основных общеобразовательных программ, развитии и социальной адаптации могут включать в том числе (</a:t>
            </a:r>
            <a:r>
              <a:rPr lang="ru-RU" sz="1200" dirty="0"/>
              <a:t> Федеральный закон от 29 декабря 2012 г. N 273-ФЗ "Об образовании в Российской Федерации", статья 42.)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12FF0F-E71F-20D8-00B1-983B6C529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проведение групповых и (или) индивидуальных коррекционно-развивающих и компенсирующих занятий с обучающимся; </a:t>
            </a:r>
          </a:p>
          <a:p>
            <a:pPr algn="just"/>
            <a:r>
              <a:rPr lang="ru-RU" dirty="0"/>
              <a:t>разработку индивидуального учебного плана обучающегося; </a:t>
            </a:r>
          </a:p>
          <a:p>
            <a:pPr algn="just"/>
            <a:r>
              <a:rPr lang="ru-RU" dirty="0"/>
              <a:t>адаптацию учебных и контрольно-измерительных материалов; </a:t>
            </a:r>
          </a:p>
          <a:p>
            <a:pPr algn="just"/>
            <a:r>
              <a:rPr lang="ru-RU" dirty="0"/>
              <a:t>профилактику асоциального (девиантного) поведения обучающегося; </a:t>
            </a:r>
          </a:p>
          <a:p>
            <a:pPr algn="just"/>
            <a:r>
              <a:rPr lang="ru-RU" dirty="0"/>
              <a:t>другие условия психолого-педагогического сопровождения в рамках компетенции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3182878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A79B85-BFD7-4E48-9C59-762C3A521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1483D6-15E8-CD9A-7163-19A6A2E15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5.4. Рекомендации по организации психолого-педагогического сопровождения обучающихся реализуются на основании письменного согласия родителей (законных представителей). </a:t>
            </a:r>
          </a:p>
        </p:txBody>
      </p:sp>
    </p:spTree>
    <p:extLst>
      <p:ext uri="{BB962C8B-B14F-4D97-AF65-F5344CB8AC3E}">
        <p14:creationId xmlns:p14="http://schemas.microsoft.com/office/powerpoint/2010/main" val="3914472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375AF8-D2F2-AF5C-6F1C-70149E824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C1574E-2788-D4BA-4FB3-8CAF2A2F7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98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1F39D5-F7E8-1BE3-018A-1A9DA8562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Общие положения</a:t>
            </a:r>
            <a:br>
              <a:rPr lang="ru-RU" dirty="0"/>
            </a:br>
            <a:r>
              <a:rPr lang="ru-RU" dirty="0"/>
              <a:t>1.1 Цель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4DF24C-5797-DB6C-3A24-FFE66FA17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создание оптимальных условий обучения, развития, социализации и адаптации обучающихся посредством психолого-педагогического сопровождения</a:t>
            </a:r>
          </a:p>
        </p:txBody>
      </p:sp>
    </p:spTree>
    <p:extLst>
      <p:ext uri="{BB962C8B-B14F-4D97-AF65-F5344CB8AC3E}">
        <p14:creationId xmlns:p14="http://schemas.microsoft.com/office/powerpoint/2010/main" val="339755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80CA17-4AE3-7289-6B78-2FB03A5A2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1.2 Задачи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B08647-7242-E821-F6BE-12BD7D37C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1.2.1. </a:t>
            </a:r>
            <a:r>
              <a:rPr lang="ru-RU" u="sng" dirty="0"/>
              <a:t>Выявление трудностей </a:t>
            </a:r>
            <a:r>
              <a:rPr lang="ru-RU" dirty="0"/>
              <a:t>в освоении образовательных программ, особенностей в развитии, социальной адаптации и поведении обучающихся для последующего принятия решений об организации психолого-педагогического сопровождения; </a:t>
            </a:r>
          </a:p>
          <a:p>
            <a:pPr algn="just"/>
            <a:r>
              <a:rPr lang="ru-RU" dirty="0"/>
              <a:t>1.2.2. </a:t>
            </a:r>
            <a:r>
              <a:rPr lang="ru-RU" u="sng" dirty="0"/>
              <a:t>Разработка рекомендаций </a:t>
            </a:r>
            <a:r>
              <a:rPr lang="ru-RU" dirty="0"/>
              <a:t>по организации психолого-педагогического сопровождения обучающихся;</a:t>
            </a:r>
          </a:p>
          <a:p>
            <a:pPr algn="just"/>
            <a:r>
              <a:rPr lang="ru-RU" dirty="0"/>
              <a:t> 1.2.3. </a:t>
            </a:r>
            <a:r>
              <a:rPr lang="ru-RU" u="sng" dirty="0"/>
              <a:t>Консультирование</a:t>
            </a:r>
            <a:r>
              <a:rPr lang="ru-RU" dirty="0"/>
              <a:t> участников образовательных отношений по вопросам актуального психофизического состояния и возможностей обучающихся; содержания и оказания им психолого-педагогической помощи, создания специальных условий получения образования; </a:t>
            </a:r>
          </a:p>
          <a:p>
            <a:pPr algn="just"/>
            <a:r>
              <a:rPr lang="ru-RU" dirty="0"/>
              <a:t>1.2.4. </a:t>
            </a:r>
            <a:r>
              <a:rPr lang="ru-RU" u="sng" dirty="0"/>
              <a:t>Контроль</a:t>
            </a:r>
            <a:r>
              <a:rPr lang="ru-RU" dirty="0"/>
              <a:t> за выполнением рекомендаций </a:t>
            </a:r>
            <a:r>
              <a:rPr lang="ru-RU" dirty="0" err="1"/>
              <a:t>ППк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795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381671-665C-3976-C7FC-413A99CDD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Организация деятельности </a:t>
            </a:r>
            <a:r>
              <a:rPr lang="ru-RU" dirty="0" err="1"/>
              <a:t>ППк</a:t>
            </a:r>
            <a:br>
              <a:rPr lang="ru-RU" dirty="0"/>
            </a:br>
            <a:r>
              <a:rPr lang="ru-RU" dirty="0"/>
              <a:t>2.2 Документация </a:t>
            </a:r>
            <a:r>
              <a:rPr lang="ru-RU" dirty="0" err="1"/>
              <a:t>ППк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66DD82-D147-E299-F725-7785011E0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3997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1. Приказ о создании </a:t>
            </a:r>
            <a:r>
              <a:rPr lang="ru-RU" dirty="0" err="1"/>
              <a:t>ППк</a:t>
            </a:r>
            <a:r>
              <a:rPr lang="ru-RU" dirty="0"/>
              <a:t> с утвержденным составом специалистов </a:t>
            </a:r>
            <a:r>
              <a:rPr lang="ru-RU" dirty="0" err="1"/>
              <a:t>ППк</a:t>
            </a:r>
            <a:r>
              <a:rPr lang="ru-RU" dirty="0"/>
              <a:t>; </a:t>
            </a:r>
          </a:p>
          <a:p>
            <a:pPr algn="just"/>
            <a:r>
              <a:rPr lang="ru-RU" dirty="0"/>
              <a:t>2. Положение о </a:t>
            </a:r>
            <a:r>
              <a:rPr lang="ru-RU" dirty="0" err="1"/>
              <a:t>ППк</a:t>
            </a:r>
            <a:r>
              <a:rPr lang="ru-RU" dirty="0"/>
              <a:t>; </a:t>
            </a:r>
          </a:p>
          <a:p>
            <a:pPr algn="just"/>
            <a:r>
              <a:rPr lang="ru-RU" dirty="0"/>
              <a:t>3. График проведения плановых заседаний </a:t>
            </a:r>
            <a:r>
              <a:rPr lang="ru-RU" dirty="0" err="1"/>
              <a:t>ППк</a:t>
            </a:r>
            <a:r>
              <a:rPr lang="ru-RU" dirty="0"/>
              <a:t> на учебный год; </a:t>
            </a:r>
          </a:p>
          <a:p>
            <a:pPr algn="just"/>
            <a:r>
              <a:rPr lang="ru-RU" dirty="0"/>
              <a:t>4. Журнал учета заседаний </a:t>
            </a:r>
            <a:r>
              <a:rPr lang="ru-RU" dirty="0" err="1"/>
              <a:t>ППк</a:t>
            </a:r>
            <a:r>
              <a:rPr lang="ru-RU" dirty="0"/>
              <a:t> и обучающихся, прошедших </a:t>
            </a:r>
            <a:r>
              <a:rPr lang="ru-RU" dirty="0" err="1"/>
              <a:t>ППк</a:t>
            </a:r>
            <a:r>
              <a:rPr lang="ru-RU" dirty="0"/>
              <a:t> по форме:</a:t>
            </a:r>
          </a:p>
          <a:p>
            <a:pPr algn="just"/>
            <a:r>
              <a:rPr lang="ru-RU" dirty="0"/>
              <a:t>5. Журнал регистрации коллегиальных заключений психолого-педагогического консилиума по форме:</a:t>
            </a:r>
          </a:p>
          <a:p>
            <a:pPr algn="just"/>
            <a:r>
              <a:rPr lang="ru-RU" dirty="0"/>
              <a:t>6. Протоколы заседания </a:t>
            </a:r>
            <a:r>
              <a:rPr lang="ru-RU" dirty="0" err="1"/>
              <a:t>ППк</a:t>
            </a:r>
            <a:r>
              <a:rPr lang="ru-RU" dirty="0"/>
              <a:t>; </a:t>
            </a:r>
          </a:p>
          <a:p>
            <a:pPr algn="just"/>
            <a:r>
              <a:rPr lang="ru-RU" dirty="0"/>
              <a:t>7. Карта развития обучающегося, получающего психолого-педагогическое сопровождение </a:t>
            </a:r>
          </a:p>
          <a:p>
            <a:pPr algn="just"/>
            <a:r>
              <a:rPr lang="ru-RU" dirty="0"/>
              <a:t>8. Журнал направлений обучающихся на ПМПК по форме</a:t>
            </a:r>
          </a:p>
        </p:txBody>
      </p:sp>
    </p:spTree>
    <p:extLst>
      <p:ext uri="{BB962C8B-B14F-4D97-AF65-F5344CB8AC3E}">
        <p14:creationId xmlns:p14="http://schemas.microsoft.com/office/powerpoint/2010/main" val="89131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5425-6D4B-0FBC-B6FC-E0FF7C6CB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2.3. Общее руководство деятельностью </a:t>
            </a:r>
            <a:r>
              <a:rPr lang="ru-RU" dirty="0" err="1"/>
              <a:t>ППк</a:t>
            </a:r>
            <a:r>
              <a:rPr lang="ru-RU" dirty="0"/>
              <a:t> возлагается на руководителя Организации.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54829E-4699-2F2A-804F-A1A37C444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600" b="1" dirty="0"/>
              <a:t>2.4. Состав </a:t>
            </a:r>
            <a:r>
              <a:rPr lang="ru-RU" sz="2600" b="1" dirty="0" err="1"/>
              <a:t>ППк</a:t>
            </a:r>
            <a:r>
              <a:rPr lang="ru-RU" sz="2600" b="1" dirty="0"/>
              <a:t>: </a:t>
            </a:r>
          </a:p>
          <a:p>
            <a:pPr marL="0" indent="0">
              <a:buNone/>
            </a:pPr>
            <a:r>
              <a:rPr lang="ru-RU" dirty="0"/>
              <a:t>председатель </a:t>
            </a:r>
            <a:r>
              <a:rPr lang="ru-RU" dirty="0" err="1"/>
              <a:t>ППк</a:t>
            </a:r>
            <a:r>
              <a:rPr lang="ru-RU" dirty="0"/>
              <a:t> - заместитель руководителя Организации, </a:t>
            </a:r>
          </a:p>
          <a:p>
            <a:pPr marL="0" indent="0">
              <a:buNone/>
            </a:pPr>
            <a:r>
              <a:rPr lang="ru-RU" dirty="0"/>
              <a:t>заместитель председателя </a:t>
            </a:r>
            <a:r>
              <a:rPr lang="ru-RU" dirty="0" err="1"/>
              <a:t>ППк</a:t>
            </a:r>
            <a:r>
              <a:rPr lang="ru-RU" dirty="0"/>
              <a:t> (определенный из числа членов </a:t>
            </a:r>
            <a:r>
              <a:rPr lang="ru-RU" dirty="0" err="1"/>
              <a:t>ППк</a:t>
            </a:r>
            <a:r>
              <a:rPr lang="ru-RU" dirty="0"/>
              <a:t> при необходимости),</a:t>
            </a:r>
          </a:p>
          <a:p>
            <a:pPr marL="0" indent="0">
              <a:buNone/>
            </a:pPr>
            <a:r>
              <a:rPr lang="ru-RU" dirty="0"/>
              <a:t> педагог-психолог, </a:t>
            </a:r>
          </a:p>
          <a:p>
            <a:pPr marL="0" indent="0">
              <a:buNone/>
            </a:pPr>
            <a:r>
              <a:rPr lang="ru-RU" dirty="0"/>
              <a:t>учитель-логопед, </a:t>
            </a:r>
          </a:p>
          <a:p>
            <a:pPr marL="0" indent="0">
              <a:buNone/>
            </a:pPr>
            <a:r>
              <a:rPr lang="ru-RU" dirty="0"/>
              <a:t>учитель-дефектолог, </a:t>
            </a:r>
          </a:p>
          <a:p>
            <a:pPr marL="0" indent="0">
              <a:buNone/>
            </a:pPr>
            <a:r>
              <a:rPr lang="ru-RU" dirty="0"/>
              <a:t>социальный педагог, </a:t>
            </a:r>
          </a:p>
          <a:p>
            <a:pPr marL="0" indent="0">
              <a:buNone/>
            </a:pPr>
            <a:r>
              <a:rPr lang="ru-RU" dirty="0"/>
              <a:t>секретарь </a:t>
            </a:r>
            <a:r>
              <a:rPr lang="ru-RU" dirty="0" err="1"/>
              <a:t>ППк</a:t>
            </a:r>
            <a:r>
              <a:rPr lang="ru-RU" dirty="0"/>
              <a:t> (определенный из числа членов </a:t>
            </a:r>
            <a:r>
              <a:rPr lang="ru-RU" dirty="0" err="1"/>
              <a:t>ППк</a:t>
            </a:r>
            <a:r>
              <a:rPr lang="ru-RU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759671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B7F11A-F852-E543-ABB1-BEE972BC5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2.6. Ход заседания фиксируется в протоколе (приложение 2).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646878-233D-4C64-0FCE-E6ED34131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Протокол </a:t>
            </a:r>
            <a:r>
              <a:rPr lang="ru-RU" dirty="0" err="1"/>
              <a:t>ППк</a:t>
            </a:r>
            <a:r>
              <a:rPr lang="ru-RU" dirty="0"/>
              <a:t> оформляется не позднее </a:t>
            </a:r>
            <a:r>
              <a:rPr lang="ru-RU" b="1" u="sng" dirty="0"/>
              <a:t>пяти </a:t>
            </a:r>
            <a:r>
              <a:rPr lang="ru-RU" dirty="0"/>
              <a:t>рабочих дней после проведения заседания и подписывается всеми участниками заседания </a:t>
            </a:r>
            <a:r>
              <a:rPr lang="ru-RU" dirty="0" err="1"/>
              <a:t>ППк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6429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A1C81-FDAD-7922-435A-1DB856B49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4841"/>
            <a:ext cx="9603275" cy="1768913"/>
          </a:xfrm>
        </p:spPr>
        <p:txBody>
          <a:bodyPr>
            <a:normAutofit fontScale="90000"/>
          </a:bodyPr>
          <a:lstStyle/>
          <a:p>
            <a:r>
              <a:rPr lang="ru-RU" dirty="0"/>
              <a:t>2.7. </a:t>
            </a:r>
            <a:r>
              <a:rPr lang="ru-RU" sz="2700" dirty="0"/>
              <a:t>Коллегиальное решение </a:t>
            </a:r>
            <a:r>
              <a:rPr lang="ru-RU" sz="2700" dirty="0" err="1"/>
              <a:t>ППк</a:t>
            </a:r>
            <a:r>
              <a:rPr lang="ru-RU" sz="2700" dirty="0"/>
              <a:t>, содержащее обобщенную характеристику обучающегося и рекомендации по организации психолого-педагогического сопровождения, фиксируются в заключении (приложение 3).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A153A4-56F7-F0D8-2A14-95E8B49A3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algn="just"/>
            <a:r>
              <a:rPr lang="ru-RU" dirty="0"/>
              <a:t>Заключение подписывается всеми членами </a:t>
            </a:r>
            <a:r>
              <a:rPr lang="ru-RU" dirty="0" err="1"/>
              <a:t>ППк</a:t>
            </a:r>
            <a:r>
              <a:rPr lang="ru-RU" dirty="0"/>
              <a:t> в день проведения заседания и содержит коллегиальный вывод с соответствующими рекомендациями, которые являются основанием для реализации психолого-педагогического сопровождения обследованного обучающегося. Коллегиальное заключение </a:t>
            </a:r>
            <a:r>
              <a:rPr lang="ru-RU" dirty="0" err="1"/>
              <a:t>ППк</a:t>
            </a:r>
            <a:r>
              <a:rPr lang="ru-RU" dirty="0"/>
              <a:t> доводится до сведения родителей (законных представителей) в день проведения заседания</a:t>
            </a:r>
          </a:p>
        </p:txBody>
      </p:sp>
    </p:spTree>
    <p:extLst>
      <p:ext uri="{BB962C8B-B14F-4D97-AF65-F5344CB8AC3E}">
        <p14:creationId xmlns:p14="http://schemas.microsoft.com/office/powerpoint/2010/main" val="2356802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6D8E19-A5FC-0B76-DCD3-30A65FE84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6E38CD-4EBA-DE8E-6364-441D66B8A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2.8. При направлении обучающегося на психолого-медико-педагогическую комиссию (далее - ПМПК) ) оформляется </a:t>
            </a:r>
            <a:r>
              <a:rPr lang="ru-RU" b="1" u="sng" dirty="0"/>
              <a:t>Представление </a:t>
            </a:r>
            <a:r>
              <a:rPr lang="ru-RU" b="1" u="sng" dirty="0" err="1"/>
              <a:t>ППк</a:t>
            </a:r>
            <a:r>
              <a:rPr lang="ru-RU" b="1" u="sng" dirty="0"/>
              <a:t> на обучающегося </a:t>
            </a:r>
            <a:r>
              <a:rPr lang="ru-RU" dirty="0"/>
              <a:t>(приложение 4).</a:t>
            </a:r>
          </a:p>
        </p:txBody>
      </p:sp>
    </p:spTree>
    <p:extLst>
      <p:ext uri="{BB962C8B-B14F-4D97-AF65-F5344CB8AC3E}">
        <p14:creationId xmlns:p14="http://schemas.microsoft.com/office/powerpoint/2010/main" val="2409805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3BEBB1-94EB-E8E0-6910-4D1C98E7D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Режим деятельности </a:t>
            </a:r>
            <a:r>
              <a:rPr lang="ru-RU" dirty="0" err="1"/>
              <a:t>ППк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D966F5-0B2D-43ED-E2B2-A0A2D37E4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3.1. Периодичность проведения заседаний </a:t>
            </a:r>
            <a:r>
              <a:rPr lang="ru-RU" dirty="0" err="1"/>
              <a:t>ППк</a:t>
            </a:r>
            <a:r>
              <a:rPr lang="ru-RU" dirty="0"/>
              <a:t> определяется запросом Организации на обследование и организацию комплексного сопровождения обучающихся и отражается в графике проведения заседаний.</a:t>
            </a:r>
          </a:p>
          <a:p>
            <a:pPr algn="just"/>
            <a:r>
              <a:rPr lang="ru-RU" dirty="0"/>
              <a:t> 3.2. Заседания </a:t>
            </a:r>
            <a:r>
              <a:rPr lang="ru-RU" dirty="0" err="1"/>
              <a:t>ППк</a:t>
            </a:r>
            <a:r>
              <a:rPr lang="ru-RU" dirty="0"/>
              <a:t> подразделяются на плановые и внеплановые.</a:t>
            </a:r>
          </a:p>
          <a:p>
            <a:pPr algn="just"/>
            <a:r>
              <a:rPr lang="ru-RU" dirty="0"/>
              <a:t>3.3. Плановые заседания </a:t>
            </a:r>
            <a:r>
              <a:rPr lang="ru-RU" dirty="0" err="1"/>
              <a:t>ППк</a:t>
            </a:r>
            <a:r>
              <a:rPr lang="ru-RU" dirty="0"/>
              <a:t> проводятся в соответствии с графиком проведения, </a:t>
            </a:r>
            <a:r>
              <a:rPr lang="ru-RU" u="sng" dirty="0"/>
              <a:t>но не реже одного раза в полугодие</a:t>
            </a:r>
            <a:r>
              <a:rPr lang="ru-RU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286599725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58</TotalTime>
  <Words>931</Words>
  <Application>Microsoft Office PowerPoint</Application>
  <PresentationFormat>Широкоэкранный</PresentationFormat>
  <Paragraphs>67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Gill Sans MT</vt:lpstr>
      <vt:lpstr>Галерея</vt:lpstr>
      <vt:lpstr>Распоряжение Минпросвещения России от 09.09.2019 N Р-93 "Об утверждении примерного Положения о психолого-педагогическом консилиуме образовательной организации"</vt:lpstr>
      <vt:lpstr>1. Общие положения 1.1 Цель</vt:lpstr>
      <vt:lpstr>1.2 Задачи </vt:lpstr>
      <vt:lpstr>2. Организация деятельности ППк 2.2 Документация ППк</vt:lpstr>
      <vt:lpstr>2.3. Общее руководство деятельностью ППк возлагается на руководителя Организации.</vt:lpstr>
      <vt:lpstr>2.6. Ход заседания фиксируется в протоколе (приложение 2).  </vt:lpstr>
      <vt:lpstr>2.7. Коллегиальное решение ППк, содержащее обобщенную характеристику обучающегося и рекомендации по организации психолого-педагогического сопровождения, фиксируются в заключении (приложение 3). </vt:lpstr>
      <vt:lpstr>Презентация PowerPoint</vt:lpstr>
      <vt:lpstr>3. Режим деятельности ППк</vt:lpstr>
      <vt:lpstr>3.4. Внеплановые заседания ППк проводятся </vt:lpstr>
      <vt:lpstr>3.6. Деятельность специалистов ППк осуществляется бесплатно. </vt:lpstr>
      <vt:lpstr>4. Проведение обследования</vt:lpstr>
      <vt:lpstr>Ведущий специалист</vt:lpstr>
      <vt:lpstr>Презентация PowerPoint</vt:lpstr>
      <vt:lpstr>5. Содержание рекомендаций ППк по организации психолого-педагогического сопровождения обучающихся</vt:lpstr>
      <vt:lpstr>5.3. Рекомендации ППк по организации психолого-педагогического сопровождения обучающегося, испытывающего трудности в освоении основных общеобразовательных программ, развитии и социальной адаптации могут включать в том числе ( Федеральный закон от 29 декабря 2012 г. N 273-ФЗ "Об образовании в Российской Федерации", статья 42.)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Распоряжение Минпросвещения России от 09.09.2019 N Р-93 "Об утверждении примерного Положения о психолого-педагогическом консилиуме образовательной организации"</dc:title>
  <dc:creator>оксана дубонос</dc:creator>
  <cp:lastModifiedBy>оксана дубонос</cp:lastModifiedBy>
  <cp:revision>3</cp:revision>
  <dcterms:created xsi:type="dcterms:W3CDTF">2022-09-19T14:16:01Z</dcterms:created>
  <dcterms:modified xsi:type="dcterms:W3CDTF">2022-09-21T00:35:56Z</dcterms:modified>
</cp:coreProperties>
</file>