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8"/>
  </p:notesMasterIdLst>
  <p:sldIdLst>
    <p:sldId id="309" r:id="rId2"/>
    <p:sldId id="312" r:id="rId3"/>
    <p:sldId id="335" r:id="rId4"/>
    <p:sldId id="349" r:id="rId5"/>
    <p:sldId id="344" r:id="rId6"/>
    <p:sldId id="348" r:id="rId7"/>
  </p:sldIdLst>
  <p:sldSz cx="12192000" cy="6858000"/>
  <p:notesSz cx="6797675" cy="9874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6" roundtripDataSignature="AMtx7mjOEbBrcOfaKEkCjKDoOT1oUwU+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7644"/>
    <a:srgbClr val="E6E3E9"/>
    <a:srgbClr val="D0E0F4"/>
    <a:srgbClr val="E5EBF7"/>
    <a:srgbClr val="E2EFDA"/>
    <a:srgbClr val="F3F0F6"/>
    <a:srgbClr val="D5F3E1"/>
    <a:srgbClr val="839189"/>
    <a:srgbClr val="305D61"/>
    <a:srgbClr val="166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6CEAA35-A8AE-4D40-902F-9AD6C60F728A}">
  <a:tblStyle styleId="{56CEAA35-A8AE-4D40-902F-9AD6C60F728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FF3E9"/>
          </a:solidFill>
        </a:fill>
      </a:tcStyle>
    </a:wholeTbl>
    <a:band1H>
      <a:tcTxStyle/>
      <a:tcStyle>
        <a:tcBdr/>
        <a:fill>
          <a:solidFill>
            <a:srgbClr val="DEE7D0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EE7D0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3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3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29E3D39-90B3-4BC5-A930-3C911EE924C1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323DD5F-8513-43EE-9311-E928E9595999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254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7BC9A2D-C008-4199-BCA6-4BA4866373FA}" styleName="Table_3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44E23AB-5A51-4A71-9CA6-133F66DBE819}" styleName="Table_4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19" autoAdjust="0"/>
    <p:restoredTop sz="90719" autoAdjust="0"/>
  </p:normalViewPr>
  <p:slideViewPr>
    <p:cSldViewPr snapToGrid="0">
      <p:cViewPr varScale="1">
        <p:scale>
          <a:sx n="105" d="100"/>
          <a:sy n="105" d="100"/>
        </p:scale>
        <p:origin x="128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36" Type="http://customschemas.google.com/relationships/presentationmetadata" Target="metadata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58907050607725E-3"/>
          <c:y val="0.22177274807811545"/>
          <c:w val="0.99096547905991894"/>
          <c:h val="0.60751771398573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дети с ОВЗ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1063</c:v>
                </c:pt>
                <c:pt idx="1">
                  <c:v>1239</c:v>
                </c:pt>
                <c:pt idx="2">
                  <c:v>1384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86-4D72-BE92-7DAA02CF38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602432"/>
        <c:axId val="145603968"/>
      </c:barChart>
      <c:catAx>
        <c:axId val="14560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5603968"/>
        <c:crosses val="autoZero"/>
        <c:auto val="1"/>
        <c:lblAlgn val="ctr"/>
        <c:lblOffset val="100"/>
        <c:noMultiLvlLbl val="0"/>
      </c:catAx>
      <c:valAx>
        <c:axId val="1456039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5602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002060"/>
          </a:solidFill>
          <a:latin typeface="Century Gothic" panose="020B050202020202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58907050607725E-3"/>
          <c:y val="0.22177274807811545"/>
          <c:w val="0.99096547905991894"/>
          <c:h val="0.60751771398573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дети с ОВЗ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5017</c:v>
                </c:pt>
                <c:pt idx="1">
                  <c:v>4897</c:v>
                </c:pt>
                <c:pt idx="2">
                  <c:v>5138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6A-4128-93BA-B0029A3033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602432"/>
        <c:axId val="145603968"/>
      </c:barChart>
      <c:catAx>
        <c:axId val="14560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5603968"/>
        <c:crosses val="autoZero"/>
        <c:auto val="1"/>
        <c:lblAlgn val="ctr"/>
        <c:lblOffset val="100"/>
        <c:noMultiLvlLbl val="0"/>
      </c:catAx>
      <c:valAx>
        <c:axId val="1456039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5602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002060"/>
          </a:solidFill>
          <a:latin typeface="Century Gothic" panose="020B050202020202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758907050607725E-3"/>
          <c:y val="0.22177274807811545"/>
          <c:w val="0.99096547905991894"/>
          <c:h val="0.60751771398573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дети с ОВЗ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682</c:v>
                </c:pt>
                <c:pt idx="1">
                  <c:v>733</c:v>
                </c:pt>
                <c:pt idx="2">
                  <c:v>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85-4ACA-A8B6-9B46E2CCAD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5602432"/>
        <c:axId val="145603968"/>
      </c:barChart>
      <c:catAx>
        <c:axId val="14560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  <c:crossAx val="145603968"/>
        <c:crosses val="autoZero"/>
        <c:auto val="1"/>
        <c:lblAlgn val="ctr"/>
        <c:lblOffset val="100"/>
        <c:noMultiLvlLbl val="0"/>
      </c:catAx>
      <c:valAx>
        <c:axId val="1456039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145602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002060"/>
          </a:solidFill>
          <a:latin typeface="Century Gothic" panose="020B0502020202020204" pitchFamily="34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45659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4" y="0"/>
            <a:ext cx="2945659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9538" y="741363"/>
            <a:ext cx="65786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9378823"/>
            <a:ext cx="2945659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600753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9940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4130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8097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9402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8097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980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6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6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0" name="Google Shape;50;p36"/>
          <p:cNvSpPr txBox="1">
            <a:spLocks noGrp="1"/>
          </p:cNvSpPr>
          <p:nvPr>
            <p:ph type="body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1" name="Google Shape;51;p3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7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7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37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8" name="Google Shape;58;p37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37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60" name="Google Shape;60;p3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3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0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40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5" name="Google Shape;75;p40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4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1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41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41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3" name="Google Shape;83;p4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4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4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42"/>
          <p:cNvSpPr txBox="1">
            <a:spLocks noGrp="1"/>
          </p:cNvSpPr>
          <p:nvPr>
            <p:ph type="body" idx="1"/>
          </p:nvPr>
        </p:nvSpPr>
        <p:spPr>
          <a:xfrm rot="5400000">
            <a:off x="3833019" y="-1623219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4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4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3"/>
          <p:cNvSpPr txBox="1">
            <a:spLocks noGrp="1"/>
          </p:cNvSpPr>
          <p:nvPr>
            <p:ph type="title"/>
          </p:nvPr>
        </p:nvSpPr>
        <p:spPr>
          <a:xfrm rot="5400000">
            <a:off x="7285038" y="1828800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43"/>
          <p:cNvSpPr txBox="1">
            <a:spLocks noGrp="1"/>
          </p:cNvSpPr>
          <p:nvPr>
            <p:ph type="body" idx="1"/>
          </p:nvPr>
        </p:nvSpPr>
        <p:spPr>
          <a:xfrm rot="5400000">
            <a:off x="1697039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4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4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4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8289B-0B8E-46BF-BF1C-4EF2FB73C3BE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5280-2C92-4E95-95EE-BB8BC0E964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23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32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3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3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3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9" r:id="rId3"/>
    <p:sldLayoutId id="2147483660" r:id="rId4"/>
    <p:sldLayoutId id="2147483661" r:id="rId5"/>
    <p:sldLayoutId id="2147483662" r:id="rId6"/>
    <p:sldLayoutId id="214748366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object 3"/>
          <p:cNvSpPr/>
          <p:nvPr/>
        </p:nvSpPr>
        <p:spPr>
          <a:xfrm>
            <a:off x="124287" y="27663"/>
            <a:ext cx="11940961" cy="6649375"/>
          </a:xfrm>
          <a:custGeom>
            <a:avLst/>
            <a:gdLst/>
            <a:ahLst/>
            <a:cxnLst/>
            <a:rect l="l" t="t" r="r" b="b"/>
            <a:pathLst>
              <a:path w="1714500" h="6075045">
                <a:moveTo>
                  <a:pt x="0" y="6074996"/>
                </a:moveTo>
                <a:lnTo>
                  <a:pt x="1714480" y="6074996"/>
                </a:lnTo>
                <a:lnTo>
                  <a:pt x="1714480" y="0"/>
                </a:lnTo>
                <a:lnTo>
                  <a:pt x="0" y="0"/>
                </a:lnTo>
                <a:lnTo>
                  <a:pt x="0" y="6074996"/>
                </a:lnTo>
                <a:close/>
              </a:path>
            </a:pathLst>
          </a:custGeom>
          <a:solidFill>
            <a:srgbClr val="F0F3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4" name="object 6"/>
          <p:cNvSpPr/>
          <p:nvPr/>
        </p:nvSpPr>
        <p:spPr>
          <a:xfrm>
            <a:off x="0" y="405368"/>
            <a:ext cx="10248265" cy="648335"/>
          </a:xfrm>
          <a:custGeom>
            <a:avLst/>
            <a:gdLst/>
            <a:ahLst/>
            <a:cxnLst/>
            <a:rect l="l" t="t" r="r" b="b"/>
            <a:pathLst>
              <a:path w="10248265" h="648335">
                <a:moveTo>
                  <a:pt x="200131" y="0"/>
                </a:moveTo>
                <a:lnTo>
                  <a:pt x="0" y="0"/>
                </a:lnTo>
                <a:lnTo>
                  <a:pt x="0" y="648000"/>
                </a:lnTo>
                <a:lnTo>
                  <a:pt x="200131" y="648000"/>
                </a:lnTo>
                <a:lnTo>
                  <a:pt x="200131" y="0"/>
                </a:lnTo>
                <a:close/>
              </a:path>
              <a:path w="10248265" h="648335">
                <a:moveTo>
                  <a:pt x="240516" y="0"/>
                </a:moveTo>
                <a:lnTo>
                  <a:pt x="240516" y="648000"/>
                </a:lnTo>
                <a:lnTo>
                  <a:pt x="9246207" y="648014"/>
                </a:lnTo>
                <a:lnTo>
                  <a:pt x="8601901" y="15"/>
                </a:lnTo>
                <a:lnTo>
                  <a:pt x="240516" y="0"/>
                </a:lnTo>
                <a:close/>
              </a:path>
              <a:path w="10248265" h="648335">
                <a:moveTo>
                  <a:pt x="8681806" y="15"/>
                </a:moveTo>
                <a:lnTo>
                  <a:pt x="8654197" y="15"/>
                </a:lnTo>
                <a:lnTo>
                  <a:pt x="9302964" y="648014"/>
                </a:lnTo>
                <a:lnTo>
                  <a:pt x="9326112" y="648014"/>
                </a:lnTo>
                <a:lnTo>
                  <a:pt x="8681806" y="15"/>
                </a:lnTo>
                <a:close/>
              </a:path>
              <a:path w="10248265" h="648335">
                <a:moveTo>
                  <a:pt x="9085676" y="15"/>
                </a:moveTo>
                <a:lnTo>
                  <a:pt x="8734103" y="15"/>
                </a:lnTo>
                <a:lnTo>
                  <a:pt x="9382870" y="648014"/>
                </a:lnTo>
                <a:lnTo>
                  <a:pt x="9729983" y="648014"/>
                </a:lnTo>
                <a:lnTo>
                  <a:pt x="9085676" y="15"/>
                </a:lnTo>
                <a:close/>
              </a:path>
              <a:path w="10248265" h="648335">
                <a:moveTo>
                  <a:pt x="9331571" y="15"/>
                </a:moveTo>
                <a:lnTo>
                  <a:pt x="9137973" y="15"/>
                </a:lnTo>
                <a:lnTo>
                  <a:pt x="9786740" y="648014"/>
                </a:lnTo>
                <a:lnTo>
                  <a:pt x="9975876" y="648014"/>
                </a:lnTo>
                <a:lnTo>
                  <a:pt x="9331571" y="15"/>
                </a:lnTo>
                <a:close/>
              </a:path>
              <a:path w="10248265" h="648335">
                <a:moveTo>
                  <a:pt x="9599745" y="15"/>
                </a:moveTo>
                <a:lnTo>
                  <a:pt x="9383867" y="15"/>
                </a:lnTo>
                <a:lnTo>
                  <a:pt x="10032634" y="648014"/>
                </a:lnTo>
                <a:lnTo>
                  <a:pt x="10247745" y="648014"/>
                </a:lnTo>
                <a:lnTo>
                  <a:pt x="9599745" y="15"/>
                </a:lnTo>
                <a:close/>
              </a:path>
            </a:pathLst>
          </a:custGeom>
          <a:solidFill>
            <a:srgbClr val="227644"/>
          </a:solidFill>
        </p:spPr>
        <p:txBody>
          <a:bodyPr wrap="square" lIns="0" tIns="0" rIns="0" bIns="0" rtlCol="0"/>
          <a:lstStyle/>
          <a:p>
            <a:pPr>
              <a:buClrTx/>
              <a:buFontTx/>
              <a:buNone/>
            </a:pPr>
            <a:endParaRPr sz="1800" kern="1200">
              <a:solidFill>
                <a:srgbClr val="227644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96" name="object 696"/>
          <p:cNvSpPr txBox="1">
            <a:spLocks noGrp="1"/>
          </p:cNvSpPr>
          <p:nvPr>
            <p:ph type="title"/>
          </p:nvPr>
        </p:nvSpPr>
        <p:spPr>
          <a:xfrm>
            <a:off x="1794880" y="545858"/>
            <a:ext cx="1721641" cy="439897"/>
          </a:xfrm>
          <a:prstGeom prst="rect">
            <a:avLst/>
          </a:prstGeom>
        </p:spPr>
        <p:txBody>
          <a:bodyPr spcFirstLastPara="1" vert="horz" wrap="square" lIns="0" tIns="14193" rIns="0" bIns="0" rtlCol="0" anchor="ctr" anchorCtr="0">
            <a:spAutoFit/>
          </a:bodyPr>
          <a:lstStyle/>
          <a:p>
            <a:pPr marL="14194">
              <a:spcBef>
                <a:spcPts val="112"/>
              </a:spcBef>
            </a:pPr>
            <a:r>
              <a:rPr sz="2682" spc="-73" dirty="0" smtClean="0">
                <a:solidFill>
                  <a:srgbClr val="F0F3FA"/>
                </a:solidFill>
                <a:latin typeface="Century Gothic" panose="020B0502020202020204" pitchFamily="34" charset="0"/>
              </a:rPr>
              <a:t>Т</a:t>
            </a:r>
            <a:r>
              <a:rPr sz="2682" spc="-6" dirty="0" smtClean="0">
                <a:solidFill>
                  <a:srgbClr val="F0F3FA"/>
                </a:solidFill>
                <a:latin typeface="Century Gothic" panose="020B0502020202020204" pitchFamily="34" charset="0"/>
              </a:rPr>
              <a:t>ОМСК</a:t>
            </a:r>
            <a:endParaRPr sz="2682" dirty="0">
              <a:latin typeface="Century Gothic" panose="020B0502020202020204" pitchFamily="34" charset="0"/>
            </a:endParaRPr>
          </a:p>
        </p:txBody>
      </p:sp>
      <p:sp>
        <p:nvSpPr>
          <p:cNvPr id="804" name="object 804"/>
          <p:cNvSpPr txBox="1"/>
          <p:nvPr/>
        </p:nvSpPr>
        <p:spPr>
          <a:xfrm>
            <a:off x="2241298" y="2413601"/>
            <a:ext cx="9755084" cy="1316874"/>
          </a:xfrm>
          <a:prstGeom prst="rect">
            <a:avLst/>
          </a:prstGeom>
        </p:spPr>
        <p:txBody>
          <a:bodyPr vert="horz" wrap="square" lIns="0" tIns="46838" rIns="0" bIns="0" rtlCol="0">
            <a:spAutoFit/>
          </a:bodyPr>
          <a:lstStyle/>
          <a:p>
            <a:pPr marL="14194" marR="5677">
              <a:lnSpc>
                <a:spcPts val="3308"/>
              </a:lnSpc>
              <a:spcBef>
                <a:spcPts val="369"/>
              </a:spcBef>
            </a:pPr>
            <a:r>
              <a:rPr lang="ru-RU" sz="3000" b="1" spc="127" dirty="0" smtClean="0">
                <a:solidFill>
                  <a:srgbClr val="227644"/>
                </a:solidFill>
                <a:latin typeface="Century Gothic" panose="020B0502020202020204" pitchFamily="34" charset="0"/>
                <a:cs typeface="Bahnschrift"/>
              </a:rPr>
              <a:t>МУНИЦИПАЛЬНАЯ СИСТЕМА ОБРАЗОВАНИЯ ДЕТЕЙ С ОГРАНИЧЕННЫМИ ВОЗМОЖНОСТЯМИ ЗДОРОВЬЯ И ИНВАЛИДНОСТЬЮ</a:t>
            </a:r>
            <a:endParaRPr sz="3000" b="1" dirty="0">
              <a:solidFill>
                <a:srgbClr val="227644"/>
              </a:solidFill>
              <a:latin typeface="Century Gothic" panose="020B0502020202020204" pitchFamily="34" charset="0"/>
              <a:cs typeface="Bahnschrift"/>
            </a:endParaRPr>
          </a:p>
        </p:txBody>
      </p:sp>
      <p:sp>
        <p:nvSpPr>
          <p:cNvPr id="805" name="object 805"/>
          <p:cNvSpPr/>
          <p:nvPr/>
        </p:nvSpPr>
        <p:spPr>
          <a:xfrm>
            <a:off x="1100785" y="1777008"/>
            <a:ext cx="393863" cy="2757038"/>
          </a:xfrm>
          <a:custGeom>
            <a:avLst/>
            <a:gdLst/>
            <a:ahLst/>
            <a:cxnLst/>
            <a:rect l="l" t="t" r="r" b="b"/>
            <a:pathLst>
              <a:path w="352425" h="2466975">
                <a:moveTo>
                  <a:pt x="352425" y="561975"/>
                </a:moveTo>
                <a:lnTo>
                  <a:pt x="0" y="561975"/>
                </a:lnTo>
                <a:lnTo>
                  <a:pt x="0" y="2466975"/>
                </a:lnTo>
                <a:lnTo>
                  <a:pt x="352425" y="2466975"/>
                </a:lnTo>
                <a:lnTo>
                  <a:pt x="352425" y="561975"/>
                </a:lnTo>
                <a:close/>
              </a:path>
              <a:path w="352425" h="2466975">
                <a:moveTo>
                  <a:pt x="352425" y="357187"/>
                </a:moveTo>
                <a:lnTo>
                  <a:pt x="0" y="357187"/>
                </a:lnTo>
                <a:lnTo>
                  <a:pt x="0" y="481012"/>
                </a:lnTo>
                <a:lnTo>
                  <a:pt x="352425" y="481012"/>
                </a:lnTo>
                <a:lnTo>
                  <a:pt x="352425" y="357187"/>
                </a:lnTo>
                <a:close/>
              </a:path>
              <a:path w="352425" h="2466975">
                <a:moveTo>
                  <a:pt x="352425" y="169062"/>
                </a:moveTo>
                <a:lnTo>
                  <a:pt x="0" y="169062"/>
                </a:lnTo>
                <a:lnTo>
                  <a:pt x="0" y="292887"/>
                </a:lnTo>
                <a:lnTo>
                  <a:pt x="352425" y="292887"/>
                </a:lnTo>
                <a:lnTo>
                  <a:pt x="352425" y="169062"/>
                </a:lnTo>
                <a:close/>
              </a:path>
              <a:path w="352425" h="2466975">
                <a:moveTo>
                  <a:pt x="352425" y="0"/>
                </a:moveTo>
                <a:lnTo>
                  <a:pt x="0" y="0"/>
                </a:lnTo>
                <a:lnTo>
                  <a:pt x="0" y="123825"/>
                </a:lnTo>
                <a:lnTo>
                  <a:pt x="352425" y="123825"/>
                </a:lnTo>
                <a:lnTo>
                  <a:pt x="352425" y="0"/>
                </a:lnTo>
                <a:close/>
              </a:path>
            </a:pathLst>
          </a:custGeom>
          <a:solidFill>
            <a:srgbClr val="16625C">
              <a:alpha val="16999"/>
            </a:srgbClr>
          </a:solidFill>
        </p:spPr>
        <p:txBody>
          <a:bodyPr wrap="square" lIns="0" tIns="0" rIns="0" bIns="0" rtlCol="0"/>
          <a:lstStyle/>
          <a:p>
            <a:endParaRPr sz="1565"/>
          </a:p>
        </p:txBody>
      </p:sp>
      <p:sp>
        <p:nvSpPr>
          <p:cNvPr id="823" name="object 184"/>
          <p:cNvSpPr/>
          <p:nvPr/>
        </p:nvSpPr>
        <p:spPr>
          <a:xfrm>
            <a:off x="10589335" y="491320"/>
            <a:ext cx="1166893" cy="6196083"/>
          </a:xfrm>
          <a:custGeom>
            <a:avLst/>
            <a:gdLst/>
            <a:ahLst/>
            <a:cxnLst/>
            <a:rect l="l" t="t" r="r" b="b"/>
            <a:pathLst>
              <a:path w="1161415" h="1869439">
                <a:moveTo>
                  <a:pt x="0" y="1869291"/>
                </a:moveTo>
                <a:lnTo>
                  <a:pt x="1160932" y="1869291"/>
                </a:lnTo>
                <a:lnTo>
                  <a:pt x="1160932" y="0"/>
                </a:lnTo>
                <a:lnTo>
                  <a:pt x="0" y="0"/>
                </a:lnTo>
                <a:lnTo>
                  <a:pt x="0" y="1869291"/>
                </a:lnTo>
                <a:close/>
              </a:path>
            </a:pathLst>
          </a:custGeom>
          <a:solidFill>
            <a:srgbClr val="83CBCF">
              <a:alpha val="10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31" name="Рисунок 8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30" y="180902"/>
            <a:ext cx="592390" cy="1169808"/>
          </a:xfrm>
          <a:prstGeom prst="rect">
            <a:avLst/>
          </a:prstGeom>
        </p:spPr>
      </p:pic>
      <p:sp>
        <p:nvSpPr>
          <p:cNvPr id="836" name="object 803"/>
          <p:cNvSpPr/>
          <p:nvPr/>
        </p:nvSpPr>
        <p:spPr>
          <a:xfrm>
            <a:off x="862687" y="3297458"/>
            <a:ext cx="1710478" cy="1607993"/>
          </a:xfrm>
          <a:custGeom>
            <a:avLst/>
            <a:gdLst/>
            <a:ahLst/>
            <a:cxnLst/>
            <a:rect l="l" t="t" r="r" b="b"/>
            <a:pathLst>
              <a:path w="1819275" h="1905000">
                <a:moveTo>
                  <a:pt x="1819275" y="0"/>
                </a:moveTo>
                <a:lnTo>
                  <a:pt x="0" y="0"/>
                </a:lnTo>
                <a:lnTo>
                  <a:pt x="0" y="1905001"/>
                </a:lnTo>
                <a:lnTo>
                  <a:pt x="1819275" y="1905001"/>
                </a:lnTo>
                <a:lnTo>
                  <a:pt x="1819275" y="0"/>
                </a:lnTo>
                <a:close/>
              </a:path>
            </a:pathLst>
          </a:custGeom>
          <a:solidFill>
            <a:srgbClr val="4D897C">
              <a:alpha val="16999"/>
            </a:srgbClr>
          </a:solidFill>
        </p:spPr>
        <p:txBody>
          <a:bodyPr wrap="square" lIns="0" tIns="0" rIns="0" bIns="0" rtlCol="0"/>
          <a:lstStyle/>
          <a:p>
            <a:pPr>
              <a:buClrTx/>
              <a:buFontTx/>
              <a:buNone/>
            </a:pPr>
            <a:endParaRPr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39" name="object 184"/>
          <p:cNvSpPr/>
          <p:nvPr/>
        </p:nvSpPr>
        <p:spPr>
          <a:xfrm>
            <a:off x="585739" y="92251"/>
            <a:ext cx="1161415" cy="6654778"/>
          </a:xfrm>
          <a:custGeom>
            <a:avLst/>
            <a:gdLst/>
            <a:ahLst/>
            <a:cxnLst/>
            <a:rect l="l" t="t" r="r" b="b"/>
            <a:pathLst>
              <a:path w="1161415" h="1869439">
                <a:moveTo>
                  <a:pt x="0" y="1869291"/>
                </a:moveTo>
                <a:lnTo>
                  <a:pt x="1160932" y="1869291"/>
                </a:lnTo>
                <a:lnTo>
                  <a:pt x="1160932" y="0"/>
                </a:lnTo>
                <a:lnTo>
                  <a:pt x="0" y="0"/>
                </a:lnTo>
                <a:lnTo>
                  <a:pt x="0" y="1869291"/>
                </a:lnTo>
                <a:close/>
              </a:path>
            </a:pathLst>
          </a:custGeom>
          <a:solidFill>
            <a:srgbClr val="83CBCF">
              <a:alpha val="10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0" name="object 184"/>
          <p:cNvSpPr/>
          <p:nvPr/>
        </p:nvSpPr>
        <p:spPr>
          <a:xfrm>
            <a:off x="1074156" y="94952"/>
            <a:ext cx="1161415" cy="6652077"/>
          </a:xfrm>
          <a:custGeom>
            <a:avLst/>
            <a:gdLst/>
            <a:ahLst/>
            <a:cxnLst/>
            <a:rect l="l" t="t" r="r" b="b"/>
            <a:pathLst>
              <a:path w="1161415" h="1869439">
                <a:moveTo>
                  <a:pt x="0" y="1869291"/>
                </a:moveTo>
                <a:lnTo>
                  <a:pt x="1160932" y="1869291"/>
                </a:lnTo>
                <a:lnTo>
                  <a:pt x="1160932" y="0"/>
                </a:lnTo>
                <a:lnTo>
                  <a:pt x="0" y="0"/>
                </a:lnTo>
                <a:lnTo>
                  <a:pt x="0" y="1869291"/>
                </a:lnTo>
                <a:close/>
              </a:path>
            </a:pathLst>
          </a:custGeom>
          <a:solidFill>
            <a:srgbClr val="83CBCF">
              <a:alpha val="10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2" name="object 184"/>
          <p:cNvSpPr/>
          <p:nvPr/>
        </p:nvSpPr>
        <p:spPr>
          <a:xfrm flipH="1">
            <a:off x="11859888" y="94953"/>
            <a:ext cx="163143" cy="6652076"/>
          </a:xfrm>
          <a:custGeom>
            <a:avLst/>
            <a:gdLst/>
            <a:ahLst/>
            <a:cxnLst/>
            <a:rect l="l" t="t" r="r" b="b"/>
            <a:pathLst>
              <a:path w="1161415" h="1869439">
                <a:moveTo>
                  <a:pt x="0" y="1869291"/>
                </a:moveTo>
                <a:lnTo>
                  <a:pt x="1160932" y="1869291"/>
                </a:lnTo>
                <a:lnTo>
                  <a:pt x="1160932" y="0"/>
                </a:lnTo>
                <a:lnTo>
                  <a:pt x="0" y="0"/>
                </a:lnTo>
                <a:lnTo>
                  <a:pt x="0" y="1869291"/>
                </a:lnTo>
                <a:close/>
              </a:path>
            </a:pathLst>
          </a:custGeom>
          <a:solidFill>
            <a:srgbClr val="83CBCF">
              <a:alpha val="10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8" name="object 4"/>
          <p:cNvSpPr/>
          <p:nvPr/>
        </p:nvSpPr>
        <p:spPr>
          <a:xfrm>
            <a:off x="0" y="92251"/>
            <a:ext cx="318638" cy="6654778"/>
          </a:xfrm>
          <a:custGeom>
            <a:avLst/>
            <a:gdLst/>
            <a:ahLst/>
            <a:cxnLst/>
            <a:rect l="l" t="t" r="r" b="b"/>
            <a:pathLst>
              <a:path w="285115" h="6076315">
                <a:moveTo>
                  <a:pt x="200126" y="0"/>
                </a:moveTo>
                <a:lnTo>
                  <a:pt x="0" y="0"/>
                </a:lnTo>
                <a:lnTo>
                  <a:pt x="0" y="6074994"/>
                </a:lnTo>
                <a:lnTo>
                  <a:pt x="200126" y="6074994"/>
                </a:lnTo>
                <a:lnTo>
                  <a:pt x="200126" y="0"/>
                </a:lnTo>
                <a:close/>
              </a:path>
              <a:path w="285115" h="6076315">
                <a:moveTo>
                  <a:pt x="284822" y="952"/>
                </a:moveTo>
                <a:lnTo>
                  <a:pt x="240284" y="952"/>
                </a:lnTo>
                <a:lnTo>
                  <a:pt x="240284" y="6075946"/>
                </a:lnTo>
                <a:lnTo>
                  <a:pt x="284822" y="6075946"/>
                </a:lnTo>
                <a:lnTo>
                  <a:pt x="284822" y="952"/>
                </a:lnTo>
                <a:close/>
              </a:path>
            </a:pathLst>
          </a:custGeom>
          <a:solidFill>
            <a:srgbClr val="DDE0E6"/>
          </a:solidFill>
        </p:spPr>
        <p:txBody>
          <a:bodyPr wrap="square" lIns="0" tIns="0" rIns="0" bIns="0" rtlCol="0"/>
          <a:lstStyle/>
          <a:p>
            <a:endParaRPr sz="1565"/>
          </a:p>
        </p:txBody>
      </p:sp>
      <p:sp>
        <p:nvSpPr>
          <p:cNvPr id="32" name="object 4"/>
          <p:cNvSpPr/>
          <p:nvPr/>
        </p:nvSpPr>
        <p:spPr>
          <a:xfrm>
            <a:off x="368084" y="4840933"/>
            <a:ext cx="5687838" cy="53156"/>
          </a:xfrm>
          <a:custGeom>
            <a:avLst/>
            <a:gdLst/>
            <a:ahLst/>
            <a:cxnLst/>
            <a:rect l="l" t="t" r="r" b="b"/>
            <a:pathLst>
              <a:path w="5104130" h="47625">
                <a:moveTo>
                  <a:pt x="0" y="47623"/>
                </a:moveTo>
                <a:lnTo>
                  <a:pt x="5103647" y="47623"/>
                </a:lnTo>
                <a:lnTo>
                  <a:pt x="5103647" y="0"/>
                </a:lnTo>
                <a:lnTo>
                  <a:pt x="0" y="0"/>
                </a:lnTo>
                <a:lnTo>
                  <a:pt x="0" y="47623"/>
                </a:lnTo>
                <a:close/>
              </a:path>
            </a:pathLst>
          </a:custGeom>
          <a:solidFill>
            <a:srgbClr val="226C2E"/>
          </a:solidFill>
        </p:spPr>
        <p:txBody>
          <a:bodyPr wrap="square" lIns="0" tIns="0" rIns="0" bIns="0" rtlCol="0"/>
          <a:lstStyle/>
          <a:p>
            <a:pPr>
              <a:buClrTx/>
              <a:buFontTx/>
              <a:buNone/>
            </a:pPr>
            <a:endParaRPr sz="2012" kern="1200">
              <a:solidFill>
                <a:srgbClr val="226C2E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6" name="object 806"/>
          <p:cNvSpPr txBox="1"/>
          <p:nvPr/>
        </p:nvSpPr>
        <p:spPr>
          <a:xfrm>
            <a:off x="394373" y="5250925"/>
            <a:ext cx="4850727" cy="565765"/>
          </a:xfrm>
          <a:prstGeom prst="rect">
            <a:avLst/>
          </a:prstGeom>
        </p:spPr>
        <p:txBody>
          <a:bodyPr vert="horz" wrap="square" lIns="0" tIns="14193" rIns="0" bIns="0" rtlCol="0">
            <a:spAutoFit/>
          </a:bodyPr>
          <a:lstStyle/>
          <a:p>
            <a:pPr marL="35484">
              <a:lnSpc>
                <a:spcPts val="2090"/>
              </a:lnSpc>
              <a:spcBef>
                <a:spcPts val="112"/>
              </a:spcBef>
            </a:pPr>
            <a:r>
              <a:rPr lang="ru-RU" sz="2400" b="1" spc="112" dirty="0" err="1" smtClean="0">
                <a:solidFill>
                  <a:srgbClr val="227644"/>
                </a:solidFill>
                <a:latin typeface="Century Gothic" panose="020B0502020202020204" pitchFamily="34" charset="0"/>
                <a:cs typeface="Bahnschrift"/>
              </a:rPr>
              <a:t>Бовкун</a:t>
            </a:r>
            <a:r>
              <a:rPr lang="ru-RU" sz="2400" b="1" spc="112" dirty="0" smtClean="0">
                <a:solidFill>
                  <a:srgbClr val="227644"/>
                </a:solidFill>
                <a:latin typeface="Century Gothic" panose="020B0502020202020204" pitchFamily="34" charset="0"/>
                <a:cs typeface="Bahnschrift"/>
              </a:rPr>
              <a:t> Татьяна Николаевна,</a:t>
            </a:r>
          </a:p>
          <a:p>
            <a:pPr marL="35484">
              <a:lnSpc>
                <a:spcPts val="2090"/>
              </a:lnSpc>
              <a:spcBef>
                <a:spcPts val="112"/>
              </a:spcBef>
            </a:pPr>
            <a:r>
              <a:rPr lang="ru-RU" sz="2400" b="1" spc="112" dirty="0">
                <a:solidFill>
                  <a:srgbClr val="227644"/>
                </a:solidFill>
                <a:latin typeface="Century Gothic" panose="020B0502020202020204" pitchFamily="34" charset="0"/>
                <a:cs typeface="Bahnschrift"/>
              </a:rPr>
              <a:t>м</a:t>
            </a:r>
            <a:r>
              <a:rPr lang="ru-RU" sz="2400" b="1" spc="112" dirty="0" smtClean="0">
                <a:solidFill>
                  <a:srgbClr val="227644"/>
                </a:solidFill>
                <a:latin typeface="Century Gothic" panose="020B0502020202020204" pitchFamily="34" charset="0"/>
                <a:cs typeface="Bahnschrift"/>
              </a:rPr>
              <a:t>етодист МАУ ИМЦ</a:t>
            </a:r>
            <a:endParaRPr lang="ru-RU" sz="2400" b="1" spc="112" dirty="0">
              <a:solidFill>
                <a:srgbClr val="227644"/>
              </a:solidFill>
              <a:latin typeface="Century Gothic" panose="020B0502020202020204" pitchFamily="34" charset="0"/>
              <a:cs typeface="Bahnschrift"/>
            </a:endParaRPr>
          </a:p>
        </p:txBody>
      </p:sp>
      <p:sp>
        <p:nvSpPr>
          <p:cNvPr id="33" name="object 803"/>
          <p:cNvSpPr/>
          <p:nvPr/>
        </p:nvSpPr>
        <p:spPr>
          <a:xfrm>
            <a:off x="9845188" y="4159542"/>
            <a:ext cx="1710478" cy="1607993"/>
          </a:xfrm>
          <a:custGeom>
            <a:avLst/>
            <a:gdLst/>
            <a:ahLst/>
            <a:cxnLst/>
            <a:rect l="l" t="t" r="r" b="b"/>
            <a:pathLst>
              <a:path w="1819275" h="1905000">
                <a:moveTo>
                  <a:pt x="1819275" y="0"/>
                </a:moveTo>
                <a:lnTo>
                  <a:pt x="0" y="0"/>
                </a:lnTo>
                <a:lnTo>
                  <a:pt x="0" y="1905001"/>
                </a:lnTo>
                <a:lnTo>
                  <a:pt x="1819275" y="1905001"/>
                </a:lnTo>
                <a:lnTo>
                  <a:pt x="1819275" y="0"/>
                </a:lnTo>
                <a:close/>
              </a:path>
            </a:pathLst>
          </a:custGeom>
          <a:solidFill>
            <a:srgbClr val="4D897C">
              <a:alpha val="16999"/>
            </a:srgbClr>
          </a:solidFill>
        </p:spPr>
        <p:txBody>
          <a:bodyPr wrap="square" lIns="0" tIns="0" rIns="0" bIns="0" rtlCol="0"/>
          <a:lstStyle/>
          <a:p>
            <a:pPr>
              <a:buClrTx/>
              <a:buFontTx/>
              <a:buNone/>
            </a:pPr>
            <a:endParaRPr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4" name="object 803"/>
          <p:cNvSpPr/>
          <p:nvPr/>
        </p:nvSpPr>
        <p:spPr>
          <a:xfrm>
            <a:off x="10295564" y="5073941"/>
            <a:ext cx="1728113" cy="1607993"/>
          </a:xfrm>
          <a:custGeom>
            <a:avLst/>
            <a:gdLst/>
            <a:ahLst/>
            <a:cxnLst/>
            <a:rect l="l" t="t" r="r" b="b"/>
            <a:pathLst>
              <a:path w="1819275" h="1905000">
                <a:moveTo>
                  <a:pt x="1819275" y="0"/>
                </a:moveTo>
                <a:lnTo>
                  <a:pt x="0" y="0"/>
                </a:lnTo>
                <a:lnTo>
                  <a:pt x="0" y="1905001"/>
                </a:lnTo>
                <a:lnTo>
                  <a:pt x="1819275" y="1905001"/>
                </a:lnTo>
                <a:lnTo>
                  <a:pt x="1819275" y="0"/>
                </a:lnTo>
                <a:close/>
              </a:path>
            </a:pathLst>
          </a:custGeom>
          <a:solidFill>
            <a:srgbClr val="4D897C">
              <a:alpha val="16999"/>
            </a:srgbClr>
          </a:solidFill>
        </p:spPr>
        <p:txBody>
          <a:bodyPr wrap="square" lIns="0" tIns="0" rIns="0" bIns="0" rtlCol="0"/>
          <a:lstStyle/>
          <a:p>
            <a:pPr>
              <a:buClrTx/>
              <a:buFontTx/>
              <a:buNone/>
            </a:pPr>
            <a:endParaRPr sz="1800" kern="120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305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object 3"/>
          <p:cNvSpPr/>
          <p:nvPr/>
        </p:nvSpPr>
        <p:spPr>
          <a:xfrm>
            <a:off x="151691" y="-152474"/>
            <a:ext cx="11940961" cy="6665651"/>
          </a:xfrm>
          <a:custGeom>
            <a:avLst/>
            <a:gdLst/>
            <a:ahLst/>
            <a:cxnLst/>
            <a:rect l="l" t="t" r="r" b="b"/>
            <a:pathLst>
              <a:path w="1714500" h="6075045">
                <a:moveTo>
                  <a:pt x="0" y="6074996"/>
                </a:moveTo>
                <a:lnTo>
                  <a:pt x="1714480" y="6074996"/>
                </a:lnTo>
                <a:lnTo>
                  <a:pt x="1714480" y="0"/>
                </a:lnTo>
                <a:lnTo>
                  <a:pt x="0" y="0"/>
                </a:lnTo>
                <a:lnTo>
                  <a:pt x="0" y="6074996"/>
                </a:lnTo>
                <a:close/>
              </a:path>
            </a:pathLst>
          </a:custGeom>
          <a:solidFill>
            <a:srgbClr val="F0F3FA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34" name="object 6"/>
          <p:cNvSpPr/>
          <p:nvPr/>
        </p:nvSpPr>
        <p:spPr>
          <a:xfrm>
            <a:off x="0" y="405368"/>
            <a:ext cx="10248265" cy="648335"/>
          </a:xfrm>
          <a:custGeom>
            <a:avLst/>
            <a:gdLst/>
            <a:ahLst/>
            <a:cxnLst/>
            <a:rect l="l" t="t" r="r" b="b"/>
            <a:pathLst>
              <a:path w="10248265" h="648335">
                <a:moveTo>
                  <a:pt x="200131" y="0"/>
                </a:moveTo>
                <a:lnTo>
                  <a:pt x="0" y="0"/>
                </a:lnTo>
                <a:lnTo>
                  <a:pt x="0" y="648000"/>
                </a:lnTo>
                <a:lnTo>
                  <a:pt x="200131" y="648000"/>
                </a:lnTo>
                <a:lnTo>
                  <a:pt x="200131" y="0"/>
                </a:lnTo>
                <a:close/>
              </a:path>
              <a:path w="10248265" h="648335">
                <a:moveTo>
                  <a:pt x="240516" y="0"/>
                </a:moveTo>
                <a:lnTo>
                  <a:pt x="240516" y="648000"/>
                </a:lnTo>
                <a:lnTo>
                  <a:pt x="9246207" y="648014"/>
                </a:lnTo>
                <a:lnTo>
                  <a:pt x="8601901" y="15"/>
                </a:lnTo>
                <a:lnTo>
                  <a:pt x="240516" y="0"/>
                </a:lnTo>
                <a:close/>
              </a:path>
              <a:path w="10248265" h="648335">
                <a:moveTo>
                  <a:pt x="8681806" y="15"/>
                </a:moveTo>
                <a:lnTo>
                  <a:pt x="8654197" y="15"/>
                </a:lnTo>
                <a:lnTo>
                  <a:pt x="9302964" y="648014"/>
                </a:lnTo>
                <a:lnTo>
                  <a:pt x="9326112" y="648014"/>
                </a:lnTo>
                <a:lnTo>
                  <a:pt x="8681806" y="15"/>
                </a:lnTo>
                <a:close/>
              </a:path>
              <a:path w="10248265" h="648335">
                <a:moveTo>
                  <a:pt x="9085676" y="15"/>
                </a:moveTo>
                <a:lnTo>
                  <a:pt x="8734103" y="15"/>
                </a:lnTo>
                <a:lnTo>
                  <a:pt x="9382870" y="648014"/>
                </a:lnTo>
                <a:lnTo>
                  <a:pt x="9729983" y="648014"/>
                </a:lnTo>
                <a:lnTo>
                  <a:pt x="9085676" y="15"/>
                </a:lnTo>
                <a:close/>
              </a:path>
              <a:path w="10248265" h="648335">
                <a:moveTo>
                  <a:pt x="9331571" y="15"/>
                </a:moveTo>
                <a:lnTo>
                  <a:pt x="9137973" y="15"/>
                </a:lnTo>
                <a:lnTo>
                  <a:pt x="9786740" y="648014"/>
                </a:lnTo>
                <a:lnTo>
                  <a:pt x="9975876" y="648014"/>
                </a:lnTo>
                <a:lnTo>
                  <a:pt x="9331571" y="15"/>
                </a:lnTo>
                <a:close/>
              </a:path>
              <a:path w="10248265" h="648335">
                <a:moveTo>
                  <a:pt x="9599745" y="15"/>
                </a:moveTo>
                <a:lnTo>
                  <a:pt x="9383867" y="15"/>
                </a:lnTo>
                <a:lnTo>
                  <a:pt x="10032634" y="648014"/>
                </a:lnTo>
                <a:lnTo>
                  <a:pt x="10247745" y="648014"/>
                </a:lnTo>
                <a:lnTo>
                  <a:pt x="9599745" y="15"/>
                </a:lnTo>
                <a:close/>
              </a:path>
            </a:pathLst>
          </a:custGeom>
          <a:solidFill>
            <a:srgbClr val="227644"/>
          </a:solidFill>
        </p:spPr>
        <p:txBody>
          <a:bodyPr wrap="square" lIns="0" tIns="0" rIns="0" bIns="0" rtlCol="0"/>
          <a:lstStyle/>
          <a:p>
            <a:pPr>
              <a:buClrTx/>
              <a:buFontTx/>
              <a:buNone/>
            </a:pPr>
            <a:endParaRPr sz="1800" kern="1200">
              <a:solidFill>
                <a:srgbClr val="227644"/>
              </a:solidFill>
              <a:latin typeface="Calibri"/>
              <a:ea typeface="+mn-ea"/>
              <a:cs typeface="+mn-cs"/>
            </a:endParaRPr>
          </a:p>
        </p:txBody>
      </p:sp>
      <p:pic>
        <p:nvPicPr>
          <p:cNvPr id="831" name="Рисунок 8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30" y="180902"/>
            <a:ext cx="592390" cy="1169808"/>
          </a:xfrm>
          <a:prstGeom prst="rect">
            <a:avLst/>
          </a:prstGeom>
        </p:spPr>
      </p:pic>
      <p:sp>
        <p:nvSpPr>
          <p:cNvPr id="842" name="object 184"/>
          <p:cNvSpPr/>
          <p:nvPr/>
        </p:nvSpPr>
        <p:spPr>
          <a:xfrm flipH="1">
            <a:off x="11859886" y="92252"/>
            <a:ext cx="232766" cy="6649375"/>
          </a:xfrm>
          <a:custGeom>
            <a:avLst/>
            <a:gdLst/>
            <a:ahLst/>
            <a:cxnLst/>
            <a:rect l="l" t="t" r="r" b="b"/>
            <a:pathLst>
              <a:path w="1161415" h="1869439">
                <a:moveTo>
                  <a:pt x="0" y="1869291"/>
                </a:moveTo>
                <a:lnTo>
                  <a:pt x="1160932" y="1869291"/>
                </a:lnTo>
                <a:lnTo>
                  <a:pt x="1160932" y="0"/>
                </a:lnTo>
                <a:lnTo>
                  <a:pt x="0" y="0"/>
                </a:lnTo>
                <a:lnTo>
                  <a:pt x="0" y="1869291"/>
                </a:lnTo>
                <a:close/>
              </a:path>
            </a:pathLst>
          </a:custGeom>
          <a:solidFill>
            <a:srgbClr val="83CBCF">
              <a:alpha val="10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8" name="object 4"/>
          <p:cNvSpPr/>
          <p:nvPr/>
        </p:nvSpPr>
        <p:spPr>
          <a:xfrm>
            <a:off x="-1144" y="86770"/>
            <a:ext cx="318638" cy="6665651"/>
          </a:xfrm>
          <a:custGeom>
            <a:avLst/>
            <a:gdLst/>
            <a:ahLst/>
            <a:cxnLst/>
            <a:rect l="l" t="t" r="r" b="b"/>
            <a:pathLst>
              <a:path w="285115" h="6076315">
                <a:moveTo>
                  <a:pt x="200126" y="0"/>
                </a:moveTo>
                <a:lnTo>
                  <a:pt x="0" y="0"/>
                </a:lnTo>
                <a:lnTo>
                  <a:pt x="0" y="6074994"/>
                </a:lnTo>
                <a:lnTo>
                  <a:pt x="200126" y="6074994"/>
                </a:lnTo>
                <a:lnTo>
                  <a:pt x="200126" y="0"/>
                </a:lnTo>
                <a:close/>
              </a:path>
              <a:path w="285115" h="6076315">
                <a:moveTo>
                  <a:pt x="284822" y="952"/>
                </a:moveTo>
                <a:lnTo>
                  <a:pt x="240284" y="952"/>
                </a:lnTo>
                <a:lnTo>
                  <a:pt x="240284" y="6075946"/>
                </a:lnTo>
                <a:lnTo>
                  <a:pt x="284822" y="6075946"/>
                </a:lnTo>
                <a:lnTo>
                  <a:pt x="284822" y="952"/>
                </a:lnTo>
                <a:close/>
              </a:path>
            </a:pathLst>
          </a:custGeom>
          <a:solidFill>
            <a:srgbClr val="DDE0E6"/>
          </a:solidFill>
        </p:spPr>
        <p:txBody>
          <a:bodyPr wrap="square" lIns="0" tIns="0" rIns="0" bIns="0" rtlCol="0"/>
          <a:lstStyle/>
          <a:p>
            <a:endParaRPr sz="1565"/>
          </a:p>
        </p:txBody>
      </p:sp>
      <p:sp>
        <p:nvSpPr>
          <p:cNvPr id="32" name="object 184"/>
          <p:cNvSpPr/>
          <p:nvPr/>
        </p:nvSpPr>
        <p:spPr>
          <a:xfrm>
            <a:off x="586376" y="92252"/>
            <a:ext cx="1161415" cy="6643525"/>
          </a:xfrm>
          <a:custGeom>
            <a:avLst/>
            <a:gdLst/>
            <a:ahLst/>
            <a:cxnLst/>
            <a:rect l="l" t="t" r="r" b="b"/>
            <a:pathLst>
              <a:path w="1161415" h="1869439">
                <a:moveTo>
                  <a:pt x="0" y="1869291"/>
                </a:moveTo>
                <a:lnTo>
                  <a:pt x="1160932" y="1869291"/>
                </a:lnTo>
                <a:lnTo>
                  <a:pt x="1160932" y="0"/>
                </a:lnTo>
                <a:lnTo>
                  <a:pt x="0" y="0"/>
                </a:lnTo>
                <a:lnTo>
                  <a:pt x="0" y="1869291"/>
                </a:lnTo>
                <a:close/>
              </a:path>
            </a:pathLst>
          </a:custGeom>
          <a:solidFill>
            <a:srgbClr val="83CBCF">
              <a:alpha val="10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84"/>
          <p:cNvSpPr/>
          <p:nvPr/>
        </p:nvSpPr>
        <p:spPr>
          <a:xfrm>
            <a:off x="899014" y="86770"/>
            <a:ext cx="1161415" cy="6649007"/>
          </a:xfrm>
          <a:custGeom>
            <a:avLst/>
            <a:gdLst/>
            <a:ahLst/>
            <a:cxnLst/>
            <a:rect l="l" t="t" r="r" b="b"/>
            <a:pathLst>
              <a:path w="1161415" h="1869439">
                <a:moveTo>
                  <a:pt x="0" y="1869291"/>
                </a:moveTo>
                <a:lnTo>
                  <a:pt x="1160932" y="1869291"/>
                </a:lnTo>
                <a:lnTo>
                  <a:pt x="1160932" y="0"/>
                </a:lnTo>
                <a:lnTo>
                  <a:pt x="0" y="0"/>
                </a:lnTo>
                <a:lnTo>
                  <a:pt x="0" y="1869291"/>
                </a:lnTo>
                <a:close/>
              </a:path>
            </a:pathLst>
          </a:custGeom>
          <a:solidFill>
            <a:srgbClr val="83CBCF">
              <a:alpha val="10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Прямоугольник 8"/>
          <p:cNvSpPr/>
          <p:nvPr/>
        </p:nvSpPr>
        <p:spPr>
          <a:xfrm>
            <a:off x="9652566" y="5685347"/>
            <a:ext cx="21068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00" dirty="0">
              <a:solidFill>
                <a:srgbClr val="227644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object 806"/>
          <p:cNvSpPr txBox="1"/>
          <p:nvPr/>
        </p:nvSpPr>
        <p:spPr>
          <a:xfrm>
            <a:off x="6575671" y="1644947"/>
            <a:ext cx="1124447" cy="224420"/>
          </a:xfrm>
          <a:prstGeom prst="rect">
            <a:avLst/>
          </a:prstGeom>
          <a:solidFill>
            <a:srgbClr val="F0F3FA"/>
          </a:solidFill>
        </p:spPr>
        <p:txBody>
          <a:bodyPr wrap="square" lIns="0" tIns="0" rIns="0" bIns="0" rtlCol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</a:lstStyle>
          <a:p>
            <a:endParaRPr dirty="0"/>
          </a:p>
        </p:txBody>
      </p:sp>
      <p:grpSp>
        <p:nvGrpSpPr>
          <p:cNvPr id="43" name="Группа 9"/>
          <p:cNvGrpSpPr/>
          <p:nvPr/>
        </p:nvGrpSpPr>
        <p:grpSpPr>
          <a:xfrm>
            <a:off x="321027" y="1801807"/>
            <a:ext cx="2995380" cy="4858299"/>
            <a:chOff x="1504919" y="3863214"/>
            <a:chExt cx="3116829" cy="2895882"/>
          </a:xfrm>
        </p:grpSpPr>
        <p:sp>
          <p:nvSpPr>
            <p:cNvPr id="44" name="object 842"/>
            <p:cNvSpPr/>
            <p:nvPr/>
          </p:nvSpPr>
          <p:spPr>
            <a:xfrm rot="5400000">
              <a:off x="2842170" y="2892396"/>
              <a:ext cx="480969" cy="2422605"/>
            </a:xfrm>
            <a:custGeom>
              <a:avLst/>
              <a:gdLst/>
              <a:ahLst/>
              <a:cxnLst/>
              <a:rect l="l" t="t" r="r" b="b"/>
              <a:pathLst>
                <a:path w="207645" h="3845560">
                  <a:moveTo>
                    <a:pt x="122859" y="0"/>
                  </a:moveTo>
                  <a:lnTo>
                    <a:pt x="0" y="0"/>
                  </a:lnTo>
                  <a:lnTo>
                    <a:pt x="0" y="3845039"/>
                  </a:lnTo>
                  <a:lnTo>
                    <a:pt x="122859" y="3845039"/>
                  </a:lnTo>
                  <a:lnTo>
                    <a:pt x="122859" y="0"/>
                  </a:lnTo>
                  <a:close/>
                </a:path>
                <a:path w="207645" h="3845560">
                  <a:moveTo>
                    <a:pt x="207518" y="0"/>
                  </a:moveTo>
                  <a:lnTo>
                    <a:pt x="151663" y="0"/>
                  </a:lnTo>
                  <a:lnTo>
                    <a:pt x="151663" y="3845039"/>
                  </a:lnTo>
                  <a:lnTo>
                    <a:pt x="207518" y="3845039"/>
                  </a:lnTo>
                  <a:lnTo>
                    <a:pt x="207518" y="0"/>
                  </a:lnTo>
                  <a:close/>
                </a:path>
              </a:pathLst>
            </a:custGeom>
            <a:solidFill>
              <a:srgbClr val="227644"/>
            </a:solidFill>
            <a:ln>
              <a:solidFill>
                <a:srgbClr val="22764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957"/>
            <p:cNvSpPr/>
            <p:nvPr/>
          </p:nvSpPr>
          <p:spPr>
            <a:xfrm>
              <a:off x="1504919" y="3902846"/>
              <a:ext cx="3116829" cy="2856250"/>
            </a:xfrm>
            <a:custGeom>
              <a:avLst/>
              <a:gdLst/>
              <a:ahLst/>
              <a:cxnLst/>
              <a:rect l="l" t="t" r="r" b="b"/>
              <a:pathLst>
                <a:path w="2339340" h="4465320">
                  <a:moveTo>
                    <a:pt x="2339327" y="0"/>
                  </a:moveTo>
                  <a:lnTo>
                    <a:pt x="0" y="0"/>
                  </a:lnTo>
                  <a:lnTo>
                    <a:pt x="0" y="4465320"/>
                  </a:lnTo>
                  <a:lnTo>
                    <a:pt x="2339327" y="4465320"/>
                  </a:lnTo>
                  <a:lnTo>
                    <a:pt x="2339327" y="0"/>
                  </a:lnTo>
                  <a:close/>
                </a:path>
              </a:pathLst>
            </a:custGeom>
            <a:solidFill>
              <a:schemeClr val="bg1">
                <a:lumMod val="50000"/>
                <a:alpha val="18998"/>
              </a:schemeClr>
            </a:solidFill>
            <a:ln>
              <a:solidFill>
                <a:srgbClr val="227644"/>
              </a:solidFill>
            </a:ln>
          </p:spPr>
          <p:txBody>
            <a:bodyPr wrap="square" lIns="0" tIns="0" rIns="0" bIns="0" rtlCol="0"/>
            <a:lstStyle/>
            <a:p>
              <a:pPr lvl="0" algn="ctr">
                <a:buClrTx/>
              </a:pPr>
              <a:r>
                <a:rPr lang="ru-RU" sz="1800" kern="1200" dirty="0" smtClean="0">
                  <a:solidFill>
                    <a:srgbClr val="002060"/>
                  </a:solidFill>
                  <a:latin typeface="Century Gothic" panose="020B0502020202020204" pitchFamily="34" charset="0"/>
                  <a:ea typeface="+mn-ea"/>
                </a:rPr>
                <a:t> </a:t>
              </a:r>
            </a:p>
            <a:p>
              <a:pPr lvl="0" algn="ctr">
                <a:buClrTx/>
              </a:pPr>
              <a:endParaRPr lang="ru-RU" sz="1800" kern="1200" dirty="0" smtClean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endParaRPr>
            </a:p>
            <a:p>
              <a:pPr lvl="0" algn="ctr">
                <a:buClrTx/>
              </a:pPr>
              <a:endParaRPr lang="ru-RU" sz="1800" kern="1200" dirty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endParaRPr>
            </a:p>
            <a:p>
              <a:pPr lvl="0" algn="ctr">
                <a:buClrTx/>
              </a:pPr>
              <a:endParaRPr lang="ru-RU" sz="1800" kern="1200" dirty="0">
                <a:solidFill>
                  <a:srgbClr val="002060"/>
                </a:solidFill>
                <a:latin typeface="Century Gothic" panose="020B0502020202020204" pitchFamily="34" charset="0"/>
                <a:ea typeface="+mn-ea"/>
              </a:endParaRPr>
            </a:p>
          </p:txBody>
        </p:sp>
      </p:grpSp>
      <p:sp>
        <p:nvSpPr>
          <p:cNvPr id="47" name="Прямоугольник 46"/>
          <p:cNvSpPr/>
          <p:nvPr/>
        </p:nvSpPr>
        <p:spPr>
          <a:xfrm>
            <a:off x="289712" y="2934848"/>
            <a:ext cx="311168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solidFill>
                  <a:srgbClr val="002060"/>
                </a:solidFill>
                <a:latin typeface="Century Gothic" pitchFamily="34" charset="0"/>
              </a:rPr>
              <a:t>Вариантивность</a:t>
            </a:r>
            <a:r>
              <a:rPr lang="ru-RU" sz="2000" dirty="0" smtClean="0">
                <a:solidFill>
                  <a:srgbClr val="002060"/>
                </a:solidFill>
                <a:latin typeface="Century Gothic" pitchFamily="34" charset="0"/>
              </a:rPr>
              <a:t> форм получения образования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entury Gothic" pitchFamily="34" charset="0"/>
              </a:rPr>
              <a:t>п.27 ст.2, ч. 4 ст. 79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entury Gothic" pitchFamily="34" charset="0"/>
              </a:rPr>
              <a:t>ФЗ от 29.12.2012 г.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entury Gothic" pitchFamily="34" charset="0"/>
              </a:rPr>
              <a:t>№ 273-ФЗ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entury Gothic" pitchFamily="34" charset="0"/>
              </a:rPr>
              <a:t>«Об образовании в Российской Федерации» </a:t>
            </a:r>
            <a:endParaRPr lang="ru-RU" sz="2000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56" name="object 115"/>
          <p:cNvSpPr/>
          <p:nvPr/>
        </p:nvSpPr>
        <p:spPr>
          <a:xfrm>
            <a:off x="2442950" y="559291"/>
            <a:ext cx="6196083" cy="434612"/>
          </a:xfrm>
          <a:custGeom>
            <a:avLst/>
            <a:gdLst/>
            <a:ahLst/>
            <a:cxnLst/>
            <a:rect l="l" t="t" r="r" b="b"/>
            <a:pathLst>
              <a:path w="648334" h="327660">
                <a:moveTo>
                  <a:pt x="647715" y="0"/>
                </a:moveTo>
                <a:lnTo>
                  <a:pt x="0" y="0"/>
                </a:lnTo>
                <a:lnTo>
                  <a:pt x="0" y="327143"/>
                </a:lnTo>
                <a:lnTo>
                  <a:pt x="647715" y="327143"/>
                </a:lnTo>
                <a:lnTo>
                  <a:pt x="647715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0" tIns="0" rIns="0" bIns="0" rtlCol="0" anchor="ctr"/>
          <a:lstStyle/>
          <a:p>
            <a:pPr lvl="0" algn="ctr"/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ДОШКОЛЬНЫЕ ОБРАЗОВАТЕЛЬНЫЕ ОРГАНИЗАЦИИ </a:t>
            </a: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</a:rPr>
              <a:t>(</a:t>
            </a: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  <a:ea typeface="Cambria" panose="02040503050406030204" pitchFamily="18" charset="0"/>
              </a:rPr>
              <a:t>ДОО</a:t>
            </a: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</a:rPr>
              <a:t>)</a:t>
            </a:r>
            <a:endParaRPr lang="ru-RU" sz="1600" b="1" dirty="0" smtClean="0">
              <a:solidFill>
                <a:schemeClr val="bg1"/>
              </a:solidFill>
              <a:latin typeface="Century Gothic" pitchFamily="34" charset="0"/>
              <a:ea typeface="Cambria" panose="02040503050406030204" pitchFamily="18" charset="0"/>
            </a:endParaRPr>
          </a:p>
        </p:txBody>
      </p:sp>
      <p:sp>
        <p:nvSpPr>
          <p:cNvPr id="72" name="object 115"/>
          <p:cNvSpPr/>
          <p:nvPr/>
        </p:nvSpPr>
        <p:spPr>
          <a:xfrm>
            <a:off x="5243016" y="3332059"/>
            <a:ext cx="6196083" cy="434612"/>
          </a:xfrm>
          <a:custGeom>
            <a:avLst/>
            <a:gdLst/>
            <a:ahLst/>
            <a:cxnLst/>
            <a:rect l="l" t="t" r="r" b="b"/>
            <a:pathLst>
              <a:path w="648334" h="327660">
                <a:moveTo>
                  <a:pt x="647715" y="0"/>
                </a:moveTo>
                <a:lnTo>
                  <a:pt x="0" y="0"/>
                </a:lnTo>
                <a:lnTo>
                  <a:pt x="0" y="327143"/>
                </a:lnTo>
                <a:lnTo>
                  <a:pt x="647715" y="327143"/>
                </a:lnTo>
                <a:lnTo>
                  <a:pt x="647715" y="0"/>
                </a:lnTo>
                <a:close/>
              </a:path>
            </a:pathLst>
          </a:custGeom>
          <a:noFill/>
          <a:ln>
            <a:solidFill>
              <a:srgbClr val="C26E83"/>
            </a:solidFill>
          </a:ln>
        </p:spPr>
        <p:txBody>
          <a:bodyPr wrap="square" lIns="0" tIns="0" rIns="0" bIns="0" rtlCol="0" anchor="ctr"/>
          <a:lstStyle/>
          <a:p>
            <a:pPr lvl="0" algn="ctr"/>
            <a:r>
              <a:rPr lang="ru-RU" sz="1600" b="1" dirty="0" smtClean="0">
                <a:solidFill>
                  <a:srgbClr val="227644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ФОРМЫ ПОЛУЧЕНИЯ ОБРАЗОВАНИЯ</a:t>
            </a:r>
          </a:p>
        </p:txBody>
      </p:sp>
      <p:sp>
        <p:nvSpPr>
          <p:cNvPr id="87" name="object 806"/>
          <p:cNvSpPr/>
          <p:nvPr/>
        </p:nvSpPr>
        <p:spPr>
          <a:xfrm>
            <a:off x="5063319" y="5452195"/>
            <a:ext cx="3045725" cy="502796"/>
          </a:xfrm>
          <a:custGeom>
            <a:avLst/>
            <a:gdLst/>
            <a:ahLst/>
            <a:cxnLst/>
            <a:rect l="l" t="t" r="r" b="b"/>
            <a:pathLst>
              <a:path w="3522979" h="419735">
                <a:moveTo>
                  <a:pt x="0" y="419125"/>
                </a:moveTo>
                <a:lnTo>
                  <a:pt x="3522374" y="419125"/>
                </a:lnTo>
                <a:lnTo>
                  <a:pt x="3522374" y="0"/>
                </a:lnTo>
                <a:lnTo>
                  <a:pt x="0" y="0"/>
                </a:lnTo>
                <a:lnTo>
                  <a:pt x="0" y="41912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12199">
            <a:solidFill>
              <a:srgbClr val="002060"/>
            </a:solidFill>
          </a:ln>
        </p:spPr>
        <p:txBody>
          <a:bodyPr wrap="square" lIns="0" tIns="0" rIns="0" bIns="0" rtlCol="0" anchor="ctr"/>
          <a:lstStyle/>
          <a:p>
            <a:endParaRPr b="1"/>
          </a:p>
        </p:txBody>
      </p:sp>
      <p:grpSp>
        <p:nvGrpSpPr>
          <p:cNvPr id="111" name="Группа 110"/>
          <p:cNvGrpSpPr/>
          <p:nvPr/>
        </p:nvGrpSpPr>
        <p:grpSpPr>
          <a:xfrm>
            <a:off x="4749421" y="3877774"/>
            <a:ext cx="7046795" cy="2707288"/>
            <a:chOff x="4094328" y="3918717"/>
            <a:chExt cx="7046795" cy="2707288"/>
          </a:xfrm>
        </p:grpSpPr>
        <p:grpSp>
          <p:nvGrpSpPr>
            <p:cNvPr id="80" name="Группа 79"/>
            <p:cNvGrpSpPr/>
            <p:nvPr/>
          </p:nvGrpSpPr>
          <p:grpSpPr>
            <a:xfrm>
              <a:off x="7785654" y="3918717"/>
              <a:ext cx="3344784" cy="762464"/>
              <a:chOff x="348430" y="1479875"/>
              <a:chExt cx="1912093" cy="837211"/>
            </a:xfrm>
          </p:grpSpPr>
          <p:sp>
            <p:nvSpPr>
              <p:cNvPr id="81" name="object 115"/>
              <p:cNvSpPr/>
              <p:nvPr/>
            </p:nvSpPr>
            <p:spPr>
              <a:xfrm>
                <a:off x="348430" y="1479875"/>
                <a:ext cx="1912093" cy="837211"/>
              </a:xfrm>
              <a:custGeom>
                <a:avLst/>
                <a:gdLst/>
                <a:ahLst/>
                <a:cxnLst/>
                <a:rect l="l" t="t" r="r" b="b"/>
                <a:pathLst>
                  <a:path w="648334" h="327660">
                    <a:moveTo>
                      <a:pt x="647715" y="0"/>
                    </a:moveTo>
                    <a:lnTo>
                      <a:pt x="0" y="0"/>
                    </a:lnTo>
                    <a:lnTo>
                      <a:pt x="0" y="327143"/>
                    </a:lnTo>
                    <a:lnTo>
                      <a:pt x="647715" y="327143"/>
                    </a:lnTo>
                    <a:lnTo>
                      <a:pt x="647715" y="0"/>
                    </a:lnTo>
                    <a:close/>
                  </a:path>
                </a:pathLst>
              </a:custGeom>
              <a:solidFill>
                <a:srgbClr val="E1EBE9"/>
              </a:solidFill>
              <a:ln>
                <a:solidFill>
                  <a:srgbClr val="002060"/>
                </a:solidFill>
              </a:ln>
            </p:spPr>
            <p:txBody>
              <a:bodyPr wrap="square" lIns="0" tIns="0" rIns="0" bIns="0" rtlCol="0" anchor="ctr"/>
              <a:lstStyle/>
              <a:p>
                <a:pPr lvl="0" algn="just"/>
                <a:endParaRPr lang="ru-RU" sz="1800" dirty="0" smtClean="0">
                  <a:solidFill>
                    <a:srgbClr val="227644"/>
                  </a:solidFill>
                  <a:latin typeface="Century Gothic" panose="020B0502020202020204" pitchFamily="34" charset="0"/>
                  <a:ea typeface="Cambria" panose="02040503050406030204" pitchFamily="18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439520" y="1512516"/>
                <a:ext cx="1729911" cy="70969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1800" b="1" dirty="0" smtClean="0">
                    <a:solidFill>
                      <a:schemeClr val="accent2">
                        <a:lumMod val="75000"/>
                      </a:schemeClr>
                    </a:solidFill>
                    <a:latin typeface="Century Gothic" panose="020B0502020202020204" pitchFamily="34" charset="0"/>
                  </a:rPr>
                  <a:t>КОМПЕНСИРУЮЩИЕ </a:t>
                </a:r>
              </a:p>
              <a:p>
                <a:pPr algn="ctr"/>
                <a:r>
                  <a:rPr lang="ru-RU" sz="1800" b="1" dirty="0" smtClean="0">
                    <a:solidFill>
                      <a:schemeClr val="accent2">
                        <a:lumMod val="75000"/>
                      </a:schemeClr>
                    </a:solidFill>
                    <a:latin typeface="Century Gothic" panose="020B0502020202020204" pitchFamily="34" charset="0"/>
                  </a:rPr>
                  <a:t>ГРУППЫ</a:t>
                </a:r>
                <a:endParaRPr lang="ru-RU" sz="1800" b="1" dirty="0">
                  <a:solidFill>
                    <a:schemeClr val="accent2">
                      <a:lumMod val="7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89" name="object 806"/>
            <p:cNvSpPr/>
            <p:nvPr/>
          </p:nvSpPr>
          <p:spPr>
            <a:xfrm>
              <a:off x="8072685" y="4859581"/>
              <a:ext cx="3068438" cy="502796"/>
            </a:xfrm>
            <a:custGeom>
              <a:avLst/>
              <a:gdLst/>
              <a:ahLst/>
              <a:cxnLst/>
              <a:rect l="l" t="t" r="r" b="b"/>
              <a:pathLst>
                <a:path w="3522979" h="419735">
                  <a:moveTo>
                    <a:pt x="0" y="419125"/>
                  </a:moveTo>
                  <a:lnTo>
                    <a:pt x="3522374" y="419125"/>
                  </a:lnTo>
                  <a:lnTo>
                    <a:pt x="3522374" y="0"/>
                  </a:lnTo>
                  <a:lnTo>
                    <a:pt x="0" y="0"/>
                  </a:lnTo>
                  <a:lnTo>
                    <a:pt x="0" y="419125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2199">
              <a:solidFill>
                <a:srgbClr val="002060"/>
              </a:solidFill>
            </a:ln>
          </p:spPr>
          <p:txBody>
            <a:bodyPr wrap="square" lIns="0" tIns="0" rIns="0" bIns="0" rtlCol="0" anchor="ctr"/>
            <a:lstStyle/>
            <a:p>
              <a:endParaRPr b="1"/>
            </a:p>
          </p:txBody>
        </p:sp>
        <p:sp>
          <p:nvSpPr>
            <p:cNvPr id="90" name="object 806"/>
            <p:cNvSpPr/>
            <p:nvPr/>
          </p:nvSpPr>
          <p:spPr>
            <a:xfrm>
              <a:off x="8090384" y="5487451"/>
              <a:ext cx="3050739" cy="502796"/>
            </a:xfrm>
            <a:custGeom>
              <a:avLst/>
              <a:gdLst/>
              <a:ahLst/>
              <a:cxnLst/>
              <a:rect l="l" t="t" r="r" b="b"/>
              <a:pathLst>
                <a:path w="3522979" h="419735">
                  <a:moveTo>
                    <a:pt x="0" y="419125"/>
                  </a:moveTo>
                  <a:lnTo>
                    <a:pt x="3522374" y="419125"/>
                  </a:lnTo>
                  <a:lnTo>
                    <a:pt x="3522374" y="0"/>
                  </a:lnTo>
                  <a:lnTo>
                    <a:pt x="0" y="0"/>
                  </a:lnTo>
                  <a:lnTo>
                    <a:pt x="0" y="419125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2199">
              <a:solidFill>
                <a:srgbClr val="002060"/>
              </a:solidFill>
            </a:ln>
          </p:spPr>
          <p:txBody>
            <a:bodyPr wrap="square" lIns="0" tIns="0" rIns="0" bIns="0" rtlCol="0" anchor="ctr"/>
            <a:lstStyle/>
            <a:p>
              <a:endParaRPr b="1"/>
            </a:p>
          </p:txBody>
        </p:sp>
        <p:sp>
          <p:nvSpPr>
            <p:cNvPr id="91" name="object 806"/>
            <p:cNvSpPr/>
            <p:nvPr/>
          </p:nvSpPr>
          <p:spPr>
            <a:xfrm>
              <a:off x="8090384" y="6123209"/>
              <a:ext cx="3050739" cy="502796"/>
            </a:xfrm>
            <a:custGeom>
              <a:avLst/>
              <a:gdLst/>
              <a:ahLst/>
              <a:cxnLst/>
              <a:rect l="l" t="t" r="r" b="b"/>
              <a:pathLst>
                <a:path w="3522979" h="419735">
                  <a:moveTo>
                    <a:pt x="0" y="419125"/>
                  </a:moveTo>
                  <a:lnTo>
                    <a:pt x="3522374" y="419125"/>
                  </a:lnTo>
                  <a:lnTo>
                    <a:pt x="3522374" y="0"/>
                  </a:lnTo>
                  <a:lnTo>
                    <a:pt x="0" y="0"/>
                  </a:lnTo>
                  <a:lnTo>
                    <a:pt x="0" y="419125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2199">
              <a:solidFill>
                <a:srgbClr val="002060"/>
              </a:solidFill>
            </a:ln>
          </p:spPr>
          <p:txBody>
            <a:bodyPr wrap="square" lIns="0" tIns="0" rIns="0" bIns="0" rtlCol="0" anchor="ctr"/>
            <a:lstStyle/>
            <a:p>
              <a:endParaRPr b="1"/>
            </a:p>
          </p:txBody>
        </p:sp>
        <p:cxnSp>
          <p:nvCxnSpPr>
            <p:cNvPr id="99" name="Прямая соединительная линия 98"/>
            <p:cNvCxnSpPr/>
            <p:nvPr/>
          </p:nvCxnSpPr>
          <p:spPr>
            <a:xfrm flipH="1">
              <a:off x="7775472" y="4681181"/>
              <a:ext cx="20400" cy="1676736"/>
            </a:xfrm>
            <a:prstGeom prst="line">
              <a:avLst/>
            </a:prstGeom>
            <a:ln w="190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0" name="Группа 109"/>
            <p:cNvGrpSpPr/>
            <p:nvPr/>
          </p:nvGrpSpPr>
          <p:grpSpPr>
            <a:xfrm>
              <a:off x="4094328" y="3918717"/>
              <a:ext cx="3351214" cy="2707288"/>
              <a:chOff x="4094328" y="3918717"/>
              <a:chExt cx="3351214" cy="2707288"/>
            </a:xfrm>
          </p:grpSpPr>
          <p:grpSp>
            <p:nvGrpSpPr>
              <p:cNvPr id="74" name="Группа 73"/>
              <p:cNvGrpSpPr/>
              <p:nvPr/>
            </p:nvGrpSpPr>
            <p:grpSpPr>
              <a:xfrm>
                <a:off x="4094328" y="3918717"/>
                <a:ext cx="3351214" cy="762465"/>
                <a:chOff x="344754" y="1479875"/>
                <a:chExt cx="1915769" cy="837212"/>
              </a:xfrm>
            </p:grpSpPr>
            <p:sp>
              <p:nvSpPr>
                <p:cNvPr id="76" name="object 115"/>
                <p:cNvSpPr/>
                <p:nvPr/>
              </p:nvSpPr>
              <p:spPr>
                <a:xfrm>
                  <a:off x="344754" y="1479875"/>
                  <a:ext cx="1915769" cy="83721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8334" h="327660">
                      <a:moveTo>
                        <a:pt x="647715" y="0"/>
                      </a:moveTo>
                      <a:lnTo>
                        <a:pt x="0" y="0"/>
                      </a:lnTo>
                      <a:lnTo>
                        <a:pt x="0" y="327143"/>
                      </a:lnTo>
                      <a:lnTo>
                        <a:pt x="647715" y="327143"/>
                      </a:lnTo>
                      <a:lnTo>
                        <a:pt x="647715" y="0"/>
                      </a:lnTo>
                      <a:close/>
                    </a:path>
                  </a:pathLst>
                </a:custGeom>
                <a:solidFill>
                  <a:srgbClr val="E1EBE9"/>
                </a:solidFill>
                <a:ln>
                  <a:solidFill>
                    <a:srgbClr val="002060"/>
                  </a:solidFill>
                </a:ln>
              </p:spPr>
              <p:txBody>
                <a:bodyPr wrap="square" lIns="0" tIns="0" rIns="0" bIns="0" rtlCol="0" anchor="ctr"/>
                <a:lstStyle/>
                <a:p>
                  <a:pPr lvl="0" algn="just"/>
                  <a:endParaRPr lang="ru-RU" sz="1800" dirty="0" smtClean="0">
                    <a:solidFill>
                      <a:srgbClr val="227644"/>
                    </a:solidFill>
                    <a:latin typeface="Century Gothic" panose="020B0502020202020204" pitchFamily="34" charset="0"/>
                    <a:ea typeface="Cambria" panose="02040503050406030204" pitchFamily="18" charset="0"/>
                  </a:endParaRPr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439520" y="1512515"/>
                  <a:ext cx="1729911" cy="70969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ru-RU" sz="1800" b="1" dirty="0" smtClean="0">
                      <a:solidFill>
                        <a:schemeClr val="accent2">
                          <a:lumMod val="75000"/>
                        </a:schemeClr>
                      </a:solidFill>
                      <a:latin typeface="Century Gothic" panose="020B0502020202020204" pitchFamily="34" charset="0"/>
                    </a:rPr>
                    <a:t>КОМБИНИРОВАННЫЕ ГРУППЫ</a:t>
                  </a:r>
                  <a:endParaRPr lang="ru-RU" sz="1800" b="1" dirty="0">
                    <a:solidFill>
                      <a:schemeClr val="accent2">
                        <a:lumMod val="75000"/>
                      </a:schemeClr>
                    </a:solidFill>
                    <a:latin typeface="Century Gothic" panose="020B0502020202020204" pitchFamily="34" charset="0"/>
                  </a:endParaRPr>
                </a:p>
              </p:txBody>
            </p:sp>
          </p:grpSp>
          <p:cxnSp>
            <p:nvCxnSpPr>
              <p:cNvPr id="83" name="Прямая соединительная линия 82"/>
              <p:cNvCxnSpPr/>
              <p:nvPr/>
            </p:nvCxnSpPr>
            <p:spPr>
              <a:xfrm flipH="1">
                <a:off x="4103856" y="4685936"/>
                <a:ext cx="4478" cy="1747249"/>
              </a:xfrm>
              <a:prstGeom prst="line">
                <a:avLst/>
              </a:prstGeom>
              <a:ln w="19050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object 806"/>
              <p:cNvSpPr/>
              <p:nvPr/>
            </p:nvSpPr>
            <p:spPr>
              <a:xfrm>
                <a:off x="4387291" y="4863066"/>
                <a:ext cx="3050739" cy="502796"/>
              </a:xfrm>
              <a:custGeom>
                <a:avLst/>
                <a:gdLst/>
                <a:ahLst/>
                <a:cxnLst/>
                <a:rect l="l" t="t" r="r" b="b"/>
                <a:pathLst>
                  <a:path w="3522979" h="419735">
                    <a:moveTo>
                      <a:pt x="0" y="419125"/>
                    </a:moveTo>
                    <a:lnTo>
                      <a:pt x="3522374" y="419125"/>
                    </a:lnTo>
                    <a:lnTo>
                      <a:pt x="3522374" y="0"/>
                    </a:lnTo>
                    <a:lnTo>
                      <a:pt x="0" y="0"/>
                    </a:lnTo>
                    <a:lnTo>
                      <a:pt x="0" y="419125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12199">
                <a:solidFill>
                  <a:srgbClr val="002060"/>
                </a:solidFill>
              </a:ln>
            </p:spPr>
            <p:txBody>
              <a:bodyPr wrap="square" lIns="0" tIns="0" rIns="0" bIns="0" rtlCol="0" anchor="ctr"/>
              <a:lstStyle/>
              <a:p>
                <a:endParaRPr b="1"/>
              </a:p>
            </p:txBody>
          </p:sp>
          <p:sp>
            <p:nvSpPr>
              <p:cNvPr id="86" name="Стрелка вправо 85"/>
              <p:cNvSpPr/>
              <p:nvPr/>
            </p:nvSpPr>
            <p:spPr>
              <a:xfrm>
                <a:off x="4152622" y="5110979"/>
                <a:ext cx="207491" cy="91633"/>
              </a:xfrm>
              <a:prstGeom prst="rightArrow">
                <a:avLst/>
              </a:prstGeom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" name="object 806"/>
              <p:cNvSpPr/>
              <p:nvPr/>
            </p:nvSpPr>
            <p:spPr>
              <a:xfrm>
                <a:off x="4391840" y="6123209"/>
                <a:ext cx="3050739" cy="502796"/>
              </a:xfrm>
              <a:custGeom>
                <a:avLst/>
                <a:gdLst/>
                <a:ahLst/>
                <a:cxnLst/>
                <a:rect l="l" t="t" r="r" b="b"/>
                <a:pathLst>
                  <a:path w="3522979" h="419735">
                    <a:moveTo>
                      <a:pt x="0" y="419125"/>
                    </a:moveTo>
                    <a:lnTo>
                      <a:pt x="3522374" y="419125"/>
                    </a:lnTo>
                    <a:lnTo>
                      <a:pt x="3522374" y="0"/>
                    </a:lnTo>
                    <a:lnTo>
                      <a:pt x="0" y="0"/>
                    </a:lnTo>
                    <a:lnTo>
                      <a:pt x="0" y="419125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 w="12199">
                <a:solidFill>
                  <a:srgbClr val="002060"/>
                </a:solidFill>
              </a:ln>
            </p:spPr>
            <p:txBody>
              <a:bodyPr wrap="square" lIns="0" tIns="0" rIns="0" bIns="0" rtlCol="0" anchor="ctr"/>
              <a:lstStyle/>
              <a:p>
                <a:endParaRPr b="1"/>
              </a:p>
            </p:txBody>
          </p:sp>
          <p:sp>
            <p:nvSpPr>
              <p:cNvPr id="101" name="Стрелка вправо 100"/>
              <p:cNvSpPr/>
              <p:nvPr/>
            </p:nvSpPr>
            <p:spPr>
              <a:xfrm>
                <a:off x="4127601" y="6341552"/>
                <a:ext cx="207491" cy="91633"/>
              </a:xfrm>
              <a:prstGeom prst="rightArrow">
                <a:avLst/>
              </a:prstGeom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" name="Стрелка вправо 102"/>
              <p:cNvSpPr/>
              <p:nvPr/>
            </p:nvSpPr>
            <p:spPr>
              <a:xfrm>
                <a:off x="4138974" y="5670537"/>
                <a:ext cx="207491" cy="91633"/>
              </a:xfrm>
              <a:prstGeom prst="rightArrow">
                <a:avLst/>
              </a:prstGeom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04" name="Стрелка вправо 103"/>
            <p:cNvSpPr/>
            <p:nvPr/>
          </p:nvSpPr>
          <p:spPr>
            <a:xfrm>
              <a:off x="7837517" y="5097331"/>
              <a:ext cx="207491" cy="91633"/>
            </a:xfrm>
            <a:prstGeom prst="rightArrow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Стрелка вправо 104"/>
            <p:cNvSpPr/>
            <p:nvPr/>
          </p:nvSpPr>
          <p:spPr>
            <a:xfrm>
              <a:off x="7823869" y="5670537"/>
              <a:ext cx="207491" cy="91633"/>
            </a:xfrm>
            <a:prstGeom prst="rightArrow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6" name="Стрелка вправо 105"/>
            <p:cNvSpPr/>
            <p:nvPr/>
          </p:nvSpPr>
          <p:spPr>
            <a:xfrm>
              <a:off x="7810222" y="6284686"/>
              <a:ext cx="207491" cy="91633"/>
            </a:xfrm>
            <a:prstGeom prst="rightArrow">
              <a:avLst/>
            </a:prstGeom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9364639" y="4956411"/>
            <a:ext cx="19106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3525329" y="5549704"/>
            <a:ext cx="1132902" cy="352970"/>
            <a:chOff x="3460707" y="5549704"/>
            <a:chExt cx="1132902" cy="352970"/>
          </a:xfrm>
        </p:grpSpPr>
        <p:sp>
          <p:nvSpPr>
            <p:cNvPr id="126" name="TextBox 125"/>
            <p:cNvSpPr txBox="1"/>
            <p:nvPr/>
          </p:nvSpPr>
          <p:spPr>
            <a:xfrm>
              <a:off x="3460707" y="5594897"/>
              <a:ext cx="954692" cy="307777"/>
            </a:xfrm>
            <a:prstGeom prst="rect">
              <a:avLst/>
            </a:prstGeom>
            <a:solidFill>
              <a:srgbClr val="C26E8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Times New Roman" panose="02020603050405020304" pitchFamily="18" charset="0"/>
                </a:rPr>
                <a:t> </a:t>
              </a:r>
              <a:endParaRPr lang="ru-RU" b="1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504063" y="5549704"/>
              <a:ext cx="1089546" cy="307777"/>
            </a:xfrm>
            <a:prstGeom prst="rect">
              <a:avLst/>
            </a:prstGeom>
            <a:solidFill>
              <a:srgbClr val="227644"/>
            </a:solidFill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Century Gothic" pitchFamily="34" charset="0"/>
                </a:rPr>
                <a:t>2020-2021</a:t>
              </a: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133" name="Диаграмма 132"/>
          <p:cNvGraphicFramePr/>
          <p:nvPr>
            <p:extLst>
              <p:ext uri="{D42A27DB-BD31-4B8C-83A1-F6EECF244321}">
                <p14:modId xmlns:p14="http://schemas.microsoft.com/office/powerpoint/2010/main" val="2855509155"/>
              </p:ext>
            </p:extLst>
          </p:nvPr>
        </p:nvGraphicFramePr>
        <p:xfrm>
          <a:off x="5349922" y="1378424"/>
          <a:ext cx="5622877" cy="1897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6" name="object 115"/>
          <p:cNvSpPr/>
          <p:nvPr/>
        </p:nvSpPr>
        <p:spPr>
          <a:xfrm>
            <a:off x="5243016" y="1127756"/>
            <a:ext cx="6196083" cy="434612"/>
          </a:xfrm>
          <a:custGeom>
            <a:avLst/>
            <a:gdLst/>
            <a:ahLst/>
            <a:cxnLst/>
            <a:rect l="l" t="t" r="r" b="b"/>
            <a:pathLst>
              <a:path w="648334" h="327660">
                <a:moveTo>
                  <a:pt x="647715" y="0"/>
                </a:moveTo>
                <a:lnTo>
                  <a:pt x="0" y="0"/>
                </a:lnTo>
                <a:lnTo>
                  <a:pt x="0" y="327143"/>
                </a:lnTo>
                <a:lnTo>
                  <a:pt x="647715" y="327143"/>
                </a:lnTo>
                <a:lnTo>
                  <a:pt x="647715" y="0"/>
                </a:lnTo>
                <a:close/>
              </a:path>
            </a:pathLst>
          </a:custGeom>
          <a:noFill/>
          <a:ln>
            <a:solidFill>
              <a:srgbClr val="C26E83"/>
            </a:solidFill>
          </a:ln>
        </p:spPr>
        <p:txBody>
          <a:bodyPr wrap="square" lIns="0" tIns="0" rIns="0" bIns="0" rtlCol="0" anchor="ctr"/>
          <a:lstStyle/>
          <a:p>
            <a:pPr lvl="0" algn="ctr"/>
            <a:r>
              <a:rPr lang="ru-RU" sz="1600" b="1" dirty="0" smtClean="0">
                <a:solidFill>
                  <a:srgbClr val="227644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КОЛИЧЕСТВО ДЕТЕЙ С ОВЗ</a:t>
            </a:r>
          </a:p>
        </p:txBody>
      </p:sp>
      <p:grpSp>
        <p:nvGrpSpPr>
          <p:cNvPr id="49" name="Группа 48"/>
          <p:cNvGrpSpPr/>
          <p:nvPr/>
        </p:nvGrpSpPr>
        <p:grpSpPr>
          <a:xfrm>
            <a:off x="3525329" y="4956411"/>
            <a:ext cx="1132902" cy="352970"/>
            <a:chOff x="3460707" y="5549704"/>
            <a:chExt cx="1132902" cy="352970"/>
          </a:xfrm>
        </p:grpSpPr>
        <p:sp>
          <p:nvSpPr>
            <p:cNvPr id="50" name="TextBox 49"/>
            <p:cNvSpPr txBox="1"/>
            <p:nvPr/>
          </p:nvSpPr>
          <p:spPr>
            <a:xfrm>
              <a:off x="3460707" y="5594897"/>
              <a:ext cx="954692" cy="307777"/>
            </a:xfrm>
            <a:prstGeom prst="rect">
              <a:avLst/>
            </a:prstGeom>
            <a:solidFill>
              <a:srgbClr val="C26E8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Times New Roman" panose="02020603050405020304" pitchFamily="18" charset="0"/>
                </a:rPr>
                <a:t> </a:t>
              </a:r>
              <a:endParaRPr lang="ru-RU" b="1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504063" y="5549704"/>
              <a:ext cx="1089546" cy="307777"/>
            </a:xfrm>
            <a:prstGeom prst="rect">
              <a:avLst/>
            </a:prstGeom>
            <a:solidFill>
              <a:srgbClr val="227644"/>
            </a:solidFill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Century Gothic" pitchFamily="34" charset="0"/>
                </a:rPr>
                <a:t>2019-2020</a:t>
              </a: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3520951" y="6142997"/>
            <a:ext cx="1132902" cy="352970"/>
            <a:chOff x="3460707" y="5549704"/>
            <a:chExt cx="1132902" cy="352970"/>
          </a:xfrm>
        </p:grpSpPr>
        <p:sp>
          <p:nvSpPr>
            <p:cNvPr id="53" name="TextBox 52"/>
            <p:cNvSpPr txBox="1"/>
            <p:nvPr/>
          </p:nvSpPr>
          <p:spPr>
            <a:xfrm>
              <a:off x="3460707" y="5594897"/>
              <a:ext cx="954692" cy="307777"/>
            </a:xfrm>
            <a:prstGeom prst="rect">
              <a:avLst/>
            </a:prstGeom>
            <a:solidFill>
              <a:srgbClr val="C26E8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Times New Roman" panose="02020603050405020304" pitchFamily="18" charset="0"/>
                </a:rPr>
                <a:t> </a:t>
              </a:r>
              <a:endParaRPr lang="ru-RU" b="1" dirty="0">
                <a:solidFill>
                  <a:schemeClr val="bg1"/>
                </a:solidFill>
                <a:latin typeface="Century Gothic" panose="020B0502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504063" y="5549704"/>
              <a:ext cx="1089546" cy="307777"/>
            </a:xfrm>
            <a:prstGeom prst="rect">
              <a:avLst/>
            </a:prstGeom>
            <a:solidFill>
              <a:srgbClr val="227644"/>
            </a:solidFill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Century Gothic" pitchFamily="34" charset="0"/>
                </a:rPr>
                <a:t>2021-2022</a:t>
              </a: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endParaRPr lang="ru-RU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063966" y="5551950"/>
            <a:ext cx="34072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227644"/>
                </a:solidFill>
                <a:latin typeface="Century Gothic" panose="020B0502020202020204" pitchFamily="34" charset="0"/>
              </a:rPr>
              <a:t>486 групп, 737 детей (59,5%)</a:t>
            </a:r>
            <a:endParaRPr lang="ru-RU" sz="1600" b="1" dirty="0">
              <a:solidFill>
                <a:srgbClr val="227644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014290" y="4904245"/>
            <a:ext cx="34072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227644"/>
                </a:solidFill>
                <a:latin typeface="Century Gothic" panose="020B0502020202020204" pitchFamily="34" charset="0"/>
              </a:rPr>
              <a:t>404</a:t>
            </a:r>
            <a:r>
              <a:rPr lang="ru-RU" sz="1600" b="1" dirty="0" smtClean="0">
                <a:solidFill>
                  <a:srgbClr val="227644"/>
                </a:solidFill>
                <a:latin typeface="Century Gothic" panose="020B0502020202020204" pitchFamily="34" charset="0"/>
              </a:rPr>
              <a:t> групп</a:t>
            </a:r>
            <a:r>
              <a:rPr lang="ru-RU" sz="1600" b="1" dirty="0">
                <a:solidFill>
                  <a:srgbClr val="227644"/>
                </a:solidFill>
                <a:latin typeface="Century Gothic" panose="020B0502020202020204" pitchFamily="34" charset="0"/>
              </a:rPr>
              <a:t>ы</a:t>
            </a:r>
            <a:r>
              <a:rPr lang="ru-RU" sz="1600" b="1" dirty="0" smtClean="0">
                <a:solidFill>
                  <a:srgbClr val="227644"/>
                </a:solidFill>
                <a:latin typeface="Century Gothic" panose="020B0502020202020204" pitchFamily="34" charset="0"/>
              </a:rPr>
              <a:t>, 537 детей (54 %)</a:t>
            </a:r>
            <a:endParaRPr lang="ru-RU" sz="1600" b="1" dirty="0">
              <a:solidFill>
                <a:srgbClr val="227644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058100" y="6182786"/>
            <a:ext cx="34072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227644"/>
                </a:solidFill>
                <a:latin typeface="Century Gothic" panose="020B0502020202020204" pitchFamily="34" charset="0"/>
              </a:rPr>
              <a:t>475 групп, 970 детей (61%)</a:t>
            </a:r>
            <a:endParaRPr lang="ru-RU" sz="1600" b="1" dirty="0">
              <a:solidFill>
                <a:srgbClr val="227644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741746" y="4904310"/>
            <a:ext cx="34072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227644"/>
                </a:solidFill>
                <a:latin typeface="Century Gothic" panose="020B0502020202020204" pitchFamily="34" charset="0"/>
              </a:rPr>
              <a:t>38 групп, 490 детей (46%)</a:t>
            </a:r>
            <a:endParaRPr lang="ru-RU" sz="1600" b="1" dirty="0">
              <a:solidFill>
                <a:srgbClr val="227644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694354" y="5516070"/>
            <a:ext cx="34072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227644"/>
                </a:solidFill>
                <a:latin typeface="Century Gothic" panose="020B0502020202020204" pitchFamily="34" charset="0"/>
              </a:rPr>
              <a:t>39 групп, 502 ребенка (40,5%)</a:t>
            </a:r>
            <a:endParaRPr lang="ru-RU" sz="1600" b="1" dirty="0">
              <a:solidFill>
                <a:srgbClr val="227644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741968" y="6182786"/>
            <a:ext cx="3390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227644"/>
                </a:solidFill>
                <a:latin typeface="Century Gothic" panose="020B0502020202020204" pitchFamily="34" charset="0"/>
              </a:rPr>
              <a:t>38 групп, 414 детей (49%)</a:t>
            </a:r>
            <a:endParaRPr lang="ru-RU" sz="1600" b="1" dirty="0">
              <a:solidFill>
                <a:srgbClr val="227644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21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bject 841"/>
          <p:cNvSpPr/>
          <p:nvPr/>
        </p:nvSpPr>
        <p:spPr>
          <a:xfrm>
            <a:off x="5621962" y="1074192"/>
            <a:ext cx="6308947" cy="5648725"/>
          </a:xfrm>
          <a:custGeom>
            <a:avLst/>
            <a:gdLst/>
            <a:ahLst/>
            <a:cxnLst/>
            <a:rect l="l" t="t" r="r" b="b"/>
            <a:pathLst>
              <a:path w="1698625" h="3845560">
                <a:moveTo>
                  <a:pt x="1698320" y="0"/>
                </a:moveTo>
                <a:lnTo>
                  <a:pt x="0" y="0"/>
                </a:lnTo>
                <a:lnTo>
                  <a:pt x="0" y="3845039"/>
                </a:lnTo>
                <a:lnTo>
                  <a:pt x="1698320" y="3845039"/>
                </a:lnTo>
                <a:lnTo>
                  <a:pt x="1698320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6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805"/>
          <p:cNvSpPr/>
          <p:nvPr/>
        </p:nvSpPr>
        <p:spPr>
          <a:xfrm>
            <a:off x="421469" y="4180841"/>
            <a:ext cx="352425" cy="2542077"/>
          </a:xfrm>
          <a:custGeom>
            <a:avLst/>
            <a:gdLst/>
            <a:ahLst/>
            <a:cxnLst/>
            <a:rect l="l" t="t" r="r" b="b"/>
            <a:pathLst>
              <a:path w="352425" h="2466975">
                <a:moveTo>
                  <a:pt x="352425" y="561975"/>
                </a:moveTo>
                <a:lnTo>
                  <a:pt x="0" y="561975"/>
                </a:lnTo>
                <a:lnTo>
                  <a:pt x="0" y="2466975"/>
                </a:lnTo>
                <a:lnTo>
                  <a:pt x="352425" y="2466975"/>
                </a:lnTo>
                <a:lnTo>
                  <a:pt x="352425" y="561975"/>
                </a:lnTo>
                <a:close/>
              </a:path>
              <a:path w="352425" h="2466975">
                <a:moveTo>
                  <a:pt x="352425" y="357187"/>
                </a:moveTo>
                <a:lnTo>
                  <a:pt x="0" y="357187"/>
                </a:lnTo>
                <a:lnTo>
                  <a:pt x="0" y="481012"/>
                </a:lnTo>
                <a:lnTo>
                  <a:pt x="352425" y="481012"/>
                </a:lnTo>
                <a:lnTo>
                  <a:pt x="352425" y="357187"/>
                </a:lnTo>
                <a:close/>
              </a:path>
              <a:path w="352425" h="2466975">
                <a:moveTo>
                  <a:pt x="352425" y="169062"/>
                </a:moveTo>
                <a:lnTo>
                  <a:pt x="0" y="169062"/>
                </a:lnTo>
                <a:lnTo>
                  <a:pt x="0" y="292887"/>
                </a:lnTo>
                <a:lnTo>
                  <a:pt x="352425" y="292887"/>
                </a:lnTo>
                <a:lnTo>
                  <a:pt x="352425" y="169062"/>
                </a:lnTo>
                <a:close/>
              </a:path>
              <a:path w="352425" h="2466975">
                <a:moveTo>
                  <a:pt x="352425" y="0"/>
                </a:moveTo>
                <a:lnTo>
                  <a:pt x="0" y="0"/>
                </a:lnTo>
                <a:lnTo>
                  <a:pt x="0" y="123825"/>
                </a:lnTo>
                <a:lnTo>
                  <a:pt x="352425" y="123825"/>
                </a:lnTo>
                <a:lnTo>
                  <a:pt x="352425" y="0"/>
                </a:lnTo>
                <a:close/>
              </a:path>
            </a:pathLst>
          </a:custGeom>
          <a:solidFill>
            <a:srgbClr val="4D897C">
              <a:alpha val="16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805"/>
          <p:cNvSpPr/>
          <p:nvPr/>
        </p:nvSpPr>
        <p:spPr>
          <a:xfrm>
            <a:off x="437233" y="1595296"/>
            <a:ext cx="352425" cy="2466975"/>
          </a:xfrm>
          <a:custGeom>
            <a:avLst/>
            <a:gdLst/>
            <a:ahLst/>
            <a:cxnLst/>
            <a:rect l="l" t="t" r="r" b="b"/>
            <a:pathLst>
              <a:path w="352425" h="2466975">
                <a:moveTo>
                  <a:pt x="352425" y="561975"/>
                </a:moveTo>
                <a:lnTo>
                  <a:pt x="0" y="561975"/>
                </a:lnTo>
                <a:lnTo>
                  <a:pt x="0" y="2466975"/>
                </a:lnTo>
                <a:lnTo>
                  <a:pt x="352425" y="2466975"/>
                </a:lnTo>
                <a:lnTo>
                  <a:pt x="352425" y="561975"/>
                </a:lnTo>
                <a:close/>
              </a:path>
              <a:path w="352425" h="2466975">
                <a:moveTo>
                  <a:pt x="352425" y="357187"/>
                </a:moveTo>
                <a:lnTo>
                  <a:pt x="0" y="357187"/>
                </a:lnTo>
                <a:lnTo>
                  <a:pt x="0" y="481012"/>
                </a:lnTo>
                <a:lnTo>
                  <a:pt x="352425" y="481012"/>
                </a:lnTo>
                <a:lnTo>
                  <a:pt x="352425" y="357187"/>
                </a:lnTo>
                <a:close/>
              </a:path>
              <a:path w="352425" h="2466975">
                <a:moveTo>
                  <a:pt x="352425" y="169062"/>
                </a:moveTo>
                <a:lnTo>
                  <a:pt x="0" y="169062"/>
                </a:lnTo>
                <a:lnTo>
                  <a:pt x="0" y="292887"/>
                </a:lnTo>
                <a:lnTo>
                  <a:pt x="352425" y="292887"/>
                </a:lnTo>
                <a:lnTo>
                  <a:pt x="352425" y="169062"/>
                </a:lnTo>
                <a:close/>
              </a:path>
              <a:path w="352425" h="2466975">
                <a:moveTo>
                  <a:pt x="352425" y="0"/>
                </a:moveTo>
                <a:lnTo>
                  <a:pt x="0" y="0"/>
                </a:lnTo>
                <a:lnTo>
                  <a:pt x="0" y="123825"/>
                </a:lnTo>
                <a:lnTo>
                  <a:pt x="352425" y="123825"/>
                </a:lnTo>
                <a:lnTo>
                  <a:pt x="352425" y="0"/>
                </a:lnTo>
                <a:close/>
              </a:path>
            </a:pathLst>
          </a:custGeom>
          <a:solidFill>
            <a:srgbClr val="4D897C">
              <a:alpha val="16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2" name="Группа 61"/>
          <p:cNvGrpSpPr/>
          <p:nvPr/>
        </p:nvGrpSpPr>
        <p:grpSpPr>
          <a:xfrm>
            <a:off x="1607355" y="-3225286"/>
            <a:ext cx="10560154" cy="3478420"/>
            <a:chOff x="1000937" y="1020875"/>
            <a:chExt cx="10560154" cy="3478420"/>
          </a:xfrm>
        </p:grpSpPr>
        <p:sp>
          <p:nvSpPr>
            <p:cNvPr id="57" name="TextBox 56"/>
            <p:cNvSpPr txBox="1"/>
            <p:nvPr/>
          </p:nvSpPr>
          <p:spPr>
            <a:xfrm>
              <a:off x="1205166" y="1020875"/>
              <a:ext cx="66875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endParaRPr lang="ru-RU" sz="1600" b="1" dirty="0" smtClean="0">
                <a:solidFill>
                  <a:srgbClr val="227644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000937" y="4191518"/>
              <a:ext cx="105601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ru-RU" b="1" dirty="0">
                <a:solidFill>
                  <a:srgbClr val="227644"/>
                </a:solidFill>
                <a:latin typeface="Century Gothic" pitchFamily="34" charset="0"/>
              </a:endParaRPr>
            </a:p>
          </p:txBody>
        </p:sp>
      </p:grpSp>
      <p:sp>
        <p:nvSpPr>
          <p:cNvPr id="31" name="object 115"/>
          <p:cNvSpPr/>
          <p:nvPr/>
        </p:nvSpPr>
        <p:spPr>
          <a:xfrm>
            <a:off x="2784145" y="477404"/>
            <a:ext cx="6196083" cy="434612"/>
          </a:xfrm>
          <a:custGeom>
            <a:avLst/>
            <a:gdLst/>
            <a:ahLst/>
            <a:cxnLst/>
            <a:rect l="l" t="t" r="r" b="b"/>
            <a:pathLst>
              <a:path w="648334" h="327660">
                <a:moveTo>
                  <a:pt x="647715" y="0"/>
                </a:moveTo>
                <a:lnTo>
                  <a:pt x="0" y="0"/>
                </a:lnTo>
                <a:lnTo>
                  <a:pt x="0" y="327143"/>
                </a:lnTo>
                <a:lnTo>
                  <a:pt x="647715" y="327143"/>
                </a:lnTo>
                <a:lnTo>
                  <a:pt x="647715" y="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lIns="0" tIns="0" rIns="0" bIns="0" rtlCol="0" anchor="ctr"/>
          <a:lstStyle/>
          <a:p>
            <a:pPr lvl="0" algn="ctr"/>
            <a:r>
              <a:rPr lang="ru-RU" sz="1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ОБЩЕОБРАЗОВАТЕЛЬНЫЕ ОРГАНИЗАЦИИ </a:t>
            </a: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</a:rPr>
              <a:t>(О</a:t>
            </a: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  <a:ea typeface="Cambria" panose="02040503050406030204" pitchFamily="18" charset="0"/>
              </a:rPr>
              <a:t>ОО</a:t>
            </a:r>
            <a:r>
              <a:rPr lang="ru-RU" sz="1600" b="1" dirty="0" smtClean="0">
                <a:solidFill>
                  <a:schemeClr val="bg1"/>
                </a:solidFill>
                <a:latin typeface="Century Gothic" pitchFamily="34" charset="0"/>
              </a:rPr>
              <a:t>)</a:t>
            </a:r>
            <a:endParaRPr lang="ru-RU" sz="1600" b="1" dirty="0" smtClean="0">
              <a:solidFill>
                <a:schemeClr val="bg1"/>
              </a:solidFill>
              <a:latin typeface="Century Gothic" pitchFamily="34" charset="0"/>
              <a:ea typeface="Cambria" panose="02040503050406030204" pitchFamily="18" charset="0"/>
            </a:endParaRPr>
          </a:p>
        </p:txBody>
      </p:sp>
      <p:sp>
        <p:nvSpPr>
          <p:cNvPr id="34" name="object 842"/>
          <p:cNvSpPr/>
          <p:nvPr/>
        </p:nvSpPr>
        <p:spPr>
          <a:xfrm>
            <a:off x="11916398" y="-1"/>
            <a:ext cx="251111" cy="6852172"/>
          </a:xfrm>
          <a:custGeom>
            <a:avLst/>
            <a:gdLst/>
            <a:ahLst/>
            <a:cxnLst/>
            <a:rect l="l" t="t" r="r" b="b"/>
            <a:pathLst>
              <a:path w="207645" h="3845560">
                <a:moveTo>
                  <a:pt x="122859" y="0"/>
                </a:moveTo>
                <a:lnTo>
                  <a:pt x="0" y="0"/>
                </a:lnTo>
                <a:lnTo>
                  <a:pt x="0" y="3845039"/>
                </a:lnTo>
                <a:lnTo>
                  <a:pt x="122859" y="3845039"/>
                </a:lnTo>
                <a:lnTo>
                  <a:pt x="122859" y="0"/>
                </a:lnTo>
                <a:close/>
              </a:path>
              <a:path w="207645" h="3845560">
                <a:moveTo>
                  <a:pt x="207518" y="0"/>
                </a:moveTo>
                <a:lnTo>
                  <a:pt x="151663" y="0"/>
                </a:lnTo>
                <a:lnTo>
                  <a:pt x="151663" y="3845039"/>
                </a:lnTo>
                <a:lnTo>
                  <a:pt x="207518" y="3845039"/>
                </a:lnTo>
                <a:lnTo>
                  <a:pt x="207518" y="0"/>
                </a:lnTo>
                <a:close/>
              </a:path>
            </a:pathLst>
          </a:custGeom>
          <a:solidFill>
            <a:srgbClr val="C28E9B">
              <a:alpha val="67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805"/>
          <p:cNvSpPr/>
          <p:nvPr/>
        </p:nvSpPr>
        <p:spPr>
          <a:xfrm>
            <a:off x="5258680" y="1128622"/>
            <a:ext cx="393863" cy="2757038"/>
          </a:xfrm>
          <a:custGeom>
            <a:avLst/>
            <a:gdLst/>
            <a:ahLst/>
            <a:cxnLst/>
            <a:rect l="l" t="t" r="r" b="b"/>
            <a:pathLst>
              <a:path w="352425" h="2466975">
                <a:moveTo>
                  <a:pt x="352425" y="561975"/>
                </a:moveTo>
                <a:lnTo>
                  <a:pt x="0" y="561975"/>
                </a:lnTo>
                <a:lnTo>
                  <a:pt x="0" y="2466975"/>
                </a:lnTo>
                <a:lnTo>
                  <a:pt x="352425" y="2466975"/>
                </a:lnTo>
                <a:lnTo>
                  <a:pt x="352425" y="561975"/>
                </a:lnTo>
                <a:close/>
              </a:path>
              <a:path w="352425" h="2466975">
                <a:moveTo>
                  <a:pt x="352425" y="357187"/>
                </a:moveTo>
                <a:lnTo>
                  <a:pt x="0" y="357187"/>
                </a:lnTo>
                <a:lnTo>
                  <a:pt x="0" y="481012"/>
                </a:lnTo>
                <a:lnTo>
                  <a:pt x="352425" y="481012"/>
                </a:lnTo>
                <a:lnTo>
                  <a:pt x="352425" y="357187"/>
                </a:lnTo>
                <a:close/>
              </a:path>
              <a:path w="352425" h="2466975">
                <a:moveTo>
                  <a:pt x="352425" y="169062"/>
                </a:moveTo>
                <a:lnTo>
                  <a:pt x="0" y="169062"/>
                </a:lnTo>
                <a:lnTo>
                  <a:pt x="0" y="292887"/>
                </a:lnTo>
                <a:lnTo>
                  <a:pt x="352425" y="292887"/>
                </a:lnTo>
                <a:lnTo>
                  <a:pt x="352425" y="169062"/>
                </a:lnTo>
                <a:close/>
              </a:path>
              <a:path w="352425" h="2466975">
                <a:moveTo>
                  <a:pt x="352425" y="0"/>
                </a:moveTo>
                <a:lnTo>
                  <a:pt x="0" y="0"/>
                </a:lnTo>
                <a:lnTo>
                  <a:pt x="0" y="123825"/>
                </a:lnTo>
                <a:lnTo>
                  <a:pt x="352425" y="123825"/>
                </a:lnTo>
                <a:lnTo>
                  <a:pt x="352425" y="0"/>
                </a:lnTo>
                <a:close/>
              </a:path>
            </a:pathLst>
          </a:custGeom>
          <a:solidFill>
            <a:srgbClr val="4D897C">
              <a:alpha val="16999"/>
            </a:srgbClr>
          </a:solidFill>
        </p:spPr>
        <p:txBody>
          <a:bodyPr wrap="square" lIns="0" tIns="0" rIns="0" bIns="0" rtlCol="0"/>
          <a:lstStyle/>
          <a:p>
            <a:endParaRPr sz="2012"/>
          </a:p>
        </p:txBody>
      </p:sp>
      <p:sp>
        <p:nvSpPr>
          <p:cNvPr id="36" name="object 842"/>
          <p:cNvSpPr/>
          <p:nvPr/>
        </p:nvSpPr>
        <p:spPr>
          <a:xfrm rot="10800000">
            <a:off x="5627561" y="5846005"/>
            <a:ext cx="259851" cy="876913"/>
          </a:xfrm>
          <a:custGeom>
            <a:avLst/>
            <a:gdLst/>
            <a:ahLst/>
            <a:cxnLst/>
            <a:rect l="l" t="t" r="r" b="b"/>
            <a:pathLst>
              <a:path w="207645" h="3845560">
                <a:moveTo>
                  <a:pt x="122859" y="0"/>
                </a:moveTo>
                <a:lnTo>
                  <a:pt x="0" y="0"/>
                </a:lnTo>
                <a:lnTo>
                  <a:pt x="0" y="3845039"/>
                </a:lnTo>
                <a:lnTo>
                  <a:pt x="122859" y="3845039"/>
                </a:lnTo>
                <a:lnTo>
                  <a:pt x="122859" y="0"/>
                </a:lnTo>
                <a:close/>
              </a:path>
              <a:path w="207645" h="3845560">
                <a:moveTo>
                  <a:pt x="207518" y="0"/>
                </a:moveTo>
                <a:lnTo>
                  <a:pt x="151663" y="0"/>
                </a:lnTo>
                <a:lnTo>
                  <a:pt x="151663" y="3845039"/>
                </a:lnTo>
                <a:lnTo>
                  <a:pt x="207518" y="3845039"/>
                </a:lnTo>
                <a:lnTo>
                  <a:pt x="207518" y="0"/>
                </a:lnTo>
                <a:close/>
              </a:path>
            </a:pathLst>
          </a:custGeom>
          <a:solidFill>
            <a:srgbClr val="4D89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896"/>
          <p:cNvSpPr txBox="1"/>
          <p:nvPr/>
        </p:nvSpPr>
        <p:spPr>
          <a:xfrm>
            <a:off x="5885669" y="1153220"/>
            <a:ext cx="5644169" cy="553998"/>
          </a:xfrm>
          <a:prstGeom prst="rect">
            <a:avLst/>
          </a:prstGeom>
          <a:solidFill>
            <a:srgbClr val="E2F1F3"/>
          </a:solidFill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  <a:latin typeface="Century Gothic" pitchFamily="34" charset="0"/>
              </a:rPr>
              <a:t>Количество обучающихся с ОВЗ, </a:t>
            </a:r>
          </a:p>
          <a:p>
            <a:pPr algn="ctr"/>
            <a:r>
              <a:rPr lang="ru-RU" sz="1800" dirty="0" smtClean="0">
                <a:solidFill>
                  <a:srgbClr val="002060"/>
                </a:solidFill>
                <a:latin typeface="Century Gothic" pitchFamily="34" charset="0"/>
              </a:rPr>
              <a:t>в том числе дети с инвалидностью </a:t>
            </a:r>
          </a:p>
        </p:txBody>
      </p:sp>
      <p:grpSp>
        <p:nvGrpSpPr>
          <p:cNvPr id="51" name="Группа 50"/>
          <p:cNvGrpSpPr/>
          <p:nvPr/>
        </p:nvGrpSpPr>
        <p:grpSpPr>
          <a:xfrm>
            <a:off x="7278699" y="1999661"/>
            <a:ext cx="1290194" cy="338555"/>
            <a:chOff x="9233700" y="5713273"/>
            <a:chExt cx="1290194" cy="338555"/>
          </a:xfrm>
        </p:grpSpPr>
        <p:sp>
          <p:nvSpPr>
            <p:cNvPr id="53" name="TextBox 52"/>
            <p:cNvSpPr txBox="1"/>
            <p:nvPr/>
          </p:nvSpPr>
          <p:spPr>
            <a:xfrm>
              <a:off x="9233700" y="5713274"/>
              <a:ext cx="1290194" cy="33855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bg2">
                      <a:lumMod val="75000"/>
                    </a:schemeClr>
                  </a:solidFill>
                  <a:latin typeface="Century Gothic" panose="020B0502020202020204" pitchFamily="34" charset="0"/>
                </a:rPr>
                <a:t>НОО</a:t>
              </a:r>
              <a:endParaRPr lang="ru-RU" sz="1600" b="1" dirty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54" name="Группа 130"/>
            <p:cNvGrpSpPr/>
            <p:nvPr/>
          </p:nvGrpSpPr>
          <p:grpSpPr>
            <a:xfrm>
              <a:off x="9385943" y="5713273"/>
              <a:ext cx="216775" cy="255603"/>
              <a:chOff x="6872575" y="3470000"/>
              <a:chExt cx="206547" cy="242005"/>
            </a:xfrm>
          </p:grpSpPr>
          <p:sp>
            <p:nvSpPr>
              <p:cNvPr id="55" name="object 796"/>
              <p:cNvSpPr/>
              <p:nvPr/>
            </p:nvSpPr>
            <p:spPr>
              <a:xfrm>
                <a:off x="6921237" y="3557065"/>
                <a:ext cx="157885" cy="154940"/>
              </a:xfrm>
              <a:custGeom>
                <a:avLst/>
                <a:gdLst/>
                <a:ahLst/>
                <a:cxnLst/>
                <a:rect l="l" t="t" r="r" b="b"/>
                <a:pathLst>
                  <a:path w="274955" h="309880">
                    <a:moveTo>
                      <a:pt x="274510" y="0"/>
                    </a:moveTo>
                    <a:lnTo>
                      <a:pt x="0" y="0"/>
                    </a:lnTo>
                    <a:lnTo>
                      <a:pt x="0" y="58166"/>
                    </a:lnTo>
                    <a:lnTo>
                      <a:pt x="0" y="309384"/>
                    </a:lnTo>
                    <a:lnTo>
                      <a:pt x="274510" y="309384"/>
                    </a:lnTo>
                    <a:lnTo>
                      <a:pt x="274510" y="58166"/>
                    </a:lnTo>
                    <a:lnTo>
                      <a:pt x="274510" y="0"/>
                    </a:lnTo>
                    <a:close/>
                  </a:path>
                </a:pathLst>
              </a:custGeom>
              <a:solidFill>
                <a:srgbClr val="00206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6" name="object 796"/>
              <p:cNvSpPr/>
              <p:nvPr/>
            </p:nvSpPr>
            <p:spPr>
              <a:xfrm>
                <a:off x="6872575" y="3470000"/>
                <a:ext cx="157885" cy="154940"/>
              </a:xfrm>
              <a:custGeom>
                <a:avLst/>
                <a:gdLst/>
                <a:ahLst/>
                <a:cxnLst/>
                <a:rect l="l" t="t" r="r" b="b"/>
                <a:pathLst>
                  <a:path w="274955" h="309880">
                    <a:moveTo>
                      <a:pt x="274510" y="0"/>
                    </a:moveTo>
                    <a:lnTo>
                      <a:pt x="0" y="0"/>
                    </a:lnTo>
                    <a:lnTo>
                      <a:pt x="0" y="58166"/>
                    </a:lnTo>
                    <a:lnTo>
                      <a:pt x="0" y="309384"/>
                    </a:lnTo>
                    <a:lnTo>
                      <a:pt x="274510" y="309384"/>
                    </a:lnTo>
                    <a:lnTo>
                      <a:pt x="274510" y="58166"/>
                    </a:lnTo>
                    <a:lnTo>
                      <a:pt x="274510" y="0"/>
                    </a:lnTo>
                    <a:close/>
                  </a:path>
                </a:pathLst>
              </a:custGeom>
              <a:solidFill>
                <a:srgbClr val="4D897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grpSp>
        <p:nvGrpSpPr>
          <p:cNvPr id="60" name="Группа 59"/>
          <p:cNvGrpSpPr/>
          <p:nvPr/>
        </p:nvGrpSpPr>
        <p:grpSpPr>
          <a:xfrm>
            <a:off x="8855149" y="2010021"/>
            <a:ext cx="1290194" cy="338555"/>
            <a:chOff x="9233700" y="5713273"/>
            <a:chExt cx="1290194" cy="338555"/>
          </a:xfrm>
        </p:grpSpPr>
        <p:sp>
          <p:nvSpPr>
            <p:cNvPr id="64" name="TextBox 63"/>
            <p:cNvSpPr txBox="1"/>
            <p:nvPr/>
          </p:nvSpPr>
          <p:spPr>
            <a:xfrm>
              <a:off x="9233700" y="5713274"/>
              <a:ext cx="1290194" cy="33855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bg2">
                      <a:lumMod val="75000"/>
                    </a:schemeClr>
                  </a:solidFill>
                  <a:latin typeface="Century Gothic" panose="020B0502020202020204" pitchFamily="34" charset="0"/>
                </a:rPr>
                <a:t>ООО</a:t>
              </a:r>
              <a:endParaRPr lang="ru-RU" sz="1600" b="1" dirty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5" name="Группа 130"/>
            <p:cNvGrpSpPr/>
            <p:nvPr/>
          </p:nvGrpSpPr>
          <p:grpSpPr>
            <a:xfrm>
              <a:off x="9385943" y="5713273"/>
              <a:ext cx="216775" cy="255603"/>
              <a:chOff x="6872575" y="3470000"/>
              <a:chExt cx="206547" cy="242005"/>
            </a:xfrm>
          </p:grpSpPr>
          <p:sp>
            <p:nvSpPr>
              <p:cNvPr id="66" name="object 796"/>
              <p:cNvSpPr/>
              <p:nvPr/>
            </p:nvSpPr>
            <p:spPr>
              <a:xfrm>
                <a:off x="6921237" y="3557065"/>
                <a:ext cx="157885" cy="154940"/>
              </a:xfrm>
              <a:custGeom>
                <a:avLst/>
                <a:gdLst/>
                <a:ahLst/>
                <a:cxnLst/>
                <a:rect l="l" t="t" r="r" b="b"/>
                <a:pathLst>
                  <a:path w="274955" h="309880">
                    <a:moveTo>
                      <a:pt x="274510" y="0"/>
                    </a:moveTo>
                    <a:lnTo>
                      <a:pt x="0" y="0"/>
                    </a:lnTo>
                    <a:lnTo>
                      <a:pt x="0" y="58166"/>
                    </a:lnTo>
                    <a:lnTo>
                      <a:pt x="0" y="309384"/>
                    </a:lnTo>
                    <a:lnTo>
                      <a:pt x="274510" y="309384"/>
                    </a:lnTo>
                    <a:lnTo>
                      <a:pt x="274510" y="58166"/>
                    </a:lnTo>
                    <a:lnTo>
                      <a:pt x="274510" y="0"/>
                    </a:lnTo>
                    <a:close/>
                  </a:path>
                </a:pathLst>
              </a:custGeom>
              <a:solidFill>
                <a:srgbClr val="00206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7" name="object 796"/>
              <p:cNvSpPr/>
              <p:nvPr/>
            </p:nvSpPr>
            <p:spPr>
              <a:xfrm>
                <a:off x="6872575" y="3470000"/>
                <a:ext cx="157885" cy="154940"/>
              </a:xfrm>
              <a:custGeom>
                <a:avLst/>
                <a:gdLst/>
                <a:ahLst/>
                <a:cxnLst/>
                <a:rect l="l" t="t" r="r" b="b"/>
                <a:pathLst>
                  <a:path w="274955" h="309880">
                    <a:moveTo>
                      <a:pt x="274510" y="0"/>
                    </a:moveTo>
                    <a:lnTo>
                      <a:pt x="0" y="0"/>
                    </a:lnTo>
                    <a:lnTo>
                      <a:pt x="0" y="58166"/>
                    </a:lnTo>
                    <a:lnTo>
                      <a:pt x="0" y="309384"/>
                    </a:lnTo>
                    <a:lnTo>
                      <a:pt x="274510" y="309384"/>
                    </a:lnTo>
                    <a:lnTo>
                      <a:pt x="274510" y="58166"/>
                    </a:lnTo>
                    <a:lnTo>
                      <a:pt x="274510" y="0"/>
                    </a:lnTo>
                    <a:close/>
                  </a:path>
                </a:pathLst>
              </a:custGeom>
              <a:solidFill>
                <a:srgbClr val="4D897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grpSp>
        <p:nvGrpSpPr>
          <p:cNvPr id="74" name="Группа 73"/>
          <p:cNvGrpSpPr/>
          <p:nvPr/>
        </p:nvGrpSpPr>
        <p:grpSpPr>
          <a:xfrm>
            <a:off x="10542451" y="1999661"/>
            <a:ext cx="1290194" cy="338555"/>
            <a:chOff x="9233700" y="5713273"/>
            <a:chExt cx="1290194" cy="338555"/>
          </a:xfrm>
        </p:grpSpPr>
        <p:sp>
          <p:nvSpPr>
            <p:cNvPr id="75" name="TextBox 74"/>
            <p:cNvSpPr txBox="1"/>
            <p:nvPr/>
          </p:nvSpPr>
          <p:spPr>
            <a:xfrm>
              <a:off x="9233700" y="5713274"/>
              <a:ext cx="1290194" cy="33855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bg2">
                      <a:lumMod val="75000"/>
                    </a:schemeClr>
                  </a:solidFill>
                  <a:latin typeface="Century Gothic" panose="020B0502020202020204" pitchFamily="34" charset="0"/>
                </a:rPr>
                <a:t>СОО</a:t>
              </a:r>
              <a:endParaRPr lang="ru-RU" sz="1600" b="1" dirty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76" name="Группа 130"/>
            <p:cNvGrpSpPr/>
            <p:nvPr/>
          </p:nvGrpSpPr>
          <p:grpSpPr>
            <a:xfrm>
              <a:off x="9385943" y="5713273"/>
              <a:ext cx="216775" cy="255603"/>
              <a:chOff x="6872575" y="3470000"/>
              <a:chExt cx="206547" cy="242005"/>
            </a:xfrm>
          </p:grpSpPr>
          <p:sp>
            <p:nvSpPr>
              <p:cNvPr id="77" name="object 796"/>
              <p:cNvSpPr/>
              <p:nvPr/>
            </p:nvSpPr>
            <p:spPr>
              <a:xfrm>
                <a:off x="6921237" y="3557065"/>
                <a:ext cx="157885" cy="154940"/>
              </a:xfrm>
              <a:custGeom>
                <a:avLst/>
                <a:gdLst/>
                <a:ahLst/>
                <a:cxnLst/>
                <a:rect l="l" t="t" r="r" b="b"/>
                <a:pathLst>
                  <a:path w="274955" h="309880">
                    <a:moveTo>
                      <a:pt x="274510" y="0"/>
                    </a:moveTo>
                    <a:lnTo>
                      <a:pt x="0" y="0"/>
                    </a:lnTo>
                    <a:lnTo>
                      <a:pt x="0" y="58166"/>
                    </a:lnTo>
                    <a:lnTo>
                      <a:pt x="0" y="309384"/>
                    </a:lnTo>
                    <a:lnTo>
                      <a:pt x="274510" y="309384"/>
                    </a:lnTo>
                    <a:lnTo>
                      <a:pt x="274510" y="58166"/>
                    </a:lnTo>
                    <a:lnTo>
                      <a:pt x="274510" y="0"/>
                    </a:lnTo>
                    <a:close/>
                  </a:path>
                </a:pathLst>
              </a:custGeom>
              <a:solidFill>
                <a:srgbClr val="00206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8" name="object 796"/>
              <p:cNvSpPr/>
              <p:nvPr/>
            </p:nvSpPr>
            <p:spPr>
              <a:xfrm>
                <a:off x="6872575" y="3470000"/>
                <a:ext cx="157885" cy="154940"/>
              </a:xfrm>
              <a:custGeom>
                <a:avLst/>
                <a:gdLst/>
                <a:ahLst/>
                <a:cxnLst/>
                <a:rect l="l" t="t" r="r" b="b"/>
                <a:pathLst>
                  <a:path w="274955" h="309880">
                    <a:moveTo>
                      <a:pt x="274510" y="0"/>
                    </a:moveTo>
                    <a:lnTo>
                      <a:pt x="0" y="0"/>
                    </a:lnTo>
                    <a:lnTo>
                      <a:pt x="0" y="58166"/>
                    </a:lnTo>
                    <a:lnTo>
                      <a:pt x="0" y="309384"/>
                    </a:lnTo>
                    <a:lnTo>
                      <a:pt x="274510" y="309384"/>
                    </a:lnTo>
                    <a:lnTo>
                      <a:pt x="274510" y="58166"/>
                    </a:lnTo>
                    <a:lnTo>
                      <a:pt x="274510" y="0"/>
                    </a:lnTo>
                    <a:close/>
                  </a:path>
                </a:pathLst>
              </a:custGeom>
              <a:solidFill>
                <a:srgbClr val="4D897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grpSp>
        <p:nvGrpSpPr>
          <p:cNvPr id="4" name="Группа 3"/>
          <p:cNvGrpSpPr/>
          <p:nvPr/>
        </p:nvGrpSpPr>
        <p:grpSpPr>
          <a:xfrm>
            <a:off x="5670702" y="2758198"/>
            <a:ext cx="1286259" cy="327025"/>
            <a:chOff x="232012" y="5024772"/>
            <a:chExt cx="1286259" cy="327025"/>
          </a:xfrm>
        </p:grpSpPr>
        <p:sp>
          <p:nvSpPr>
            <p:cNvPr id="48" name="TextBox 47"/>
            <p:cNvSpPr txBox="1"/>
            <p:nvPr/>
          </p:nvSpPr>
          <p:spPr>
            <a:xfrm>
              <a:off x="232012" y="5035323"/>
              <a:ext cx="1091821" cy="307777"/>
            </a:xfrm>
            <a:prstGeom prst="rect">
              <a:avLst/>
            </a:prstGeom>
            <a:solidFill>
              <a:srgbClr val="227644"/>
            </a:solidFill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Century Gothic" pitchFamily="34" charset="0"/>
                </a:rPr>
                <a:t>2019-2020</a:t>
              </a: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85" name="object 104"/>
            <p:cNvSpPr/>
            <p:nvPr/>
          </p:nvSpPr>
          <p:spPr>
            <a:xfrm>
              <a:off x="1347456" y="5024772"/>
              <a:ext cx="170815" cy="327025"/>
            </a:xfrm>
            <a:custGeom>
              <a:avLst/>
              <a:gdLst/>
              <a:ahLst/>
              <a:cxnLst/>
              <a:rect l="l" t="t" r="r" b="b"/>
              <a:pathLst>
                <a:path w="170815" h="327025">
                  <a:moveTo>
                    <a:pt x="0" y="0"/>
                  </a:moveTo>
                  <a:lnTo>
                    <a:pt x="0" y="326609"/>
                  </a:lnTo>
                  <a:lnTo>
                    <a:pt x="170463" y="1633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6E8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115"/>
          <p:cNvSpPr/>
          <p:nvPr/>
        </p:nvSpPr>
        <p:spPr>
          <a:xfrm>
            <a:off x="1348941" y="1153220"/>
            <a:ext cx="3167478" cy="595572"/>
          </a:xfrm>
          <a:custGeom>
            <a:avLst/>
            <a:gdLst/>
            <a:ahLst/>
            <a:cxnLst/>
            <a:rect l="l" t="t" r="r" b="b"/>
            <a:pathLst>
              <a:path w="648334" h="327660">
                <a:moveTo>
                  <a:pt x="647715" y="0"/>
                </a:moveTo>
                <a:lnTo>
                  <a:pt x="0" y="0"/>
                </a:lnTo>
                <a:lnTo>
                  <a:pt x="0" y="327143"/>
                </a:lnTo>
                <a:lnTo>
                  <a:pt x="647715" y="327143"/>
                </a:lnTo>
                <a:lnTo>
                  <a:pt x="647715" y="0"/>
                </a:lnTo>
                <a:close/>
              </a:path>
            </a:pathLst>
          </a:custGeom>
          <a:noFill/>
          <a:ln>
            <a:solidFill>
              <a:srgbClr val="C26E83"/>
            </a:solidFill>
          </a:ln>
        </p:spPr>
        <p:txBody>
          <a:bodyPr wrap="square" lIns="0" tIns="0" rIns="0" bIns="0" rtlCol="0" anchor="ctr"/>
          <a:lstStyle/>
          <a:p>
            <a:pPr lvl="0" algn="ctr"/>
            <a:r>
              <a:rPr lang="ru-RU" sz="1800" dirty="0" smtClean="0">
                <a:solidFill>
                  <a:srgbClr val="227644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ОБЩЕЕ КОЛИЧЕСТВО </a:t>
            </a:r>
          </a:p>
          <a:p>
            <a:pPr lvl="0" algn="ctr"/>
            <a:r>
              <a:rPr lang="ru-RU" sz="1800" dirty="0" smtClean="0">
                <a:solidFill>
                  <a:srgbClr val="227644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ДЕТЕЙ С ОВЗ</a:t>
            </a:r>
          </a:p>
        </p:txBody>
      </p:sp>
      <p:graphicFrame>
        <p:nvGraphicFramePr>
          <p:cNvPr id="40" name="Диаграмма 39"/>
          <p:cNvGraphicFramePr/>
          <p:nvPr>
            <p:extLst>
              <p:ext uri="{D42A27DB-BD31-4B8C-83A1-F6EECF244321}">
                <p14:modId xmlns:p14="http://schemas.microsoft.com/office/powerpoint/2010/main" val="3837040007"/>
              </p:ext>
            </p:extLst>
          </p:nvPr>
        </p:nvGraphicFramePr>
        <p:xfrm>
          <a:off x="756859" y="1551244"/>
          <a:ext cx="4476649" cy="1897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41" name="Группа 40"/>
          <p:cNvGrpSpPr/>
          <p:nvPr/>
        </p:nvGrpSpPr>
        <p:grpSpPr>
          <a:xfrm>
            <a:off x="5680560" y="3853816"/>
            <a:ext cx="1286259" cy="327025"/>
            <a:chOff x="232012" y="5024772"/>
            <a:chExt cx="1286259" cy="327025"/>
          </a:xfrm>
        </p:grpSpPr>
        <p:sp>
          <p:nvSpPr>
            <p:cNvPr id="42" name="TextBox 41"/>
            <p:cNvSpPr txBox="1"/>
            <p:nvPr/>
          </p:nvSpPr>
          <p:spPr>
            <a:xfrm>
              <a:off x="232012" y="5035323"/>
              <a:ext cx="1091821" cy="307777"/>
            </a:xfrm>
            <a:prstGeom prst="rect">
              <a:avLst/>
            </a:prstGeom>
            <a:solidFill>
              <a:srgbClr val="227644"/>
            </a:solidFill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Century Gothic" pitchFamily="34" charset="0"/>
                </a:rPr>
                <a:t>2020-2021</a:t>
              </a: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43" name="object 104"/>
            <p:cNvSpPr/>
            <p:nvPr/>
          </p:nvSpPr>
          <p:spPr>
            <a:xfrm>
              <a:off x="1347456" y="5024772"/>
              <a:ext cx="170815" cy="327025"/>
            </a:xfrm>
            <a:custGeom>
              <a:avLst/>
              <a:gdLst/>
              <a:ahLst/>
              <a:cxnLst/>
              <a:rect l="l" t="t" r="r" b="b"/>
              <a:pathLst>
                <a:path w="170815" h="327025">
                  <a:moveTo>
                    <a:pt x="0" y="0"/>
                  </a:moveTo>
                  <a:lnTo>
                    <a:pt x="0" y="326609"/>
                  </a:lnTo>
                  <a:lnTo>
                    <a:pt x="170463" y="1633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6E8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5670702" y="4941356"/>
            <a:ext cx="1286259" cy="327025"/>
            <a:chOff x="232012" y="5024772"/>
            <a:chExt cx="1286259" cy="327025"/>
          </a:xfrm>
        </p:grpSpPr>
        <p:sp>
          <p:nvSpPr>
            <p:cNvPr id="50" name="TextBox 49"/>
            <p:cNvSpPr txBox="1"/>
            <p:nvPr/>
          </p:nvSpPr>
          <p:spPr>
            <a:xfrm>
              <a:off x="232012" y="5035323"/>
              <a:ext cx="1091821" cy="307777"/>
            </a:xfrm>
            <a:prstGeom prst="rect">
              <a:avLst/>
            </a:prstGeom>
            <a:solidFill>
              <a:srgbClr val="227644"/>
            </a:solidFill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chemeClr val="bg1"/>
                  </a:solidFill>
                  <a:latin typeface="Century Gothic" pitchFamily="34" charset="0"/>
                </a:rPr>
                <a:t>2021-2022</a:t>
              </a:r>
              <a:r>
                <a:rPr lang="ru-RU" dirty="0" smtClean="0">
                  <a:solidFill>
                    <a:schemeClr val="bg1"/>
                  </a:solidFill>
                </a:rPr>
                <a:t> 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sp>
          <p:nvSpPr>
            <p:cNvPr id="52" name="object 104"/>
            <p:cNvSpPr/>
            <p:nvPr/>
          </p:nvSpPr>
          <p:spPr>
            <a:xfrm>
              <a:off x="1347456" y="5024772"/>
              <a:ext cx="170815" cy="327025"/>
            </a:xfrm>
            <a:custGeom>
              <a:avLst/>
              <a:gdLst/>
              <a:ahLst/>
              <a:cxnLst/>
              <a:rect l="l" t="t" r="r" b="b"/>
              <a:pathLst>
                <a:path w="170815" h="327025">
                  <a:moveTo>
                    <a:pt x="0" y="0"/>
                  </a:moveTo>
                  <a:lnTo>
                    <a:pt x="0" y="326609"/>
                  </a:lnTo>
                  <a:lnTo>
                    <a:pt x="170463" y="1633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26E83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7268722" y="2733308"/>
            <a:ext cx="4411075" cy="327025"/>
          </a:xfrm>
          <a:prstGeom prst="rect">
            <a:avLst/>
          </a:prstGeom>
          <a:solidFill>
            <a:srgbClr val="E5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b="1" dirty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Arial"/>
              </a:rPr>
              <a:t>1742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263566" y="3853816"/>
            <a:ext cx="4411075" cy="327025"/>
          </a:xfrm>
          <a:prstGeom prst="rect">
            <a:avLst/>
          </a:prstGeom>
          <a:solidFill>
            <a:srgbClr val="E5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7268678" y="4913836"/>
            <a:ext cx="4411075" cy="327025"/>
          </a:xfrm>
          <a:prstGeom prst="rect">
            <a:avLst/>
          </a:prstGeom>
          <a:solidFill>
            <a:srgbClr val="E5EB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63" name="object 104"/>
          <p:cNvSpPr/>
          <p:nvPr/>
        </p:nvSpPr>
        <p:spPr>
          <a:xfrm rot="5400000">
            <a:off x="7733706" y="2310265"/>
            <a:ext cx="207020" cy="378999"/>
          </a:xfrm>
          <a:custGeom>
            <a:avLst/>
            <a:gdLst/>
            <a:ahLst/>
            <a:cxnLst/>
            <a:rect l="l" t="t" r="r" b="b"/>
            <a:pathLst>
              <a:path w="170815" h="327025">
                <a:moveTo>
                  <a:pt x="0" y="0"/>
                </a:moveTo>
                <a:lnTo>
                  <a:pt x="0" y="326609"/>
                </a:lnTo>
                <a:lnTo>
                  <a:pt x="170463" y="163306"/>
                </a:lnTo>
                <a:lnTo>
                  <a:pt x="0" y="0"/>
                </a:lnTo>
                <a:close/>
              </a:path>
            </a:pathLst>
          </a:custGeom>
          <a:solidFill>
            <a:srgbClr val="C26E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104"/>
          <p:cNvSpPr/>
          <p:nvPr/>
        </p:nvSpPr>
        <p:spPr>
          <a:xfrm rot="5400000">
            <a:off x="9365592" y="2310265"/>
            <a:ext cx="207020" cy="378999"/>
          </a:xfrm>
          <a:custGeom>
            <a:avLst/>
            <a:gdLst/>
            <a:ahLst/>
            <a:cxnLst/>
            <a:rect l="l" t="t" r="r" b="b"/>
            <a:pathLst>
              <a:path w="170815" h="327025">
                <a:moveTo>
                  <a:pt x="0" y="0"/>
                </a:moveTo>
                <a:lnTo>
                  <a:pt x="0" y="326609"/>
                </a:lnTo>
                <a:lnTo>
                  <a:pt x="170463" y="163306"/>
                </a:lnTo>
                <a:lnTo>
                  <a:pt x="0" y="0"/>
                </a:lnTo>
                <a:close/>
              </a:path>
            </a:pathLst>
          </a:custGeom>
          <a:solidFill>
            <a:srgbClr val="C26E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104"/>
          <p:cNvSpPr/>
          <p:nvPr/>
        </p:nvSpPr>
        <p:spPr>
          <a:xfrm rot="5400000">
            <a:off x="11081211" y="2316816"/>
            <a:ext cx="207020" cy="378999"/>
          </a:xfrm>
          <a:custGeom>
            <a:avLst/>
            <a:gdLst/>
            <a:ahLst/>
            <a:cxnLst/>
            <a:rect l="l" t="t" r="r" b="b"/>
            <a:pathLst>
              <a:path w="170815" h="327025">
                <a:moveTo>
                  <a:pt x="0" y="0"/>
                </a:moveTo>
                <a:lnTo>
                  <a:pt x="0" y="326609"/>
                </a:lnTo>
                <a:lnTo>
                  <a:pt x="170463" y="163306"/>
                </a:lnTo>
                <a:lnTo>
                  <a:pt x="0" y="0"/>
                </a:lnTo>
                <a:close/>
              </a:path>
            </a:pathLst>
          </a:custGeom>
          <a:solidFill>
            <a:srgbClr val="C26E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115"/>
          <p:cNvSpPr/>
          <p:nvPr/>
        </p:nvSpPr>
        <p:spPr>
          <a:xfrm>
            <a:off x="1348941" y="3612360"/>
            <a:ext cx="3167478" cy="950301"/>
          </a:xfrm>
          <a:custGeom>
            <a:avLst/>
            <a:gdLst/>
            <a:ahLst/>
            <a:cxnLst/>
            <a:rect l="l" t="t" r="r" b="b"/>
            <a:pathLst>
              <a:path w="648334" h="327660">
                <a:moveTo>
                  <a:pt x="647715" y="0"/>
                </a:moveTo>
                <a:lnTo>
                  <a:pt x="0" y="0"/>
                </a:lnTo>
                <a:lnTo>
                  <a:pt x="0" y="327143"/>
                </a:lnTo>
                <a:lnTo>
                  <a:pt x="647715" y="327143"/>
                </a:lnTo>
                <a:lnTo>
                  <a:pt x="647715" y="0"/>
                </a:lnTo>
                <a:close/>
              </a:path>
            </a:pathLst>
          </a:custGeom>
          <a:noFill/>
          <a:ln>
            <a:solidFill>
              <a:srgbClr val="C26E83"/>
            </a:solidFill>
          </a:ln>
        </p:spPr>
        <p:txBody>
          <a:bodyPr wrap="square" lIns="0" tIns="0" rIns="0" bIns="0" rtlCol="0" anchor="ctr"/>
          <a:lstStyle/>
          <a:p>
            <a:pPr lvl="0" algn="ctr"/>
            <a:r>
              <a:rPr lang="ru-RU" sz="1800" dirty="0" smtClean="0">
                <a:solidFill>
                  <a:srgbClr val="227644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КОЛИЧЕСТВО ДЕТЕЙ С ОВЗ </a:t>
            </a:r>
          </a:p>
          <a:p>
            <a:pPr lvl="0" algn="ctr"/>
            <a:r>
              <a:rPr lang="ru-RU" sz="1800" dirty="0" smtClean="0">
                <a:solidFill>
                  <a:srgbClr val="227644"/>
                </a:solidFill>
                <a:latin typeface="Century Gothic" panose="020B0502020202020204" pitchFamily="34" charset="0"/>
                <a:ea typeface="Cambria" panose="02040503050406030204" pitchFamily="18" charset="0"/>
              </a:rPr>
              <a:t>В КОРРЕКЦИОННЫХ ШКОЛАХ</a:t>
            </a:r>
          </a:p>
        </p:txBody>
      </p:sp>
      <p:graphicFrame>
        <p:nvGraphicFramePr>
          <p:cNvPr id="71" name="Диаграмма 70"/>
          <p:cNvGraphicFramePr/>
          <p:nvPr>
            <p:extLst>
              <p:ext uri="{D42A27DB-BD31-4B8C-83A1-F6EECF244321}">
                <p14:modId xmlns:p14="http://schemas.microsoft.com/office/powerpoint/2010/main" val="1458540053"/>
              </p:ext>
            </p:extLst>
          </p:nvPr>
        </p:nvGraphicFramePr>
        <p:xfrm>
          <a:off x="841412" y="4556544"/>
          <a:ext cx="4476649" cy="1897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14757" y="2731787"/>
            <a:ext cx="711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2958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0940390" y="2719421"/>
            <a:ext cx="711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197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287654" y="3833590"/>
            <a:ext cx="711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1823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214757" y="3820577"/>
            <a:ext cx="711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2977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0940390" y="3805545"/>
            <a:ext cx="711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209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281511" y="4879908"/>
            <a:ext cx="711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1901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9214757" y="4879908"/>
            <a:ext cx="711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3037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0928701" y="4889311"/>
            <a:ext cx="7110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C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200</a:t>
            </a:r>
            <a:endParaRPr lang="ru-RU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70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805"/>
          <p:cNvSpPr/>
          <p:nvPr/>
        </p:nvSpPr>
        <p:spPr>
          <a:xfrm>
            <a:off x="421469" y="4180841"/>
            <a:ext cx="352425" cy="2542077"/>
          </a:xfrm>
          <a:custGeom>
            <a:avLst/>
            <a:gdLst/>
            <a:ahLst/>
            <a:cxnLst/>
            <a:rect l="l" t="t" r="r" b="b"/>
            <a:pathLst>
              <a:path w="352425" h="2466975">
                <a:moveTo>
                  <a:pt x="352425" y="561975"/>
                </a:moveTo>
                <a:lnTo>
                  <a:pt x="0" y="561975"/>
                </a:lnTo>
                <a:lnTo>
                  <a:pt x="0" y="2466975"/>
                </a:lnTo>
                <a:lnTo>
                  <a:pt x="352425" y="2466975"/>
                </a:lnTo>
                <a:lnTo>
                  <a:pt x="352425" y="561975"/>
                </a:lnTo>
                <a:close/>
              </a:path>
              <a:path w="352425" h="2466975">
                <a:moveTo>
                  <a:pt x="352425" y="357187"/>
                </a:moveTo>
                <a:lnTo>
                  <a:pt x="0" y="357187"/>
                </a:lnTo>
                <a:lnTo>
                  <a:pt x="0" y="481012"/>
                </a:lnTo>
                <a:lnTo>
                  <a:pt x="352425" y="481012"/>
                </a:lnTo>
                <a:lnTo>
                  <a:pt x="352425" y="357187"/>
                </a:lnTo>
                <a:close/>
              </a:path>
              <a:path w="352425" h="2466975">
                <a:moveTo>
                  <a:pt x="352425" y="169062"/>
                </a:moveTo>
                <a:lnTo>
                  <a:pt x="0" y="169062"/>
                </a:lnTo>
                <a:lnTo>
                  <a:pt x="0" y="292887"/>
                </a:lnTo>
                <a:lnTo>
                  <a:pt x="352425" y="292887"/>
                </a:lnTo>
                <a:lnTo>
                  <a:pt x="352425" y="169062"/>
                </a:lnTo>
                <a:close/>
              </a:path>
              <a:path w="352425" h="2466975">
                <a:moveTo>
                  <a:pt x="352425" y="0"/>
                </a:moveTo>
                <a:lnTo>
                  <a:pt x="0" y="0"/>
                </a:lnTo>
                <a:lnTo>
                  <a:pt x="0" y="123825"/>
                </a:lnTo>
                <a:lnTo>
                  <a:pt x="352425" y="123825"/>
                </a:lnTo>
                <a:lnTo>
                  <a:pt x="352425" y="0"/>
                </a:lnTo>
                <a:close/>
              </a:path>
            </a:pathLst>
          </a:custGeom>
          <a:solidFill>
            <a:srgbClr val="4D897C">
              <a:alpha val="16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805"/>
          <p:cNvSpPr/>
          <p:nvPr/>
        </p:nvSpPr>
        <p:spPr>
          <a:xfrm>
            <a:off x="437233" y="1595296"/>
            <a:ext cx="352425" cy="2466975"/>
          </a:xfrm>
          <a:custGeom>
            <a:avLst/>
            <a:gdLst/>
            <a:ahLst/>
            <a:cxnLst/>
            <a:rect l="l" t="t" r="r" b="b"/>
            <a:pathLst>
              <a:path w="352425" h="2466975">
                <a:moveTo>
                  <a:pt x="352425" y="561975"/>
                </a:moveTo>
                <a:lnTo>
                  <a:pt x="0" y="561975"/>
                </a:lnTo>
                <a:lnTo>
                  <a:pt x="0" y="2466975"/>
                </a:lnTo>
                <a:lnTo>
                  <a:pt x="352425" y="2466975"/>
                </a:lnTo>
                <a:lnTo>
                  <a:pt x="352425" y="561975"/>
                </a:lnTo>
                <a:close/>
              </a:path>
              <a:path w="352425" h="2466975">
                <a:moveTo>
                  <a:pt x="352425" y="357187"/>
                </a:moveTo>
                <a:lnTo>
                  <a:pt x="0" y="357187"/>
                </a:lnTo>
                <a:lnTo>
                  <a:pt x="0" y="481012"/>
                </a:lnTo>
                <a:lnTo>
                  <a:pt x="352425" y="481012"/>
                </a:lnTo>
                <a:lnTo>
                  <a:pt x="352425" y="357187"/>
                </a:lnTo>
                <a:close/>
              </a:path>
              <a:path w="352425" h="2466975">
                <a:moveTo>
                  <a:pt x="352425" y="169062"/>
                </a:moveTo>
                <a:lnTo>
                  <a:pt x="0" y="169062"/>
                </a:lnTo>
                <a:lnTo>
                  <a:pt x="0" y="292887"/>
                </a:lnTo>
                <a:lnTo>
                  <a:pt x="352425" y="292887"/>
                </a:lnTo>
                <a:lnTo>
                  <a:pt x="352425" y="169062"/>
                </a:lnTo>
                <a:close/>
              </a:path>
              <a:path w="352425" h="2466975">
                <a:moveTo>
                  <a:pt x="352425" y="0"/>
                </a:moveTo>
                <a:lnTo>
                  <a:pt x="0" y="0"/>
                </a:lnTo>
                <a:lnTo>
                  <a:pt x="0" y="123825"/>
                </a:lnTo>
                <a:lnTo>
                  <a:pt x="352425" y="123825"/>
                </a:lnTo>
                <a:lnTo>
                  <a:pt x="352425" y="0"/>
                </a:lnTo>
                <a:close/>
              </a:path>
            </a:pathLst>
          </a:custGeom>
          <a:solidFill>
            <a:srgbClr val="4D897C">
              <a:alpha val="16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" name="Группа 61"/>
          <p:cNvGrpSpPr/>
          <p:nvPr/>
        </p:nvGrpSpPr>
        <p:grpSpPr>
          <a:xfrm>
            <a:off x="1011704" y="971501"/>
            <a:ext cx="10560154" cy="3478420"/>
            <a:chOff x="1000937" y="1020875"/>
            <a:chExt cx="10560154" cy="3478420"/>
          </a:xfrm>
        </p:grpSpPr>
        <p:sp>
          <p:nvSpPr>
            <p:cNvPr id="57" name="TextBox 56"/>
            <p:cNvSpPr txBox="1"/>
            <p:nvPr/>
          </p:nvSpPr>
          <p:spPr>
            <a:xfrm>
              <a:off x="1205166" y="1020875"/>
              <a:ext cx="66875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endParaRPr lang="ru-RU" sz="1600" b="1" dirty="0" smtClean="0">
                <a:solidFill>
                  <a:srgbClr val="227644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000937" y="4191518"/>
              <a:ext cx="105601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ru-RU" b="1" dirty="0">
                <a:solidFill>
                  <a:srgbClr val="227644"/>
                </a:solidFill>
                <a:latin typeface="Century Gothic" pitchFamily="34" charset="0"/>
              </a:endParaRPr>
            </a:p>
          </p:txBody>
        </p:sp>
      </p:grpSp>
      <p:sp>
        <p:nvSpPr>
          <p:cNvPr id="18" name="object 110"/>
          <p:cNvSpPr/>
          <p:nvPr/>
        </p:nvSpPr>
        <p:spPr>
          <a:xfrm>
            <a:off x="228858" y="1077971"/>
            <a:ext cx="108657" cy="5644947"/>
          </a:xfrm>
          <a:custGeom>
            <a:avLst/>
            <a:gdLst/>
            <a:ahLst/>
            <a:cxnLst/>
            <a:rect l="l" t="t" r="r" b="b"/>
            <a:pathLst>
              <a:path w="119379" h="6082030">
                <a:moveTo>
                  <a:pt x="118842" y="0"/>
                </a:moveTo>
                <a:lnTo>
                  <a:pt x="0" y="0"/>
                </a:lnTo>
                <a:lnTo>
                  <a:pt x="0" y="6081897"/>
                </a:lnTo>
                <a:lnTo>
                  <a:pt x="118842" y="6081897"/>
                </a:lnTo>
                <a:lnTo>
                  <a:pt x="118842" y="0"/>
                </a:lnTo>
                <a:close/>
              </a:path>
            </a:pathLst>
          </a:custGeom>
          <a:solidFill>
            <a:srgbClr val="E8CCCA">
              <a:alpha val="42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10"/>
          <p:cNvSpPr/>
          <p:nvPr/>
        </p:nvSpPr>
        <p:spPr>
          <a:xfrm>
            <a:off x="11809668" y="103803"/>
            <a:ext cx="108657" cy="6619115"/>
          </a:xfrm>
          <a:custGeom>
            <a:avLst/>
            <a:gdLst/>
            <a:ahLst/>
            <a:cxnLst/>
            <a:rect l="l" t="t" r="r" b="b"/>
            <a:pathLst>
              <a:path w="119379" h="6082030">
                <a:moveTo>
                  <a:pt x="118842" y="0"/>
                </a:moveTo>
                <a:lnTo>
                  <a:pt x="0" y="0"/>
                </a:lnTo>
                <a:lnTo>
                  <a:pt x="0" y="6081897"/>
                </a:lnTo>
                <a:lnTo>
                  <a:pt x="118842" y="6081897"/>
                </a:lnTo>
                <a:lnTo>
                  <a:pt x="118842" y="0"/>
                </a:lnTo>
                <a:close/>
              </a:path>
            </a:pathLst>
          </a:custGeom>
          <a:solidFill>
            <a:srgbClr val="E8CCCA">
              <a:alpha val="42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110"/>
          <p:cNvSpPr/>
          <p:nvPr/>
        </p:nvSpPr>
        <p:spPr>
          <a:xfrm>
            <a:off x="11266165" y="103803"/>
            <a:ext cx="108657" cy="6619115"/>
          </a:xfrm>
          <a:custGeom>
            <a:avLst/>
            <a:gdLst/>
            <a:ahLst/>
            <a:cxnLst/>
            <a:rect l="l" t="t" r="r" b="b"/>
            <a:pathLst>
              <a:path w="119379" h="6082030">
                <a:moveTo>
                  <a:pt x="118842" y="0"/>
                </a:moveTo>
                <a:lnTo>
                  <a:pt x="0" y="0"/>
                </a:lnTo>
                <a:lnTo>
                  <a:pt x="0" y="6081897"/>
                </a:lnTo>
                <a:lnTo>
                  <a:pt x="118842" y="6081897"/>
                </a:lnTo>
                <a:lnTo>
                  <a:pt x="118842" y="0"/>
                </a:lnTo>
                <a:close/>
              </a:path>
            </a:pathLst>
          </a:custGeom>
          <a:solidFill>
            <a:srgbClr val="D0E0F4">
              <a:alpha val="42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TextBox 2"/>
          <p:cNvSpPr txBox="1"/>
          <p:nvPr/>
        </p:nvSpPr>
        <p:spPr>
          <a:xfrm>
            <a:off x="231644" y="1633990"/>
            <a:ext cx="3686625" cy="481670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2019/2020  учебный год</a:t>
            </a:r>
          </a:p>
          <a:p>
            <a:pPr algn="ctr"/>
            <a:r>
              <a:rPr lang="ru-RU" sz="18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открыто </a:t>
            </a:r>
            <a:r>
              <a:rPr lang="ru-RU" sz="1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1352 классов:</a:t>
            </a:r>
          </a:p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Количество обучающихся:</a:t>
            </a: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нарушением слуха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42;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слабовидящие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41; 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ТНР – 670;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НОДА – 111;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ЗПР – 2391;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РАС – 31;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ТМНР–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иными ОВЗ – 187. 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3789002" y="1117465"/>
            <a:ext cx="4477819" cy="461665"/>
          </a:xfrm>
          <a:prstGeom prst="rect">
            <a:avLst/>
          </a:prstGeom>
          <a:solidFill>
            <a:srgbClr val="E6E3E9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227644"/>
                </a:solidFill>
                <a:latin typeface="Century Gothic" panose="020B0502020202020204" pitchFamily="34" charset="0"/>
              </a:rPr>
              <a:t>Инклюзивное образование</a:t>
            </a:r>
            <a:endParaRPr lang="ru-RU" sz="2400" b="1" dirty="0">
              <a:solidFill>
                <a:srgbClr val="227644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07834" y="1629216"/>
            <a:ext cx="3839458" cy="480131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2020/2021 учебный год</a:t>
            </a:r>
          </a:p>
          <a:p>
            <a:pPr algn="ctr"/>
            <a:r>
              <a:rPr lang="ru-RU" sz="18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открыто </a:t>
            </a:r>
            <a:r>
              <a:rPr lang="ru-RU" sz="1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1413 классов:</a:t>
            </a:r>
          </a:p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Количество обучающихся:</a:t>
            </a: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нарушением слуха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37;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слабовидящие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42; 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ТНР – 830;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НОДА – 113;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ЗПР – 2351;</a:t>
            </a: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 err="1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интел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нарушениями – 48;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РАС – 36;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ТМНР – 4;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иными ОВЗ – 83. 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166099" y="1629216"/>
            <a:ext cx="3937001" cy="481670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2021/2021  учебный год</a:t>
            </a:r>
          </a:p>
          <a:p>
            <a:pPr algn="ctr"/>
            <a:r>
              <a:rPr lang="ru-RU" sz="18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открыто </a:t>
            </a:r>
            <a:r>
              <a:rPr lang="ru-RU" sz="18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1436 классов</a:t>
            </a:r>
            <a:r>
              <a:rPr lang="ru-RU" sz="18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Количество обучающихся:</a:t>
            </a: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нарушением слуха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50;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нарушением зрения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34; 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ТНР – 859;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НОДА – 102;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ЗПР – 2368;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РАС – 38;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интел.нарушениями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ru-RU" sz="1800" dirty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иными ОВЗ– 112. </a:t>
            </a:r>
            <a:endParaRPr lang="ru-RU" sz="1800" dirty="0">
              <a:solidFill>
                <a:srgbClr val="002060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29492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805"/>
          <p:cNvSpPr/>
          <p:nvPr/>
        </p:nvSpPr>
        <p:spPr>
          <a:xfrm>
            <a:off x="421469" y="4180841"/>
            <a:ext cx="352425" cy="2542077"/>
          </a:xfrm>
          <a:custGeom>
            <a:avLst/>
            <a:gdLst/>
            <a:ahLst/>
            <a:cxnLst/>
            <a:rect l="l" t="t" r="r" b="b"/>
            <a:pathLst>
              <a:path w="352425" h="2466975">
                <a:moveTo>
                  <a:pt x="352425" y="561975"/>
                </a:moveTo>
                <a:lnTo>
                  <a:pt x="0" y="561975"/>
                </a:lnTo>
                <a:lnTo>
                  <a:pt x="0" y="2466975"/>
                </a:lnTo>
                <a:lnTo>
                  <a:pt x="352425" y="2466975"/>
                </a:lnTo>
                <a:lnTo>
                  <a:pt x="352425" y="561975"/>
                </a:lnTo>
                <a:close/>
              </a:path>
              <a:path w="352425" h="2466975">
                <a:moveTo>
                  <a:pt x="352425" y="357187"/>
                </a:moveTo>
                <a:lnTo>
                  <a:pt x="0" y="357187"/>
                </a:lnTo>
                <a:lnTo>
                  <a:pt x="0" y="481012"/>
                </a:lnTo>
                <a:lnTo>
                  <a:pt x="352425" y="481012"/>
                </a:lnTo>
                <a:lnTo>
                  <a:pt x="352425" y="357187"/>
                </a:lnTo>
                <a:close/>
              </a:path>
              <a:path w="352425" h="2466975">
                <a:moveTo>
                  <a:pt x="352425" y="169062"/>
                </a:moveTo>
                <a:lnTo>
                  <a:pt x="0" y="169062"/>
                </a:lnTo>
                <a:lnTo>
                  <a:pt x="0" y="292887"/>
                </a:lnTo>
                <a:lnTo>
                  <a:pt x="352425" y="292887"/>
                </a:lnTo>
                <a:lnTo>
                  <a:pt x="352425" y="169062"/>
                </a:lnTo>
                <a:close/>
              </a:path>
              <a:path w="352425" h="2466975">
                <a:moveTo>
                  <a:pt x="352425" y="0"/>
                </a:moveTo>
                <a:lnTo>
                  <a:pt x="0" y="0"/>
                </a:lnTo>
                <a:lnTo>
                  <a:pt x="0" y="123825"/>
                </a:lnTo>
                <a:lnTo>
                  <a:pt x="352425" y="123825"/>
                </a:lnTo>
                <a:lnTo>
                  <a:pt x="352425" y="0"/>
                </a:lnTo>
                <a:close/>
              </a:path>
            </a:pathLst>
          </a:custGeom>
          <a:solidFill>
            <a:srgbClr val="4D897C">
              <a:alpha val="16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805"/>
          <p:cNvSpPr/>
          <p:nvPr/>
        </p:nvSpPr>
        <p:spPr>
          <a:xfrm>
            <a:off x="437233" y="1595296"/>
            <a:ext cx="352425" cy="2466975"/>
          </a:xfrm>
          <a:custGeom>
            <a:avLst/>
            <a:gdLst/>
            <a:ahLst/>
            <a:cxnLst/>
            <a:rect l="l" t="t" r="r" b="b"/>
            <a:pathLst>
              <a:path w="352425" h="2466975">
                <a:moveTo>
                  <a:pt x="352425" y="561975"/>
                </a:moveTo>
                <a:lnTo>
                  <a:pt x="0" y="561975"/>
                </a:lnTo>
                <a:lnTo>
                  <a:pt x="0" y="2466975"/>
                </a:lnTo>
                <a:lnTo>
                  <a:pt x="352425" y="2466975"/>
                </a:lnTo>
                <a:lnTo>
                  <a:pt x="352425" y="561975"/>
                </a:lnTo>
                <a:close/>
              </a:path>
              <a:path w="352425" h="2466975">
                <a:moveTo>
                  <a:pt x="352425" y="357187"/>
                </a:moveTo>
                <a:lnTo>
                  <a:pt x="0" y="357187"/>
                </a:lnTo>
                <a:lnTo>
                  <a:pt x="0" y="481012"/>
                </a:lnTo>
                <a:lnTo>
                  <a:pt x="352425" y="481012"/>
                </a:lnTo>
                <a:lnTo>
                  <a:pt x="352425" y="357187"/>
                </a:lnTo>
                <a:close/>
              </a:path>
              <a:path w="352425" h="2466975">
                <a:moveTo>
                  <a:pt x="352425" y="169062"/>
                </a:moveTo>
                <a:lnTo>
                  <a:pt x="0" y="169062"/>
                </a:lnTo>
                <a:lnTo>
                  <a:pt x="0" y="292887"/>
                </a:lnTo>
                <a:lnTo>
                  <a:pt x="352425" y="292887"/>
                </a:lnTo>
                <a:lnTo>
                  <a:pt x="352425" y="169062"/>
                </a:lnTo>
                <a:close/>
              </a:path>
              <a:path w="352425" h="2466975">
                <a:moveTo>
                  <a:pt x="352425" y="0"/>
                </a:moveTo>
                <a:lnTo>
                  <a:pt x="0" y="0"/>
                </a:lnTo>
                <a:lnTo>
                  <a:pt x="0" y="123825"/>
                </a:lnTo>
                <a:lnTo>
                  <a:pt x="352425" y="123825"/>
                </a:lnTo>
                <a:lnTo>
                  <a:pt x="352425" y="0"/>
                </a:lnTo>
                <a:close/>
              </a:path>
            </a:pathLst>
          </a:custGeom>
          <a:solidFill>
            <a:srgbClr val="4D897C">
              <a:alpha val="16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" name="Группа 61"/>
          <p:cNvGrpSpPr/>
          <p:nvPr/>
        </p:nvGrpSpPr>
        <p:grpSpPr>
          <a:xfrm>
            <a:off x="1011704" y="971501"/>
            <a:ext cx="10560154" cy="3478420"/>
            <a:chOff x="1000937" y="1020875"/>
            <a:chExt cx="10560154" cy="3478420"/>
          </a:xfrm>
        </p:grpSpPr>
        <p:sp>
          <p:nvSpPr>
            <p:cNvPr id="57" name="TextBox 56"/>
            <p:cNvSpPr txBox="1"/>
            <p:nvPr/>
          </p:nvSpPr>
          <p:spPr>
            <a:xfrm>
              <a:off x="1205166" y="1020875"/>
              <a:ext cx="66875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endParaRPr lang="ru-RU" sz="1600" b="1" dirty="0" smtClean="0">
                <a:solidFill>
                  <a:srgbClr val="227644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000937" y="4191518"/>
              <a:ext cx="105601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ru-RU" b="1" dirty="0">
                <a:solidFill>
                  <a:srgbClr val="227644"/>
                </a:solidFill>
                <a:latin typeface="Century Gothic" pitchFamily="34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4832008" y="1140778"/>
            <a:ext cx="7215808" cy="989377"/>
          </a:xfrm>
          <a:prstGeom prst="rect">
            <a:avLst/>
          </a:prstGeom>
          <a:solidFill>
            <a:srgbClr val="E1EBE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Автономный и ресурсные классы для детей с РАС </a:t>
            </a:r>
            <a:endParaRPr lang="ru-RU" sz="20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50234" y="1266991"/>
            <a:ext cx="383342" cy="483767"/>
          </a:xfrm>
          <a:prstGeom prst="rect">
            <a:avLst/>
          </a:prstGeom>
          <a:solidFill>
            <a:srgbClr val="4D897C"/>
          </a:solidFill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ru-RU" dirty="0">
              <a:solidFill>
                <a:srgbClr val="226C2E"/>
              </a:solidFill>
              <a:latin typeface="Microsoft Sans Serif"/>
              <a:cs typeface="Microsoft Sans Serif"/>
            </a:endParaRPr>
          </a:p>
        </p:txBody>
      </p:sp>
      <p:sp>
        <p:nvSpPr>
          <p:cNvPr id="9" name="object 810"/>
          <p:cNvSpPr/>
          <p:nvPr/>
        </p:nvSpPr>
        <p:spPr>
          <a:xfrm>
            <a:off x="4900125" y="1188222"/>
            <a:ext cx="238605" cy="270319"/>
          </a:xfrm>
          <a:custGeom>
            <a:avLst/>
            <a:gdLst/>
            <a:ahLst/>
            <a:cxnLst/>
            <a:rect l="l" t="t" r="r" b="b"/>
            <a:pathLst>
              <a:path w="184150" h="206375">
                <a:moveTo>
                  <a:pt x="184150" y="0"/>
                </a:moveTo>
                <a:lnTo>
                  <a:pt x="0" y="0"/>
                </a:lnTo>
                <a:lnTo>
                  <a:pt x="0" y="206171"/>
                </a:lnTo>
                <a:lnTo>
                  <a:pt x="184150" y="206171"/>
                </a:lnTo>
                <a:lnTo>
                  <a:pt x="184150" y="0"/>
                </a:lnTo>
                <a:close/>
              </a:path>
            </a:pathLst>
          </a:custGeom>
          <a:solidFill>
            <a:srgbClr val="C26E8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Группа 251"/>
          <p:cNvGrpSpPr/>
          <p:nvPr/>
        </p:nvGrpSpPr>
        <p:grpSpPr>
          <a:xfrm>
            <a:off x="24412" y="2626573"/>
            <a:ext cx="4052040" cy="2833321"/>
            <a:chOff x="666787" y="2109123"/>
            <a:chExt cx="4052040" cy="2833321"/>
          </a:xfrm>
        </p:grpSpPr>
        <p:grpSp>
          <p:nvGrpSpPr>
            <p:cNvPr id="11" name="Группа 7"/>
            <p:cNvGrpSpPr/>
            <p:nvPr/>
          </p:nvGrpSpPr>
          <p:grpSpPr>
            <a:xfrm>
              <a:off x="745676" y="2109123"/>
              <a:ext cx="3892095" cy="2833321"/>
              <a:chOff x="1317163" y="3435009"/>
              <a:chExt cx="2111133" cy="1204914"/>
            </a:xfrm>
          </p:grpSpPr>
          <p:sp>
            <p:nvSpPr>
              <p:cNvPr id="16" name="object 820"/>
              <p:cNvSpPr/>
              <p:nvPr/>
            </p:nvSpPr>
            <p:spPr>
              <a:xfrm>
                <a:off x="1317163" y="3435009"/>
                <a:ext cx="2080260" cy="328045"/>
              </a:xfrm>
              <a:custGeom>
                <a:avLst/>
                <a:gdLst/>
                <a:ahLst/>
                <a:cxnLst/>
                <a:rect l="l" t="t" r="r" b="b"/>
                <a:pathLst>
                  <a:path w="2080260" h="231139">
                    <a:moveTo>
                      <a:pt x="2079828" y="0"/>
                    </a:moveTo>
                    <a:lnTo>
                      <a:pt x="0" y="0"/>
                    </a:lnTo>
                    <a:lnTo>
                      <a:pt x="0" y="230593"/>
                    </a:lnTo>
                    <a:lnTo>
                      <a:pt x="2079828" y="230593"/>
                    </a:lnTo>
                    <a:lnTo>
                      <a:pt x="2079828" y="0"/>
                    </a:lnTo>
                    <a:close/>
                  </a:path>
                </a:pathLst>
              </a:custGeom>
              <a:solidFill>
                <a:srgbClr val="4D897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17" name="object 822"/>
              <p:cNvGrpSpPr/>
              <p:nvPr/>
            </p:nvGrpSpPr>
            <p:grpSpPr>
              <a:xfrm>
                <a:off x="1374885" y="3760011"/>
                <a:ext cx="2053409" cy="789940"/>
                <a:chOff x="1374885" y="3760011"/>
                <a:chExt cx="2053409" cy="789940"/>
              </a:xfrm>
            </p:grpSpPr>
            <p:sp>
              <p:nvSpPr>
                <p:cNvPr id="34" name="object 823"/>
                <p:cNvSpPr/>
                <p:nvPr/>
              </p:nvSpPr>
              <p:spPr>
                <a:xfrm>
                  <a:off x="1515821" y="3814227"/>
                  <a:ext cx="1912473" cy="5359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70075" h="535939">
                      <a:moveTo>
                        <a:pt x="1865934" y="0"/>
                      </a:moveTo>
                      <a:lnTo>
                        <a:pt x="0" y="0"/>
                      </a:lnTo>
                      <a:lnTo>
                        <a:pt x="0" y="220103"/>
                      </a:lnTo>
                      <a:lnTo>
                        <a:pt x="1865934" y="220103"/>
                      </a:lnTo>
                      <a:lnTo>
                        <a:pt x="1865934" y="0"/>
                      </a:lnTo>
                      <a:close/>
                    </a:path>
                    <a:path w="1870075" h="535939">
                      <a:moveTo>
                        <a:pt x="1869744" y="315798"/>
                      </a:moveTo>
                      <a:lnTo>
                        <a:pt x="0" y="315798"/>
                      </a:lnTo>
                      <a:lnTo>
                        <a:pt x="0" y="535901"/>
                      </a:lnTo>
                      <a:lnTo>
                        <a:pt x="1869744" y="535901"/>
                      </a:lnTo>
                      <a:lnTo>
                        <a:pt x="1869744" y="315798"/>
                      </a:lnTo>
                      <a:close/>
                    </a:path>
                  </a:pathLst>
                </a:custGeom>
                <a:solidFill>
                  <a:srgbClr val="D4D9E6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5" name="object 824"/>
                <p:cNvSpPr/>
                <p:nvPr/>
              </p:nvSpPr>
              <p:spPr>
                <a:xfrm>
                  <a:off x="1374885" y="3760011"/>
                  <a:ext cx="0" cy="7899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789939">
                      <a:moveTo>
                        <a:pt x="0" y="0"/>
                      </a:moveTo>
                      <a:lnTo>
                        <a:pt x="0" y="789609"/>
                      </a:lnTo>
                    </a:path>
                  </a:pathLst>
                </a:custGeom>
                <a:ln w="12192">
                  <a:solidFill>
                    <a:srgbClr val="41878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grpSp>
            <p:nvGrpSpPr>
              <p:cNvPr id="18" name="object 826"/>
              <p:cNvGrpSpPr/>
              <p:nvPr/>
            </p:nvGrpSpPr>
            <p:grpSpPr>
              <a:xfrm>
                <a:off x="1340906" y="3899392"/>
                <a:ext cx="207010" cy="387350"/>
                <a:chOff x="1340906" y="3899392"/>
                <a:chExt cx="207010" cy="387350"/>
              </a:xfrm>
            </p:grpSpPr>
            <p:sp>
              <p:nvSpPr>
                <p:cNvPr id="22" name="object 827"/>
                <p:cNvSpPr/>
                <p:nvPr/>
              </p:nvSpPr>
              <p:spPr>
                <a:xfrm>
                  <a:off x="1372974" y="3931461"/>
                  <a:ext cx="146685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6684">
                      <a:moveTo>
                        <a:pt x="0" y="0"/>
                      </a:moveTo>
                      <a:lnTo>
                        <a:pt x="146685" y="0"/>
                      </a:lnTo>
                    </a:path>
                  </a:pathLst>
                </a:custGeom>
                <a:ln w="12192">
                  <a:solidFill>
                    <a:srgbClr val="41878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3" name="object 828"/>
                <p:cNvSpPr/>
                <p:nvPr/>
              </p:nvSpPr>
              <p:spPr>
                <a:xfrm>
                  <a:off x="1372974" y="4255310"/>
                  <a:ext cx="146685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6684">
                      <a:moveTo>
                        <a:pt x="0" y="0"/>
                      </a:moveTo>
                      <a:lnTo>
                        <a:pt x="146685" y="0"/>
                      </a:lnTo>
                    </a:path>
                  </a:pathLst>
                </a:custGeom>
                <a:ln w="12192">
                  <a:solidFill>
                    <a:srgbClr val="41878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4" name="object 829"/>
                <p:cNvSpPr/>
                <p:nvPr/>
              </p:nvSpPr>
              <p:spPr>
                <a:xfrm>
                  <a:off x="1342494" y="3900980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18613" y="2396"/>
                      </a:lnTo>
                      <a:lnTo>
                        <a:pt x="8924" y="8929"/>
                      </a:lnTo>
                      <a:lnTo>
                        <a:pt x="2394" y="18618"/>
                      </a:lnTo>
                      <a:lnTo>
                        <a:pt x="0" y="30479"/>
                      </a:lnTo>
                      <a:lnTo>
                        <a:pt x="2394" y="42346"/>
                      </a:lnTo>
                      <a:lnTo>
                        <a:pt x="8924" y="52035"/>
                      </a:lnTo>
                      <a:lnTo>
                        <a:pt x="18613" y="58565"/>
                      </a:lnTo>
                      <a:lnTo>
                        <a:pt x="30480" y="60959"/>
                      </a:lnTo>
                      <a:lnTo>
                        <a:pt x="42346" y="58565"/>
                      </a:lnTo>
                      <a:lnTo>
                        <a:pt x="52035" y="52035"/>
                      </a:lnTo>
                      <a:lnTo>
                        <a:pt x="58565" y="42346"/>
                      </a:lnTo>
                      <a:lnTo>
                        <a:pt x="60960" y="30479"/>
                      </a:lnTo>
                      <a:lnTo>
                        <a:pt x="58565" y="18618"/>
                      </a:lnTo>
                      <a:lnTo>
                        <a:pt x="52035" y="8929"/>
                      </a:lnTo>
                      <a:lnTo>
                        <a:pt x="42346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solidFill>
                  <a:srgbClr val="4D897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5" name="object 830"/>
                <p:cNvSpPr/>
                <p:nvPr/>
              </p:nvSpPr>
              <p:spPr>
                <a:xfrm>
                  <a:off x="1342494" y="3900980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42346" y="2396"/>
                      </a:lnTo>
                      <a:lnTo>
                        <a:pt x="52035" y="8929"/>
                      </a:lnTo>
                      <a:lnTo>
                        <a:pt x="58565" y="18618"/>
                      </a:lnTo>
                      <a:lnTo>
                        <a:pt x="60960" y="30479"/>
                      </a:lnTo>
                      <a:lnTo>
                        <a:pt x="58565" y="42346"/>
                      </a:lnTo>
                      <a:lnTo>
                        <a:pt x="52035" y="52035"/>
                      </a:lnTo>
                      <a:lnTo>
                        <a:pt x="42346" y="58565"/>
                      </a:lnTo>
                      <a:lnTo>
                        <a:pt x="30480" y="60959"/>
                      </a:lnTo>
                      <a:lnTo>
                        <a:pt x="18613" y="58565"/>
                      </a:lnTo>
                      <a:lnTo>
                        <a:pt x="8924" y="52035"/>
                      </a:lnTo>
                      <a:lnTo>
                        <a:pt x="2394" y="42346"/>
                      </a:lnTo>
                      <a:lnTo>
                        <a:pt x="0" y="30479"/>
                      </a:lnTo>
                      <a:lnTo>
                        <a:pt x="2394" y="18618"/>
                      </a:lnTo>
                      <a:lnTo>
                        <a:pt x="8924" y="8929"/>
                      </a:lnTo>
                      <a:lnTo>
                        <a:pt x="18613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ln w="3175">
                  <a:solidFill>
                    <a:srgbClr val="41878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6" name="object 831"/>
                <p:cNvSpPr/>
                <p:nvPr/>
              </p:nvSpPr>
              <p:spPr>
                <a:xfrm>
                  <a:off x="1485350" y="3900980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18613" y="2396"/>
                      </a:lnTo>
                      <a:lnTo>
                        <a:pt x="8924" y="8929"/>
                      </a:lnTo>
                      <a:lnTo>
                        <a:pt x="2394" y="18618"/>
                      </a:lnTo>
                      <a:lnTo>
                        <a:pt x="0" y="30479"/>
                      </a:lnTo>
                      <a:lnTo>
                        <a:pt x="2394" y="42346"/>
                      </a:lnTo>
                      <a:lnTo>
                        <a:pt x="8924" y="52035"/>
                      </a:lnTo>
                      <a:lnTo>
                        <a:pt x="18613" y="58565"/>
                      </a:lnTo>
                      <a:lnTo>
                        <a:pt x="30480" y="60959"/>
                      </a:lnTo>
                      <a:lnTo>
                        <a:pt x="42341" y="58565"/>
                      </a:lnTo>
                      <a:lnTo>
                        <a:pt x="52030" y="52035"/>
                      </a:lnTo>
                      <a:lnTo>
                        <a:pt x="58563" y="42346"/>
                      </a:lnTo>
                      <a:lnTo>
                        <a:pt x="60960" y="30479"/>
                      </a:lnTo>
                      <a:lnTo>
                        <a:pt x="58563" y="18618"/>
                      </a:lnTo>
                      <a:lnTo>
                        <a:pt x="52030" y="8929"/>
                      </a:lnTo>
                      <a:lnTo>
                        <a:pt x="42341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solidFill>
                  <a:srgbClr val="41878D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7" name="object 832"/>
                <p:cNvSpPr/>
                <p:nvPr/>
              </p:nvSpPr>
              <p:spPr>
                <a:xfrm>
                  <a:off x="1485350" y="3900980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42341" y="2396"/>
                      </a:lnTo>
                      <a:lnTo>
                        <a:pt x="52030" y="8929"/>
                      </a:lnTo>
                      <a:lnTo>
                        <a:pt x="58563" y="18618"/>
                      </a:lnTo>
                      <a:lnTo>
                        <a:pt x="60960" y="30479"/>
                      </a:lnTo>
                      <a:lnTo>
                        <a:pt x="58563" y="42346"/>
                      </a:lnTo>
                      <a:lnTo>
                        <a:pt x="52030" y="52035"/>
                      </a:lnTo>
                      <a:lnTo>
                        <a:pt x="42341" y="58565"/>
                      </a:lnTo>
                      <a:lnTo>
                        <a:pt x="30480" y="60959"/>
                      </a:lnTo>
                      <a:lnTo>
                        <a:pt x="18613" y="58565"/>
                      </a:lnTo>
                      <a:lnTo>
                        <a:pt x="8924" y="52035"/>
                      </a:lnTo>
                      <a:lnTo>
                        <a:pt x="2394" y="42346"/>
                      </a:lnTo>
                      <a:lnTo>
                        <a:pt x="0" y="30479"/>
                      </a:lnTo>
                      <a:lnTo>
                        <a:pt x="2394" y="18618"/>
                      </a:lnTo>
                      <a:lnTo>
                        <a:pt x="8924" y="8929"/>
                      </a:lnTo>
                      <a:lnTo>
                        <a:pt x="18613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solidFill>
                  <a:srgbClr val="4D897C"/>
                </a:solidFill>
                <a:ln w="3175">
                  <a:solidFill>
                    <a:srgbClr val="41878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0" name="object 833"/>
                <p:cNvSpPr/>
                <p:nvPr/>
              </p:nvSpPr>
              <p:spPr>
                <a:xfrm>
                  <a:off x="1342494" y="4223875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18613" y="2396"/>
                      </a:lnTo>
                      <a:lnTo>
                        <a:pt x="8924" y="8929"/>
                      </a:lnTo>
                      <a:lnTo>
                        <a:pt x="2394" y="18618"/>
                      </a:lnTo>
                      <a:lnTo>
                        <a:pt x="0" y="30479"/>
                      </a:lnTo>
                      <a:lnTo>
                        <a:pt x="2394" y="42346"/>
                      </a:lnTo>
                      <a:lnTo>
                        <a:pt x="8924" y="52035"/>
                      </a:lnTo>
                      <a:lnTo>
                        <a:pt x="18613" y="58565"/>
                      </a:lnTo>
                      <a:lnTo>
                        <a:pt x="30480" y="60959"/>
                      </a:lnTo>
                      <a:lnTo>
                        <a:pt x="42346" y="58565"/>
                      </a:lnTo>
                      <a:lnTo>
                        <a:pt x="52035" y="52035"/>
                      </a:lnTo>
                      <a:lnTo>
                        <a:pt x="58565" y="42346"/>
                      </a:lnTo>
                      <a:lnTo>
                        <a:pt x="60960" y="30479"/>
                      </a:lnTo>
                      <a:lnTo>
                        <a:pt x="58565" y="18618"/>
                      </a:lnTo>
                      <a:lnTo>
                        <a:pt x="52035" y="8929"/>
                      </a:lnTo>
                      <a:lnTo>
                        <a:pt x="42346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solidFill>
                  <a:srgbClr val="41878D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1" name="object 834"/>
                <p:cNvSpPr/>
                <p:nvPr/>
              </p:nvSpPr>
              <p:spPr>
                <a:xfrm>
                  <a:off x="1342494" y="4223875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42346" y="2396"/>
                      </a:lnTo>
                      <a:lnTo>
                        <a:pt x="52035" y="8929"/>
                      </a:lnTo>
                      <a:lnTo>
                        <a:pt x="58565" y="18618"/>
                      </a:lnTo>
                      <a:lnTo>
                        <a:pt x="60960" y="30479"/>
                      </a:lnTo>
                      <a:lnTo>
                        <a:pt x="58565" y="42346"/>
                      </a:lnTo>
                      <a:lnTo>
                        <a:pt x="52035" y="52035"/>
                      </a:lnTo>
                      <a:lnTo>
                        <a:pt x="42346" y="58565"/>
                      </a:lnTo>
                      <a:lnTo>
                        <a:pt x="30480" y="60959"/>
                      </a:lnTo>
                      <a:lnTo>
                        <a:pt x="18613" y="58565"/>
                      </a:lnTo>
                      <a:lnTo>
                        <a:pt x="8924" y="52035"/>
                      </a:lnTo>
                      <a:lnTo>
                        <a:pt x="2394" y="42346"/>
                      </a:lnTo>
                      <a:lnTo>
                        <a:pt x="0" y="30479"/>
                      </a:lnTo>
                      <a:lnTo>
                        <a:pt x="2394" y="18618"/>
                      </a:lnTo>
                      <a:lnTo>
                        <a:pt x="8924" y="8929"/>
                      </a:lnTo>
                      <a:lnTo>
                        <a:pt x="18613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ln w="3175">
                  <a:solidFill>
                    <a:srgbClr val="41878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2" name="object 835"/>
                <p:cNvSpPr/>
                <p:nvPr/>
              </p:nvSpPr>
              <p:spPr>
                <a:xfrm>
                  <a:off x="1485350" y="4223875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18613" y="2396"/>
                      </a:lnTo>
                      <a:lnTo>
                        <a:pt x="8924" y="8929"/>
                      </a:lnTo>
                      <a:lnTo>
                        <a:pt x="2394" y="18618"/>
                      </a:lnTo>
                      <a:lnTo>
                        <a:pt x="0" y="30479"/>
                      </a:lnTo>
                      <a:lnTo>
                        <a:pt x="2394" y="42346"/>
                      </a:lnTo>
                      <a:lnTo>
                        <a:pt x="8924" y="52035"/>
                      </a:lnTo>
                      <a:lnTo>
                        <a:pt x="18613" y="58565"/>
                      </a:lnTo>
                      <a:lnTo>
                        <a:pt x="30480" y="60959"/>
                      </a:lnTo>
                      <a:lnTo>
                        <a:pt x="42341" y="58565"/>
                      </a:lnTo>
                      <a:lnTo>
                        <a:pt x="52030" y="52035"/>
                      </a:lnTo>
                      <a:lnTo>
                        <a:pt x="58563" y="42346"/>
                      </a:lnTo>
                      <a:lnTo>
                        <a:pt x="60960" y="30479"/>
                      </a:lnTo>
                      <a:lnTo>
                        <a:pt x="58563" y="18618"/>
                      </a:lnTo>
                      <a:lnTo>
                        <a:pt x="52030" y="8929"/>
                      </a:lnTo>
                      <a:lnTo>
                        <a:pt x="42341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solidFill>
                  <a:srgbClr val="41878D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3" name="object 836"/>
                <p:cNvSpPr/>
                <p:nvPr/>
              </p:nvSpPr>
              <p:spPr>
                <a:xfrm>
                  <a:off x="1485350" y="4223875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42341" y="2396"/>
                      </a:lnTo>
                      <a:lnTo>
                        <a:pt x="52030" y="8929"/>
                      </a:lnTo>
                      <a:lnTo>
                        <a:pt x="58563" y="18618"/>
                      </a:lnTo>
                      <a:lnTo>
                        <a:pt x="60960" y="30479"/>
                      </a:lnTo>
                      <a:lnTo>
                        <a:pt x="58563" y="42346"/>
                      </a:lnTo>
                      <a:lnTo>
                        <a:pt x="52030" y="52035"/>
                      </a:lnTo>
                      <a:lnTo>
                        <a:pt x="42341" y="58565"/>
                      </a:lnTo>
                      <a:lnTo>
                        <a:pt x="30480" y="60959"/>
                      </a:lnTo>
                      <a:lnTo>
                        <a:pt x="18613" y="58565"/>
                      </a:lnTo>
                      <a:lnTo>
                        <a:pt x="8924" y="52035"/>
                      </a:lnTo>
                      <a:lnTo>
                        <a:pt x="2394" y="42346"/>
                      </a:lnTo>
                      <a:lnTo>
                        <a:pt x="0" y="30479"/>
                      </a:lnTo>
                      <a:lnTo>
                        <a:pt x="2394" y="18618"/>
                      </a:lnTo>
                      <a:lnTo>
                        <a:pt x="8924" y="8929"/>
                      </a:lnTo>
                      <a:lnTo>
                        <a:pt x="18613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ln w="3175">
                  <a:solidFill>
                    <a:srgbClr val="41878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grpSp>
            <p:nvGrpSpPr>
              <p:cNvPr id="19" name="object 839"/>
              <p:cNvGrpSpPr/>
              <p:nvPr/>
            </p:nvGrpSpPr>
            <p:grpSpPr>
              <a:xfrm>
                <a:off x="1341122" y="4419578"/>
                <a:ext cx="2087174" cy="220345"/>
                <a:chOff x="1341122" y="4419578"/>
                <a:chExt cx="2087174" cy="220345"/>
              </a:xfrm>
            </p:grpSpPr>
            <p:sp>
              <p:nvSpPr>
                <p:cNvPr id="20" name="object 840"/>
                <p:cNvSpPr/>
                <p:nvPr/>
              </p:nvSpPr>
              <p:spPr>
                <a:xfrm>
                  <a:off x="1515823" y="4419578"/>
                  <a:ext cx="1912473" cy="2203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70075" h="220345">
                      <a:moveTo>
                        <a:pt x="1869744" y="0"/>
                      </a:moveTo>
                      <a:lnTo>
                        <a:pt x="0" y="0"/>
                      </a:lnTo>
                      <a:lnTo>
                        <a:pt x="0" y="220103"/>
                      </a:lnTo>
                      <a:lnTo>
                        <a:pt x="1869744" y="220103"/>
                      </a:lnTo>
                      <a:lnTo>
                        <a:pt x="1869744" y="0"/>
                      </a:lnTo>
                      <a:close/>
                    </a:path>
                  </a:pathLst>
                </a:custGeom>
                <a:solidFill>
                  <a:srgbClr val="D4D9E6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pic>
              <p:nvPicPr>
                <p:cNvPr id="21" name="object 841"/>
                <p:cNvPicPr/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1341122" y="4512062"/>
                  <a:ext cx="206559" cy="63703"/>
                </a:xfrm>
                <a:prstGeom prst="rect">
                  <a:avLst/>
                </a:prstGeom>
              </p:spPr>
            </p:pic>
          </p:grpSp>
        </p:grpSp>
        <p:sp>
          <p:nvSpPr>
            <p:cNvPr id="12" name="Прямоугольник 11"/>
            <p:cNvSpPr/>
            <p:nvPr/>
          </p:nvSpPr>
          <p:spPr>
            <a:xfrm>
              <a:off x="724449" y="2147557"/>
              <a:ext cx="3835645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457200" algn="ctr"/>
              <a:r>
                <a:rPr lang="ru-RU" sz="14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Cambria" panose="02040503050406030204" pitchFamily="18" charset="0"/>
                </a:rPr>
                <a:t>МАОУ СОШ № 34 им. 79 –й Гвардейской стреловой дивизии</a:t>
              </a:r>
            </a:p>
            <a:p>
              <a:pPr indent="457200" algn="ctr"/>
              <a:r>
                <a:rPr lang="ru-RU" sz="14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Cambria" panose="02040503050406030204" pitchFamily="18" charset="0"/>
                </a:rPr>
                <a:t>г. Томска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964479" y="3013085"/>
              <a:ext cx="346877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457200" algn="ctr"/>
              <a:r>
                <a:rPr lang="ru-RU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ea typeface="Cambria" panose="02040503050406030204" pitchFamily="18" charset="0"/>
                </a:rPr>
                <a:t>2019 </a:t>
              </a:r>
              <a:r>
                <a:rPr lang="ru-RU" sz="1400" b="1" dirty="0" smtClean="0">
                  <a:solidFill>
                    <a:srgbClr val="227644"/>
                  </a:solidFill>
                  <a:latin typeface="Century Gothic" panose="020B0502020202020204" pitchFamily="34" charset="0"/>
                  <a:ea typeface="Cambria" panose="02040503050406030204" pitchFamily="18" charset="0"/>
                </a:rPr>
                <a:t>– 8 обучающихся </a:t>
              </a:r>
            </a:p>
            <a:p>
              <a:pPr indent="457200" algn="ctr"/>
              <a:r>
                <a:rPr lang="ru-RU" sz="1400" b="1" dirty="0" smtClean="0">
                  <a:solidFill>
                    <a:srgbClr val="227644"/>
                  </a:solidFill>
                  <a:latin typeface="Century Gothic" panose="020B0502020202020204" pitchFamily="34" charset="0"/>
                  <a:ea typeface="Cambria" panose="02040503050406030204" pitchFamily="18" charset="0"/>
                </a:rPr>
                <a:t>(из них 6 в ресурсной зоне)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673157" y="3760240"/>
              <a:ext cx="392706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457200" algn="ctr"/>
              <a:r>
                <a:rPr lang="ru-RU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ea typeface="Cambria" panose="02040503050406030204" pitchFamily="18" charset="0"/>
                </a:rPr>
                <a:t>2020</a:t>
              </a:r>
              <a:r>
                <a:rPr lang="ru-RU" sz="1400" b="1" dirty="0" smtClean="0">
                  <a:solidFill>
                    <a:srgbClr val="22764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ea typeface="Cambria" panose="02040503050406030204" pitchFamily="18" charset="0"/>
                </a:rPr>
                <a:t> </a:t>
              </a:r>
              <a:r>
                <a:rPr lang="ru-RU" sz="1400" b="1" dirty="0" smtClean="0">
                  <a:solidFill>
                    <a:srgbClr val="227644"/>
                  </a:solidFill>
                  <a:latin typeface="Century Gothic" panose="020B0502020202020204" pitchFamily="34" charset="0"/>
                  <a:ea typeface="Cambria" panose="02040503050406030204" pitchFamily="18" charset="0"/>
                </a:rPr>
                <a:t>– 7 обучающихся </a:t>
              </a:r>
            </a:p>
            <a:p>
              <a:pPr lvl="0" indent="457200" algn="ctr"/>
              <a:r>
                <a:rPr lang="ru-RU" sz="1400" b="1" dirty="0" smtClean="0">
                  <a:solidFill>
                    <a:srgbClr val="227644"/>
                  </a:solidFill>
                  <a:latin typeface="Century Gothic" panose="020B0502020202020204" pitchFamily="34" charset="0"/>
                  <a:ea typeface="Cambria" panose="02040503050406030204" pitchFamily="18" charset="0"/>
                </a:rPr>
                <a:t>(из них 5 детей в ресурсной зоне)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66787" y="4407033"/>
              <a:ext cx="40520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457200" algn="ctr"/>
              <a:r>
                <a:rPr lang="ru-RU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ea typeface="Cambria" panose="02040503050406030204" pitchFamily="18" charset="0"/>
                </a:rPr>
                <a:t>2021</a:t>
              </a:r>
              <a:r>
                <a:rPr lang="ru-RU" sz="1400" b="1" dirty="0" smtClean="0">
                  <a:solidFill>
                    <a:srgbClr val="22764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ea typeface="Cambria" panose="02040503050406030204" pitchFamily="18" charset="0"/>
                </a:rPr>
                <a:t> </a:t>
              </a:r>
              <a:r>
                <a:rPr lang="ru-RU" sz="1400" b="1" dirty="0" smtClean="0">
                  <a:solidFill>
                    <a:srgbClr val="227644"/>
                  </a:solidFill>
                  <a:latin typeface="Century Gothic" panose="020B0502020202020204" pitchFamily="34" charset="0"/>
                  <a:ea typeface="Cambria" panose="02040503050406030204" pitchFamily="18" charset="0"/>
                </a:rPr>
                <a:t>– 7 обучающихся </a:t>
              </a:r>
            </a:p>
            <a:p>
              <a:pPr indent="457200" algn="ctr"/>
              <a:r>
                <a:rPr lang="ru-RU" sz="1400" b="1" dirty="0" smtClean="0">
                  <a:solidFill>
                    <a:srgbClr val="227644"/>
                  </a:solidFill>
                  <a:latin typeface="Century Gothic" panose="020B0502020202020204" pitchFamily="34" charset="0"/>
                  <a:ea typeface="Cambria" panose="02040503050406030204" pitchFamily="18" charset="0"/>
                </a:rPr>
                <a:t>(из них 4 ребенка в ресурсной зоне)</a:t>
              </a:r>
            </a:p>
          </p:txBody>
        </p:sp>
      </p:grpSp>
      <p:grpSp>
        <p:nvGrpSpPr>
          <p:cNvPr id="37" name="Группа 822"/>
          <p:cNvGrpSpPr/>
          <p:nvPr/>
        </p:nvGrpSpPr>
        <p:grpSpPr>
          <a:xfrm>
            <a:off x="4126844" y="3324226"/>
            <a:ext cx="3912246" cy="1924101"/>
            <a:chOff x="688460" y="2336990"/>
            <a:chExt cx="3912246" cy="1924101"/>
          </a:xfrm>
        </p:grpSpPr>
        <p:grpSp>
          <p:nvGrpSpPr>
            <p:cNvPr id="38" name="Группа 823"/>
            <p:cNvGrpSpPr/>
            <p:nvPr/>
          </p:nvGrpSpPr>
          <p:grpSpPr>
            <a:xfrm>
              <a:off x="745676" y="2336990"/>
              <a:ext cx="3835177" cy="1924101"/>
              <a:chOff x="1317163" y="3531913"/>
              <a:chExt cx="2080260" cy="818254"/>
            </a:xfrm>
          </p:grpSpPr>
          <p:sp>
            <p:nvSpPr>
              <p:cNvPr id="42" name="object 820"/>
              <p:cNvSpPr/>
              <p:nvPr/>
            </p:nvSpPr>
            <p:spPr>
              <a:xfrm>
                <a:off x="1317163" y="3531913"/>
                <a:ext cx="2080260" cy="231140"/>
              </a:xfrm>
              <a:custGeom>
                <a:avLst/>
                <a:gdLst/>
                <a:ahLst/>
                <a:cxnLst/>
                <a:rect l="l" t="t" r="r" b="b"/>
                <a:pathLst>
                  <a:path w="2080260" h="231139">
                    <a:moveTo>
                      <a:pt x="2079828" y="0"/>
                    </a:moveTo>
                    <a:lnTo>
                      <a:pt x="0" y="0"/>
                    </a:lnTo>
                    <a:lnTo>
                      <a:pt x="0" y="230593"/>
                    </a:lnTo>
                    <a:lnTo>
                      <a:pt x="2079828" y="230593"/>
                    </a:lnTo>
                    <a:lnTo>
                      <a:pt x="2079828" y="0"/>
                    </a:lnTo>
                    <a:close/>
                  </a:path>
                </a:pathLst>
              </a:custGeom>
              <a:solidFill>
                <a:srgbClr val="4D897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grpSp>
            <p:nvGrpSpPr>
              <p:cNvPr id="43" name="object 822"/>
              <p:cNvGrpSpPr/>
              <p:nvPr/>
            </p:nvGrpSpPr>
            <p:grpSpPr>
              <a:xfrm>
                <a:off x="1374885" y="3760011"/>
                <a:ext cx="2011011" cy="590156"/>
                <a:chOff x="1374885" y="3760011"/>
                <a:chExt cx="2011011" cy="590156"/>
              </a:xfrm>
            </p:grpSpPr>
            <p:sp>
              <p:nvSpPr>
                <p:cNvPr id="55" name="object 823"/>
                <p:cNvSpPr/>
                <p:nvPr/>
              </p:nvSpPr>
              <p:spPr>
                <a:xfrm>
                  <a:off x="1515821" y="3814227"/>
                  <a:ext cx="1870075" cy="5359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70075" h="535939">
                      <a:moveTo>
                        <a:pt x="1865934" y="0"/>
                      </a:moveTo>
                      <a:lnTo>
                        <a:pt x="0" y="0"/>
                      </a:lnTo>
                      <a:lnTo>
                        <a:pt x="0" y="220103"/>
                      </a:lnTo>
                      <a:lnTo>
                        <a:pt x="1865934" y="220103"/>
                      </a:lnTo>
                      <a:lnTo>
                        <a:pt x="1865934" y="0"/>
                      </a:lnTo>
                      <a:close/>
                    </a:path>
                    <a:path w="1870075" h="535939">
                      <a:moveTo>
                        <a:pt x="1869744" y="315798"/>
                      </a:moveTo>
                      <a:lnTo>
                        <a:pt x="0" y="315798"/>
                      </a:lnTo>
                      <a:lnTo>
                        <a:pt x="0" y="535901"/>
                      </a:lnTo>
                      <a:lnTo>
                        <a:pt x="1869744" y="535901"/>
                      </a:lnTo>
                      <a:lnTo>
                        <a:pt x="1869744" y="315798"/>
                      </a:lnTo>
                      <a:close/>
                    </a:path>
                  </a:pathLst>
                </a:custGeom>
                <a:solidFill>
                  <a:srgbClr val="D4D9E6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56" name="object 824"/>
                <p:cNvSpPr/>
                <p:nvPr/>
              </p:nvSpPr>
              <p:spPr>
                <a:xfrm>
                  <a:off x="1374885" y="3760011"/>
                  <a:ext cx="24799" cy="49845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789939">
                      <a:moveTo>
                        <a:pt x="0" y="0"/>
                      </a:moveTo>
                      <a:lnTo>
                        <a:pt x="0" y="789609"/>
                      </a:lnTo>
                    </a:path>
                  </a:pathLst>
                </a:custGeom>
                <a:ln w="12192">
                  <a:solidFill>
                    <a:srgbClr val="41878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  <p:grpSp>
            <p:nvGrpSpPr>
              <p:cNvPr id="44" name="object 826"/>
              <p:cNvGrpSpPr/>
              <p:nvPr/>
            </p:nvGrpSpPr>
            <p:grpSpPr>
              <a:xfrm>
                <a:off x="1340906" y="3899392"/>
                <a:ext cx="207010" cy="387350"/>
                <a:chOff x="1340906" y="3899392"/>
                <a:chExt cx="207010" cy="387350"/>
              </a:xfrm>
            </p:grpSpPr>
            <p:sp>
              <p:nvSpPr>
                <p:cNvPr id="45" name="object 827"/>
                <p:cNvSpPr/>
                <p:nvPr/>
              </p:nvSpPr>
              <p:spPr>
                <a:xfrm>
                  <a:off x="1372974" y="3931461"/>
                  <a:ext cx="146685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6684">
                      <a:moveTo>
                        <a:pt x="0" y="0"/>
                      </a:moveTo>
                      <a:lnTo>
                        <a:pt x="146685" y="0"/>
                      </a:lnTo>
                    </a:path>
                  </a:pathLst>
                </a:custGeom>
                <a:ln w="12192">
                  <a:solidFill>
                    <a:srgbClr val="41878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46" name="object 828"/>
                <p:cNvSpPr/>
                <p:nvPr/>
              </p:nvSpPr>
              <p:spPr>
                <a:xfrm>
                  <a:off x="1372974" y="4255310"/>
                  <a:ext cx="146685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6684">
                      <a:moveTo>
                        <a:pt x="0" y="0"/>
                      </a:moveTo>
                      <a:lnTo>
                        <a:pt x="146685" y="0"/>
                      </a:lnTo>
                    </a:path>
                  </a:pathLst>
                </a:custGeom>
                <a:ln w="12192">
                  <a:solidFill>
                    <a:srgbClr val="41878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47" name="object 829"/>
                <p:cNvSpPr/>
                <p:nvPr/>
              </p:nvSpPr>
              <p:spPr>
                <a:xfrm>
                  <a:off x="1342494" y="3900980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18613" y="2396"/>
                      </a:lnTo>
                      <a:lnTo>
                        <a:pt x="8924" y="8929"/>
                      </a:lnTo>
                      <a:lnTo>
                        <a:pt x="2394" y="18618"/>
                      </a:lnTo>
                      <a:lnTo>
                        <a:pt x="0" y="30479"/>
                      </a:lnTo>
                      <a:lnTo>
                        <a:pt x="2394" y="42346"/>
                      </a:lnTo>
                      <a:lnTo>
                        <a:pt x="8924" y="52035"/>
                      </a:lnTo>
                      <a:lnTo>
                        <a:pt x="18613" y="58565"/>
                      </a:lnTo>
                      <a:lnTo>
                        <a:pt x="30480" y="60959"/>
                      </a:lnTo>
                      <a:lnTo>
                        <a:pt x="42346" y="58565"/>
                      </a:lnTo>
                      <a:lnTo>
                        <a:pt x="52035" y="52035"/>
                      </a:lnTo>
                      <a:lnTo>
                        <a:pt x="58565" y="42346"/>
                      </a:lnTo>
                      <a:lnTo>
                        <a:pt x="60960" y="30479"/>
                      </a:lnTo>
                      <a:lnTo>
                        <a:pt x="58565" y="18618"/>
                      </a:lnTo>
                      <a:lnTo>
                        <a:pt x="52035" y="8929"/>
                      </a:lnTo>
                      <a:lnTo>
                        <a:pt x="42346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solidFill>
                  <a:srgbClr val="41878D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48" name="object 830"/>
                <p:cNvSpPr/>
                <p:nvPr/>
              </p:nvSpPr>
              <p:spPr>
                <a:xfrm>
                  <a:off x="1342494" y="3900980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42346" y="2396"/>
                      </a:lnTo>
                      <a:lnTo>
                        <a:pt x="52035" y="8929"/>
                      </a:lnTo>
                      <a:lnTo>
                        <a:pt x="58565" y="18618"/>
                      </a:lnTo>
                      <a:lnTo>
                        <a:pt x="60960" y="30479"/>
                      </a:lnTo>
                      <a:lnTo>
                        <a:pt x="58565" y="42346"/>
                      </a:lnTo>
                      <a:lnTo>
                        <a:pt x="52035" y="52035"/>
                      </a:lnTo>
                      <a:lnTo>
                        <a:pt x="42346" y="58565"/>
                      </a:lnTo>
                      <a:lnTo>
                        <a:pt x="30480" y="60959"/>
                      </a:lnTo>
                      <a:lnTo>
                        <a:pt x="18613" y="58565"/>
                      </a:lnTo>
                      <a:lnTo>
                        <a:pt x="8924" y="52035"/>
                      </a:lnTo>
                      <a:lnTo>
                        <a:pt x="2394" y="42346"/>
                      </a:lnTo>
                      <a:lnTo>
                        <a:pt x="0" y="30479"/>
                      </a:lnTo>
                      <a:lnTo>
                        <a:pt x="2394" y="18618"/>
                      </a:lnTo>
                      <a:lnTo>
                        <a:pt x="8924" y="8929"/>
                      </a:lnTo>
                      <a:lnTo>
                        <a:pt x="18613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ln w="3175">
                  <a:solidFill>
                    <a:srgbClr val="41878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49" name="object 831"/>
                <p:cNvSpPr/>
                <p:nvPr/>
              </p:nvSpPr>
              <p:spPr>
                <a:xfrm>
                  <a:off x="1485350" y="3900980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18613" y="2396"/>
                      </a:lnTo>
                      <a:lnTo>
                        <a:pt x="8924" y="8929"/>
                      </a:lnTo>
                      <a:lnTo>
                        <a:pt x="2394" y="18618"/>
                      </a:lnTo>
                      <a:lnTo>
                        <a:pt x="0" y="30479"/>
                      </a:lnTo>
                      <a:lnTo>
                        <a:pt x="2394" y="42346"/>
                      </a:lnTo>
                      <a:lnTo>
                        <a:pt x="8924" y="52035"/>
                      </a:lnTo>
                      <a:lnTo>
                        <a:pt x="18613" y="58565"/>
                      </a:lnTo>
                      <a:lnTo>
                        <a:pt x="30480" y="60959"/>
                      </a:lnTo>
                      <a:lnTo>
                        <a:pt x="42341" y="58565"/>
                      </a:lnTo>
                      <a:lnTo>
                        <a:pt x="52030" y="52035"/>
                      </a:lnTo>
                      <a:lnTo>
                        <a:pt x="58563" y="42346"/>
                      </a:lnTo>
                      <a:lnTo>
                        <a:pt x="60960" y="30479"/>
                      </a:lnTo>
                      <a:lnTo>
                        <a:pt x="58563" y="18618"/>
                      </a:lnTo>
                      <a:lnTo>
                        <a:pt x="52030" y="8929"/>
                      </a:lnTo>
                      <a:lnTo>
                        <a:pt x="42341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solidFill>
                  <a:srgbClr val="4D897C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50" name="object 832"/>
                <p:cNvSpPr/>
                <p:nvPr/>
              </p:nvSpPr>
              <p:spPr>
                <a:xfrm>
                  <a:off x="1485350" y="3900980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42341" y="2396"/>
                      </a:lnTo>
                      <a:lnTo>
                        <a:pt x="52030" y="8929"/>
                      </a:lnTo>
                      <a:lnTo>
                        <a:pt x="58563" y="18618"/>
                      </a:lnTo>
                      <a:lnTo>
                        <a:pt x="60960" y="30479"/>
                      </a:lnTo>
                      <a:lnTo>
                        <a:pt x="58563" y="42346"/>
                      </a:lnTo>
                      <a:lnTo>
                        <a:pt x="52030" y="52035"/>
                      </a:lnTo>
                      <a:lnTo>
                        <a:pt x="42341" y="58565"/>
                      </a:lnTo>
                      <a:lnTo>
                        <a:pt x="30480" y="60959"/>
                      </a:lnTo>
                      <a:lnTo>
                        <a:pt x="18613" y="58565"/>
                      </a:lnTo>
                      <a:lnTo>
                        <a:pt x="8924" y="52035"/>
                      </a:lnTo>
                      <a:lnTo>
                        <a:pt x="2394" y="42346"/>
                      </a:lnTo>
                      <a:lnTo>
                        <a:pt x="0" y="30479"/>
                      </a:lnTo>
                      <a:lnTo>
                        <a:pt x="2394" y="18618"/>
                      </a:lnTo>
                      <a:lnTo>
                        <a:pt x="8924" y="8929"/>
                      </a:lnTo>
                      <a:lnTo>
                        <a:pt x="18613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ln w="3175">
                  <a:solidFill>
                    <a:srgbClr val="41878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51" name="object 833"/>
                <p:cNvSpPr/>
                <p:nvPr/>
              </p:nvSpPr>
              <p:spPr>
                <a:xfrm>
                  <a:off x="1342494" y="4223875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18613" y="2396"/>
                      </a:lnTo>
                      <a:lnTo>
                        <a:pt x="8924" y="8929"/>
                      </a:lnTo>
                      <a:lnTo>
                        <a:pt x="2394" y="18618"/>
                      </a:lnTo>
                      <a:lnTo>
                        <a:pt x="0" y="30479"/>
                      </a:lnTo>
                      <a:lnTo>
                        <a:pt x="2394" y="42346"/>
                      </a:lnTo>
                      <a:lnTo>
                        <a:pt x="8924" y="52035"/>
                      </a:lnTo>
                      <a:lnTo>
                        <a:pt x="18613" y="58565"/>
                      </a:lnTo>
                      <a:lnTo>
                        <a:pt x="30480" y="60959"/>
                      </a:lnTo>
                      <a:lnTo>
                        <a:pt x="42346" y="58565"/>
                      </a:lnTo>
                      <a:lnTo>
                        <a:pt x="52035" y="52035"/>
                      </a:lnTo>
                      <a:lnTo>
                        <a:pt x="58565" y="42346"/>
                      </a:lnTo>
                      <a:lnTo>
                        <a:pt x="60960" y="30479"/>
                      </a:lnTo>
                      <a:lnTo>
                        <a:pt x="58565" y="18618"/>
                      </a:lnTo>
                      <a:lnTo>
                        <a:pt x="52035" y="8929"/>
                      </a:lnTo>
                      <a:lnTo>
                        <a:pt x="42346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solidFill>
                  <a:srgbClr val="41878D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52" name="object 834"/>
                <p:cNvSpPr/>
                <p:nvPr/>
              </p:nvSpPr>
              <p:spPr>
                <a:xfrm>
                  <a:off x="1342494" y="4223875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42346" y="2396"/>
                      </a:lnTo>
                      <a:lnTo>
                        <a:pt x="52035" y="8929"/>
                      </a:lnTo>
                      <a:lnTo>
                        <a:pt x="58565" y="18618"/>
                      </a:lnTo>
                      <a:lnTo>
                        <a:pt x="60960" y="30479"/>
                      </a:lnTo>
                      <a:lnTo>
                        <a:pt x="58565" y="42346"/>
                      </a:lnTo>
                      <a:lnTo>
                        <a:pt x="52035" y="52035"/>
                      </a:lnTo>
                      <a:lnTo>
                        <a:pt x="42346" y="58565"/>
                      </a:lnTo>
                      <a:lnTo>
                        <a:pt x="30480" y="60959"/>
                      </a:lnTo>
                      <a:lnTo>
                        <a:pt x="18613" y="58565"/>
                      </a:lnTo>
                      <a:lnTo>
                        <a:pt x="8924" y="52035"/>
                      </a:lnTo>
                      <a:lnTo>
                        <a:pt x="2394" y="42346"/>
                      </a:lnTo>
                      <a:lnTo>
                        <a:pt x="0" y="30479"/>
                      </a:lnTo>
                      <a:lnTo>
                        <a:pt x="2394" y="18618"/>
                      </a:lnTo>
                      <a:lnTo>
                        <a:pt x="8924" y="8929"/>
                      </a:lnTo>
                      <a:lnTo>
                        <a:pt x="18613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ln w="3175">
                  <a:solidFill>
                    <a:srgbClr val="41878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53" name="object 835"/>
                <p:cNvSpPr/>
                <p:nvPr/>
              </p:nvSpPr>
              <p:spPr>
                <a:xfrm>
                  <a:off x="1485350" y="4223875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18613" y="2396"/>
                      </a:lnTo>
                      <a:lnTo>
                        <a:pt x="8924" y="8929"/>
                      </a:lnTo>
                      <a:lnTo>
                        <a:pt x="2394" y="18618"/>
                      </a:lnTo>
                      <a:lnTo>
                        <a:pt x="0" y="30479"/>
                      </a:lnTo>
                      <a:lnTo>
                        <a:pt x="2394" y="42346"/>
                      </a:lnTo>
                      <a:lnTo>
                        <a:pt x="8924" y="52035"/>
                      </a:lnTo>
                      <a:lnTo>
                        <a:pt x="18613" y="58565"/>
                      </a:lnTo>
                      <a:lnTo>
                        <a:pt x="30480" y="60959"/>
                      </a:lnTo>
                      <a:lnTo>
                        <a:pt x="42341" y="58565"/>
                      </a:lnTo>
                      <a:lnTo>
                        <a:pt x="52030" y="52035"/>
                      </a:lnTo>
                      <a:lnTo>
                        <a:pt x="58563" y="42346"/>
                      </a:lnTo>
                      <a:lnTo>
                        <a:pt x="60960" y="30479"/>
                      </a:lnTo>
                      <a:lnTo>
                        <a:pt x="58563" y="18618"/>
                      </a:lnTo>
                      <a:lnTo>
                        <a:pt x="52030" y="8929"/>
                      </a:lnTo>
                      <a:lnTo>
                        <a:pt x="42341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solidFill>
                  <a:srgbClr val="41878D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54" name="object 836"/>
                <p:cNvSpPr/>
                <p:nvPr/>
              </p:nvSpPr>
              <p:spPr>
                <a:xfrm>
                  <a:off x="1485350" y="4223875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42341" y="2396"/>
                      </a:lnTo>
                      <a:lnTo>
                        <a:pt x="52030" y="8929"/>
                      </a:lnTo>
                      <a:lnTo>
                        <a:pt x="58563" y="18618"/>
                      </a:lnTo>
                      <a:lnTo>
                        <a:pt x="60960" y="30479"/>
                      </a:lnTo>
                      <a:lnTo>
                        <a:pt x="58563" y="42346"/>
                      </a:lnTo>
                      <a:lnTo>
                        <a:pt x="52030" y="52035"/>
                      </a:lnTo>
                      <a:lnTo>
                        <a:pt x="42341" y="58565"/>
                      </a:lnTo>
                      <a:lnTo>
                        <a:pt x="30480" y="60959"/>
                      </a:lnTo>
                      <a:lnTo>
                        <a:pt x="18613" y="58565"/>
                      </a:lnTo>
                      <a:lnTo>
                        <a:pt x="8924" y="52035"/>
                      </a:lnTo>
                      <a:lnTo>
                        <a:pt x="2394" y="42346"/>
                      </a:lnTo>
                      <a:lnTo>
                        <a:pt x="0" y="30479"/>
                      </a:lnTo>
                      <a:lnTo>
                        <a:pt x="2394" y="18618"/>
                      </a:lnTo>
                      <a:lnTo>
                        <a:pt x="8924" y="8929"/>
                      </a:lnTo>
                      <a:lnTo>
                        <a:pt x="18613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ln w="3175">
                  <a:solidFill>
                    <a:srgbClr val="41878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  <p:sp>
          <p:nvSpPr>
            <p:cNvPr id="39" name="Прямоугольник 38"/>
            <p:cNvSpPr/>
            <p:nvPr/>
          </p:nvSpPr>
          <p:spPr>
            <a:xfrm>
              <a:off x="765061" y="2361766"/>
              <a:ext cx="3835645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457200" algn="ctr"/>
              <a:r>
                <a:rPr lang="ru-RU" sz="14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Cambria" panose="02040503050406030204" pitchFamily="18" charset="0"/>
                </a:rPr>
                <a:t>МАОУ Школа</a:t>
              </a:r>
            </a:p>
            <a:p>
              <a:pPr lvl="0" indent="457200" algn="ctr"/>
              <a:r>
                <a:rPr lang="ru-RU" sz="14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Cambria" panose="02040503050406030204" pitchFamily="18" charset="0"/>
                </a:rPr>
                <a:t> «Эврика – развитие» г. Томска</a:t>
              </a:r>
              <a:endParaRPr lang="ru-RU" sz="1400" b="1" dirty="0">
                <a:solidFill>
                  <a:schemeClr val="bg1"/>
                </a:solidFill>
                <a:latin typeface="Century Gothic" panose="020B0502020202020204" pitchFamily="34" charset="0"/>
                <a:ea typeface="Cambria" panose="02040503050406030204" pitchFamily="18" charset="0"/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848570" y="3104095"/>
              <a:ext cx="346877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457200" algn="ctr"/>
              <a:r>
                <a:rPr lang="ru-RU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ea typeface="Cambria" panose="02040503050406030204" pitchFamily="18" charset="0"/>
                </a:rPr>
                <a:t>2020 </a:t>
              </a:r>
              <a:r>
                <a:rPr lang="ru-RU" sz="1400" b="1" dirty="0" smtClean="0">
                  <a:solidFill>
                    <a:srgbClr val="227644"/>
                  </a:solidFill>
                  <a:latin typeface="Century Gothic" panose="020B0502020202020204" pitchFamily="34" charset="0"/>
                  <a:ea typeface="Cambria" panose="02040503050406030204" pitchFamily="18" charset="0"/>
                </a:rPr>
                <a:t>– 13 обучающихся </a:t>
              </a: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688460" y="3859855"/>
              <a:ext cx="384000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457200" algn="ctr"/>
              <a:r>
                <a:rPr lang="ru-RU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ea typeface="Cambria" panose="02040503050406030204" pitchFamily="18" charset="0"/>
                </a:rPr>
                <a:t>2021 </a:t>
              </a:r>
              <a:r>
                <a:rPr lang="ru-RU" sz="1400" b="1" dirty="0" smtClean="0">
                  <a:solidFill>
                    <a:srgbClr val="227644"/>
                  </a:solidFill>
                  <a:latin typeface="Century Gothic" panose="020B0502020202020204" pitchFamily="34" charset="0"/>
                  <a:ea typeface="Cambria" panose="02040503050406030204" pitchFamily="18" charset="0"/>
                </a:rPr>
                <a:t>– 18 обучающихся </a:t>
              </a:r>
            </a:p>
          </p:txBody>
        </p:sp>
      </p:grpSp>
      <p:grpSp>
        <p:nvGrpSpPr>
          <p:cNvPr id="58" name="Группа 794"/>
          <p:cNvGrpSpPr/>
          <p:nvPr/>
        </p:nvGrpSpPr>
        <p:grpSpPr>
          <a:xfrm>
            <a:off x="8117837" y="2628676"/>
            <a:ext cx="3980823" cy="2605454"/>
            <a:chOff x="663546" y="2336990"/>
            <a:chExt cx="3980823" cy="2605454"/>
          </a:xfrm>
        </p:grpSpPr>
        <p:grpSp>
          <p:nvGrpSpPr>
            <p:cNvPr id="60" name="Группа 795"/>
            <p:cNvGrpSpPr/>
            <p:nvPr/>
          </p:nvGrpSpPr>
          <p:grpSpPr>
            <a:xfrm>
              <a:off x="745676" y="2336990"/>
              <a:ext cx="3835177" cy="2605454"/>
              <a:chOff x="1317163" y="3531913"/>
              <a:chExt cx="2080260" cy="1108010"/>
            </a:xfrm>
          </p:grpSpPr>
          <p:sp>
            <p:nvSpPr>
              <p:cNvPr id="65" name="object 820"/>
              <p:cNvSpPr/>
              <p:nvPr/>
            </p:nvSpPr>
            <p:spPr>
              <a:xfrm>
                <a:off x="1317163" y="3531913"/>
                <a:ext cx="2080260" cy="231140"/>
              </a:xfrm>
              <a:custGeom>
                <a:avLst/>
                <a:gdLst/>
                <a:ahLst/>
                <a:cxnLst/>
                <a:rect l="l" t="t" r="r" b="b"/>
                <a:pathLst>
                  <a:path w="2080260" h="231139">
                    <a:moveTo>
                      <a:pt x="2079828" y="0"/>
                    </a:moveTo>
                    <a:lnTo>
                      <a:pt x="0" y="0"/>
                    </a:lnTo>
                    <a:lnTo>
                      <a:pt x="0" y="230593"/>
                    </a:lnTo>
                    <a:lnTo>
                      <a:pt x="2079828" y="230593"/>
                    </a:lnTo>
                    <a:lnTo>
                      <a:pt x="2079828" y="0"/>
                    </a:lnTo>
                    <a:close/>
                  </a:path>
                </a:pathLst>
              </a:custGeom>
              <a:solidFill>
                <a:srgbClr val="4D897C"/>
              </a:solidFill>
            </p:spPr>
            <p:txBody>
              <a:bodyPr wrap="square" lIns="0" tIns="0" rIns="0" bIns="0" rtlCol="0"/>
              <a:lstStyle/>
              <a:p>
                <a:endParaRPr sz="2000" b="1"/>
              </a:p>
            </p:txBody>
          </p:sp>
          <p:grpSp>
            <p:nvGrpSpPr>
              <p:cNvPr id="66" name="object 822"/>
              <p:cNvGrpSpPr/>
              <p:nvPr/>
            </p:nvGrpSpPr>
            <p:grpSpPr>
              <a:xfrm>
                <a:off x="1374885" y="3760011"/>
                <a:ext cx="2022538" cy="789940"/>
                <a:chOff x="1374885" y="3760011"/>
                <a:chExt cx="2022538" cy="789940"/>
              </a:xfrm>
            </p:grpSpPr>
            <p:sp>
              <p:nvSpPr>
                <p:cNvPr id="81" name="object 823"/>
                <p:cNvSpPr/>
                <p:nvPr/>
              </p:nvSpPr>
              <p:spPr>
                <a:xfrm>
                  <a:off x="1527348" y="3790876"/>
                  <a:ext cx="1870075" cy="5359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70075" h="535939">
                      <a:moveTo>
                        <a:pt x="1865934" y="0"/>
                      </a:moveTo>
                      <a:lnTo>
                        <a:pt x="0" y="0"/>
                      </a:lnTo>
                      <a:lnTo>
                        <a:pt x="0" y="220103"/>
                      </a:lnTo>
                      <a:lnTo>
                        <a:pt x="1865934" y="220103"/>
                      </a:lnTo>
                      <a:lnTo>
                        <a:pt x="1865934" y="0"/>
                      </a:lnTo>
                      <a:close/>
                    </a:path>
                    <a:path w="1870075" h="535939">
                      <a:moveTo>
                        <a:pt x="1869744" y="315798"/>
                      </a:moveTo>
                      <a:lnTo>
                        <a:pt x="0" y="315798"/>
                      </a:lnTo>
                      <a:lnTo>
                        <a:pt x="0" y="535901"/>
                      </a:lnTo>
                      <a:lnTo>
                        <a:pt x="1869744" y="535901"/>
                      </a:lnTo>
                      <a:lnTo>
                        <a:pt x="1869744" y="315798"/>
                      </a:lnTo>
                      <a:close/>
                    </a:path>
                  </a:pathLst>
                </a:custGeom>
                <a:solidFill>
                  <a:srgbClr val="D4D9E6"/>
                </a:solidFill>
              </p:spPr>
              <p:txBody>
                <a:bodyPr wrap="square" lIns="0" tIns="0" rIns="0" bIns="0" rtlCol="0"/>
                <a:lstStyle/>
                <a:p>
                  <a:endParaRPr b="1"/>
                </a:p>
              </p:txBody>
            </p:sp>
            <p:sp>
              <p:nvSpPr>
                <p:cNvPr id="82" name="object 824"/>
                <p:cNvSpPr/>
                <p:nvPr/>
              </p:nvSpPr>
              <p:spPr>
                <a:xfrm>
                  <a:off x="1374885" y="3760011"/>
                  <a:ext cx="0" cy="78994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h="789939">
                      <a:moveTo>
                        <a:pt x="0" y="0"/>
                      </a:moveTo>
                      <a:lnTo>
                        <a:pt x="0" y="789609"/>
                      </a:lnTo>
                    </a:path>
                  </a:pathLst>
                </a:custGeom>
                <a:ln w="12192">
                  <a:solidFill>
                    <a:srgbClr val="41878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b="1"/>
                </a:p>
              </p:txBody>
            </p:sp>
          </p:grpSp>
          <p:grpSp>
            <p:nvGrpSpPr>
              <p:cNvPr id="67" name="object 826"/>
              <p:cNvGrpSpPr/>
              <p:nvPr/>
            </p:nvGrpSpPr>
            <p:grpSpPr>
              <a:xfrm>
                <a:off x="1340906" y="3899392"/>
                <a:ext cx="207010" cy="387350"/>
                <a:chOff x="1340906" y="3899392"/>
                <a:chExt cx="207010" cy="387350"/>
              </a:xfrm>
            </p:grpSpPr>
            <p:sp>
              <p:nvSpPr>
                <p:cNvPr id="71" name="object 827"/>
                <p:cNvSpPr/>
                <p:nvPr/>
              </p:nvSpPr>
              <p:spPr>
                <a:xfrm>
                  <a:off x="1372974" y="3931461"/>
                  <a:ext cx="146685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6684">
                      <a:moveTo>
                        <a:pt x="0" y="0"/>
                      </a:moveTo>
                      <a:lnTo>
                        <a:pt x="146685" y="0"/>
                      </a:lnTo>
                    </a:path>
                  </a:pathLst>
                </a:custGeom>
                <a:ln w="12192">
                  <a:solidFill>
                    <a:srgbClr val="41878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b="1"/>
                </a:p>
              </p:txBody>
            </p:sp>
            <p:sp>
              <p:nvSpPr>
                <p:cNvPr id="72" name="object 828"/>
                <p:cNvSpPr/>
                <p:nvPr/>
              </p:nvSpPr>
              <p:spPr>
                <a:xfrm>
                  <a:off x="1372974" y="4255310"/>
                  <a:ext cx="146685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6684">
                      <a:moveTo>
                        <a:pt x="0" y="0"/>
                      </a:moveTo>
                      <a:lnTo>
                        <a:pt x="146685" y="0"/>
                      </a:lnTo>
                    </a:path>
                  </a:pathLst>
                </a:custGeom>
                <a:ln w="12192">
                  <a:solidFill>
                    <a:srgbClr val="41878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b="1"/>
                </a:p>
              </p:txBody>
            </p:sp>
            <p:sp>
              <p:nvSpPr>
                <p:cNvPr id="73" name="object 829"/>
                <p:cNvSpPr/>
                <p:nvPr/>
              </p:nvSpPr>
              <p:spPr>
                <a:xfrm>
                  <a:off x="1342494" y="3900980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18613" y="2396"/>
                      </a:lnTo>
                      <a:lnTo>
                        <a:pt x="8924" y="8929"/>
                      </a:lnTo>
                      <a:lnTo>
                        <a:pt x="2394" y="18618"/>
                      </a:lnTo>
                      <a:lnTo>
                        <a:pt x="0" y="30479"/>
                      </a:lnTo>
                      <a:lnTo>
                        <a:pt x="2394" y="42346"/>
                      </a:lnTo>
                      <a:lnTo>
                        <a:pt x="8924" y="52035"/>
                      </a:lnTo>
                      <a:lnTo>
                        <a:pt x="18613" y="58565"/>
                      </a:lnTo>
                      <a:lnTo>
                        <a:pt x="30480" y="60959"/>
                      </a:lnTo>
                      <a:lnTo>
                        <a:pt x="42346" y="58565"/>
                      </a:lnTo>
                      <a:lnTo>
                        <a:pt x="52035" y="52035"/>
                      </a:lnTo>
                      <a:lnTo>
                        <a:pt x="58565" y="42346"/>
                      </a:lnTo>
                      <a:lnTo>
                        <a:pt x="60960" y="30479"/>
                      </a:lnTo>
                      <a:lnTo>
                        <a:pt x="58565" y="18618"/>
                      </a:lnTo>
                      <a:lnTo>
                        <a:pt x="52035" y="8929"/>
                      </a:lnTo>
                      <a:lnTo>
                        <a:pt x="42346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solidFill>
                  <a:srgbClr val="41878D"/>
                </a:solidFill>
              </p:spPr>
              <p:txBody>
                <a:bodyPr wrap="square" lIns="0" tIns="0" rIns="0" bIns="0" rtlCol="0"/>
                <a:lstStyle/>
                <a:p>
                  <a:endParaRPr b="1"/>
                </a:p>
              </p:txBody>
            </p:sp>
            <p:sp>
              <p:nvSpPr>
                <p:cNvPr id="74" name="object 830"/>
                <p:cNvSpPr/>
                <p:nvPr/>
              </p:nvSpPr>
              <p:spPr>
                <a:xfrm>
                  <a:off x="1342494" y="3900980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42346" y="2396"/>
                      </a:lnTo>
                      <a:lnTo>
                        <a:pt x="52035" y="8929"/>
                      </a:lnTo>
                      <a:lnTo>
                        <a:pt x="58565" y="18618"/>
                      </a:lnTo>
                      <a:lnTo>
                        <a:pt x="60960" y="30479"/>
                      </a:lnTo>
                      <a:lnTo>
                        <a:pt x="58565" y="42346"/>
                      </a:lnTo>
                      <a:lnTo>
                        <a:pt x="52035" y="52035"/>
                      </a:lnTo>
                      <a:lnTo>
                        <a:pt x="42346" y="58565"/>
                      </a:lnTo>
                      <a:lnTo>
                        <a:pt x="30480" y="60959"/>
                      </a:lnTo>
                      <a:lnTo>
                        <a:pt x="18613" y="58565"/>
                      </a:lnTo>
                      <a:lnTo>
                        <a:pt x="8924" y="52035"/>
                      </a:lnTo>
                      <a:lnTo>
                        <a:pt x="2394" y="42346"/>
                      </a:lnTo>
                      <a:lnTo>
                        <a:pt x="0" y="30479"/>
                      </a:lnTo>
                      <a:lnTo>
                        <a:pt x="2394" y="18618"/>
                      </a:lnTo>
                      <a:lnTo>
                        <a:pt x="8924" y="8929"/>
                      </a:lnTo>
                      <a:lnTo>
                        <a:pt x="18613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solidFill>
                  <a:srgbClr val="4D897C"/>
                </a:solidFill>
                <a:ln w="3175">
                  <a:solidFill>
                    <a:srgbClr val="41878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b="1"/>
                </a:p>
              </p:txBody>
            </p:sp>
            <p:sp>
              <p:nvSpPr>
                <p:cNvPr id="75" name="object 831"/>
                <p:cNvSpPr/>
                <p:nvPr/>
              </p:nvSpPr>
              <p:spPr>
                <a:xfrm>
                  <a:off x="1485350" y="3900980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18613" y="2396"/>
                      </a:lnTo>
                      <a:lnTo>
                        <a:pt x="8924" y="8929"/>
                      </a:lnTo>
                      <a:lnTo>
                        <a:pt x="2394" y="18618"/>
                      </a:lnTo>
                      <a:lnTo>
                        <a:pt x="0" y="30479"/>
                      </a:lnTo>
                      <a:lnTo>
                        <a:pt x="2394" y="42346"/>
                      </a:lnTo>
                      <a:lnTo>
                        <a:pt x="8924" y="52035"/>
                      </a:lnTo>
                      <a:lnTo>
                        <a:pt x="18613" y="58565"/>
                      </a:lnTo>
                      <a:lnTo>
                        <a:pt x="30480" y="60959"/>
                      </a:lnTo>
                      <a:lnTo>
                        <a:pt x="42341" y="58565"/>
                      </a:lnTo>
                      <a:lnTo>
                        <a:pt x="52030" y="52035"/>
                      </a:lnTo>
                      <a:lnTo>
                        <a:pt x="58563" y="42346"/>
                      </a:lnTo>
                      <a:lnTo>
                        <a:pt x="60960" y="30479"/>
                      </a:lnTo>
                      <a:lnTo>
                        <a:pt x="58563" y="18618"/>
                      </a:lnTo>
                      <a:lnTo>
                        <a:pt x="52030" y="8929"/>
                      </a:lnTo>
                      <a:lnTo>
                        <a:pt x="42341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solidFill>
                  <a:srgbClr val="41878D"/>
                </a:solidFill>
              </p:spPr>
              <p:txBody>
                <a:bodyPr wrap="square" lIns="0" tIns="0" rIns="0" bIns="0" rtlCol="0"/>
                <a:lstStyle/>
                <a:p>
                  <a:endParaRPr b="1"/>
                </a:p>
              </p:txBody>
            </p:sp>
            <p:sp>
              <p:nvSpPr>
                <p:cNvPr id="76" name="object 832"/>
                <p:cNvSpPr/>
                <p:nvPr/>
              </p:nvSpPr>
              <p:spPr>
                <a:xfrm>
                  <a:off x="1485350" y="3900980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42341" y="2396"/>
                      </a:lnTo>
                      <a:lnTo>
                        <a:pt x="52030" y="8929"/>
                      </a:lnTo>
                      <a:lnTo>
                        <a:pt x="58563" y="18618"/>
                      </a:lnTo>
                      <a:lnTo>
                        <a:pt x="60960" y="30479"/>
                      </a:lnTo>
                      <a:lnTo>
                        <a:pt x="58563" y="42346"/>
                      </a:lnTo>
                      <a:lnTo>
                        <a:pt x="52030" y="52035"/>
                      </a:lnTo>
                      <a:lnTo>
                        <a:pt x="42341" y="58565"/>
                      </a:lnTo>
                      <a:lnTo>
                        <a:pt x="30480" y="60959"/>
                      </a:lnTo>
                      <a:lnTo>
                        <a:pt x="18613" y="58565"/>
                      </a:lnTo>
                      <a:lnTo>
                        <a:pt x="8924" y="52035"/>
                      </a:lnTo>
                      <a:lnTo>
                        <a:pt x="2394" y="42346"/>
                      </a:lnTo>
                      <a:lnTo>
                        <a:pt x="0" y="30479"/>
                      </a:lnTo>
                      <a:lnTo>
                        <a:pt x="2394" y="18618"/>
                      </a:lnTo>
                      <a:lnTo>
                        <a:pt x="8924" y="8929"/>
                      </a:lnTo>
                      <a:lnTo>
                        <a:pt x="18613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solidFill>
                  <a:srgbClr val="4D897C"/>
                </a:solidFill>
                <a:ln w="3175">
                  <a:solidFill>
                    <a:srgbClr val="41878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b="1"/>
                </a:p>
              </p:txBody>
            </p:sp>
            <p:sp>
              <p:nvSpPr>
                <p:cNvPr id="77" name="object 833"/>
                <p:cNvSpPr/>
                <p:nvPr/>
              </p:nvSpPr>
              <p:spPr>
                <a:xfrm>
                  <a:off x="1342494" y="4223875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18613" y="2396"/>
                      </a:lnTo>
                      <a:lnTo>
                        <a:pt x="8924" y="8929"/>
                      </a:lnTo>
                      <a:lnTo>
                        <a:pt x="2394" y="18618"/>
                      </a:lnTo>
                      <a:lnTo>
                        <a:pt x="0" y="30479"/>
                      </a:lnTo>
                      <a:lnTo>
                        <a:pt x="2394" y="42346"/>
                      </a:lnTo>
                      <a:lnTo>
                        <a:pt x="8924" y="52035"/>
                      </a:lnTo>
                      <a:lnTo>
                        <a:pt x="18613" y="58565"/>
                      </a:lnTo>
                      <a:lnTo>
                        <a:pt x="30480" y="60959"/>
                      </a:lnTo>
                      <a:lnTo>
                        <a:pt x="42346" y="58565"/>
                      </a:lnTo>
                      <a:lnTo>
                        <a:pt x="52035" y="52035"/>
                      </a:lnTo>
                      <a:lnTo>
                        <a:pt x="58565" y="42346"/>
                      </a:lnTo>
                      <a:lnTo>
                        <a:pt x="60960" y="30479"/>
                      </a:lnTo>
                      <a:lnTo>
                        <a:pt x="58565" y="18618"/>
                      </a:lnTo>
                      <a:lnTo>
                        <a:pt x="52035" y="8929"/>
                      </a:lnTo>
                      <a:lnTo>
                        <a:pt x="42346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solidFill>
                  <a:srgbClr val="4D897C"/>
                </a:solidFill>
              </p:spPr>
              <p:txBody>
                <a:bodyPr wrap="square" lIns="0" tIns="0" rIns="0" bIns="0" rtlCol="0"/>
                <a:lstStyle/>
                <a:p>
                  <a:endParaRPr b="1"/>
                </a:p>
              </p:txBody>
            </p:sp>
            <p:sp>
              <p:nvSpPr>
                <p:cNvPr id="78" name="object 834"/>
                <p:cNvSpPr/>
                <p:nvPr/>
              </p:nvSpPr>
              <p:spPr>
                <a:xfrm>
                  <a:off x="1342494" y="4223875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42346" y="2396"/>
                      </a:lnTo>
                      <a:lnTo>
                        <a:pt x="52035" y="8929"/>
                      </a:lnTo>
                      <a:lnTo>
                        <a:pt x="58565" y="18618"/>
                      </a:lnTo>
                      <a:lnTo>
                        <a:pt x="60960" y="30479"/>
                      </a:lnTo>
                      <a:lnTo>
                        <a:pt x="58565" y="42346"/>
                      </a:lnTo>
                      <a:lnTo>
                        <a:pt x="52035" y="52035"/>
                      </a:lnTo>
                      <a:lnTo>
                        <a:pt x="42346" y="58565"/>
                      </a:lnTo>
                      <a:lnTo>
                        <a:pt x="30480" y="60959"/>
                      </a:lnTo>
                      <a:lnTo>
                        <a:pt x="18613" y="58565"/>
                      </a:lnTo>
                      <a:lnTo>
                        <a:pt x="8924" y="52035"/>
                      </a:lnTo>
                      <a:lnTo>
                        <a:pt x="2394" y="42346"/>
                      </a:lnTo>
                      <a:lnTo>
                        <a:pt x="0" y="30479"/>
                      </a:lnTo>
                      <a:lnTo>
                        <a:pt x="2394" y="18618"/>
                      </a:lnTo>
                      <a:lnTo>
                        <a:pt x="8924" y="8929"/>
                      </a:lnTo>
                      <a:lnTo>
                        <a:pt x="18613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ln w="3175">
                  <a:solidFill>
                    <a:srgbClr val="41878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b="1"/>
                </a:p>
              </p:txBody>
            </p:sp>
            <p:sp>
              <p:nvSpPr>
                <p:cNvPr id="79" name="object 835"/>
                <p:cNvSpPr/>
                <p:nvPr/>
              </p:nvSpPr>
              <p:spPr>
                <a:xfrm>
                  <a:off x="1485350" y="4223875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18613" y="2396"/>
                      </a:lnTo>
                      <a:lnTo>
                        <a:pt x="8924" y="8929"/>
                      </a:lnTo>
                      <a:lnTo>
                        <a:pt x="2394" y="18618"/>
                      </a:lnTo>
                      <a:lnTo>
                        <a:pt x="0" y="30479"/>
                      </a:lnTo>
                      <a:lnTo>
                        <a:pt x="2394" y="42346"/>
                      </a:lnTo>
                      <a:lnTo>
                        <a:pt x="8924" y="52035"/>
                      </a:lnTo>
                      <a:lnTo>
                        <a:pt x="18613" y="58565"/>
                      </a:lnTo>
                      <a:lnTo>
                        <a:pt x="30480" y="60959"/>
                      </a:lnTo>
                      <a:lnTo>
                        <a:pt x="42341" y="58565"/>
                      </a:lnTo>
                      <a:lnTo>
                        <a:pt x="52030" y="52035"/>
                      </a:lnTo>
                      <a:lnTo>
                        <a:pt x="58563" y="42346"/>
                      </a:lnTo>
                      <a:lnTo>
                        <a:pt x="60960" y="30479"/>
                      </a:lnTo>
                      <a:lnTo>
                        <a:pt x="58563" y="18618"/>
                      </a:lnTo>
                      <a:lnTo>
                        <a:pt x="52030" y="8929"/>
                      </a:lnTo>
                      <a:lnTo>
                        <a:pt x="42341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solidFill>
                  <a:srgbClr val="4D897C"/>
                </a:solidFill>
              </p:spPr>
              <p:txBody>
                <a:bodyPr wrap="square" lIns="0" tIns="0" rIns="0" bIns="0" rtlCol="0"/>
                <a:lstStyle/>
                <a:p>
                  <a:endParaRPr b="1"/>
                </a:p>
              </p:txBody>
            </p:sp>
            <p:sp>
              <p:nvSpPr>
                <p:cNvPr id="80" name="object 836"/>
                <p:cNvSpPr/>
                <p:nvPr/>
              </p:nvSpPr>
              <p:spPr>
                <a:xfrm>
                  <a:off x="1485350" y="4223875"/>
                  <a:ext cx="60960" cy="6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959" h="60960">
                      <a:moveTo>
                        <a:pt x="30480" y="0"/>
                      </a:moveTo>
                      <a:lnTo>
                        <a:pt x="42341" y="2396"/>
                      </a:lnTo>
                      <a:lnTo>
                        <a:pt x="52030" y="8929"/>
                      </a:lnTo>
                      <a:lnTo>
                        <a:pt x="58563" y="18618"/>
                      </a:lnTo>
                      <a:lnTo>
                        <a:pt x="60960" y="30479"/>
                      </a:lnTo>
                      <a:lnTo>
                        <a:pt x="58563" y="42346"/>
                      </a:lnTo>
                      <a:lnTo>
                        <a:pt x="52030" y="52035"/>
                      </a:lnTo>
                      <a:lnTo>
                        <a:pt x="42341" y="58565"/>
                      </a:lnTo>
                      <a:lnTo>
                        <a:pt x="30480" y="60959"/>
                      </a:lnTo>
                      <a:lnTo>
                        <a:pt x="18613" y="58565"/>
                      </a:lnTo>
                      <a:lnTo>
                        <a:pt x="8924" y="52035"/>
                      </a:lnTo>
                      <a:lnTo>
                        <a:pt x="2394" y="42346"/>
                      </a:lnTo>
                      <a:lnTo>
                        <a:pt x="0" y="30479"/>
                      </a:lnTo>
                      <a:lnTo>
                        <a:pt x="2394" y="18618"/>
                      </a:lnTo>
                      <a:lnTo>
                        <a:pt x="8924" y="8929"/>
                      </a:lnTo>
                      <a:lnTo>
                        <a:pt x="18613" y="2396"/>
                      </a:lnTo>
                      <a:lnTo>
                        <a:pt x="30480" y="0"/>
                      </a:lnTo>
                      <a:close/>
                    </a:path>
                  </a:pathLst>
                </a:custGeom>
                <a:ln w="3175">
                  <a:solidFill>
                    <a:srgbClr val="41878D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 b="1"/>
                </a:p>
              </p:txBody>
            </p:sp>
          </p:grpSp>
          <p:grpSp>
            <p:nvGrpSpPr>
              <p:cNvPr id="68" name="object 839"/>
              <p:cNvGrpSpPr/>
              <p:nvPr/>
            </p:nvGrpSpPr>
            <p:grpSpPr>
              <a:xfrm>
                <a:off x="1341122" y="4419578"/>
                <a:ext cx="2044700" cy="220345"/>
                <a:chOff x="1341122" y="4419578"/>
                <a:chExt cx="2044700" cy="220345"/>
              </a:xfrm>
            </p:grpSpPr>
            <p:sp>
              <p:nvSpPr>
                <p:cNvPr id="69" name="object 840"/>
                <p:cNvSpPr/>
                <p:nvPr/>
              </p:nvSpPr>
              <p:spPr>
                <a:xfrm>
                  <a:off x="1515823" y="4419578"/>
                  <a:ext cx="1870075" cy="22034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70075" h="220345">
                      <a:moveTo>
                        <a:pt x="1869744" y="0"/>
                      </a:moveTo>
                      <a:lnTo>
                        <a:pt x="0" y="0"/>
                      </a:lnTo>
                      <a:lnTo>
                        <a:pt x="0" y="220103"/>
                      </a:lnTo>
                      <a:lnTo>
                        <a:pt x="1869744" y="220103"/>
                      </a:lnTo>
                      <a:lnTo>
                        <a:pt x="1869744" y="0"/>
                      </a:lnTo>
                      <a:close/>
                    </a:path>
                  </a:pathLst>
                </a:custGeom>
                <a:solidFill>
                  <a:srgbClr val="D4D9E6"/>
                </a:solidFill>
              </p:spPr>
              <p:txBody>
                <a:bodyPr wrap="square" lIns="0" tIns="0" rIns="0" bIns="0" rtlCol="0"/>
                <a:lstStyle/>
                <a:p>
                  <a:endParaRPr b="1"/>
                </a:p>
              </p:txBody>
            </p:sp>
            <p:pic>
              <p:nvPicPr>
                <p:cNvPr id="70" name="object 841"/>
                <p:cNvPicPr/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1341122" y="4512062"/>
                  <a:ext cx="206559" cy="63703"/>
                </a:xfrm>
                <a:prstGeom prst="rect">
                  <a:avLst/>
                </a:prstGeom>
              </p:spPr>
            </p:pic>
          </p:grpSp>
        </p:grpSp>
        <p:sp>
          <p:nvSpPr>
            <p:cNvPr id="61" name="Прямоугольник 60"/>
            <p:cNvSpPr/>
            <p:nvPr/>
          </p:nvSpPr>
          <p:spPr>
            <a:xfrm>
              <a:off x="724917" y="2356929"/>
              <a:ext cx="3835645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457200" algn="ctr"/>
              <a:r>
                <a:rPr lang="ru-RU" sz="14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Cambria" panose="02040503050406030204" pitchFamily="18" charset="0"/>
                </a:rPr>
                <a:t>МБОУ Академический лицей </a:t>
              </a:r>
            </a:p>
            <a:p>
              <a:pPr indent="457200" algn="ctr"/>
              <a:r>
                <a:rPr lang="ru-RU" sz="14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Cambria" panose="02040503050406030204" pitchFamily="18" charset="0"/>
                </a:rPr>
                <a:t>им. Г.А. </a:t>
              </a:r>
              <a:r>
                <a:rPr lang="ru-RU" sz="1400" b="1" dirty="0" err="1" smtClean="0">
                  <a:solidFill>
                    <a:schemeClr val="bg1"/>
                  </a:solidFill>
                  <a:latin typeface="Century Gothic" panose="020B0502020202020204" pitchFamily="34" charset="0"/>
                  <a:ea typeface="Cambria" panose="02040503050406030204" pitchFamily="18" charset="0"/>
                </a:rPr>
                <a:t>Псахье</a:t>
              </a:r>
              <a:r>
                <a:rPr lang="ru-RU" sz="14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Cambria" panose="02040503050406030204" pitchFamily="18" charset="0"/>
                </a:rPr>
                <a:t> г. Томска</a:t>
              </a:r>
            </a:p>
            <a:p>
              <a:pPr indent="457200" algn="ctr"/>
              <a:endParaRPr lang="ru-RU" sz="1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mbria" panose="02040503050406030204" pitchFamily="18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893197" y="3122624"/>
              <a:ext cx="346877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457200" algn="ctr"/>
              <a:r>
                <a:rPr lang="ru-RU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ea typeface="Cambria" panose="02040503050406030204" pitchFamily="18" charset="0"/>
                </a:rPr>
                <a:t>2019 </a:t>
              </a:r>
              <a:r>
                <a:rPr lang="ru-RU" sz="1400" b="1" dirty="0" smtClean="0">
                  <a:solidFill>
                    <a:srgbClr val="227644"/>
                  </a:solidFill>
                  <a:latin typeface="Century Gothic" panose="020B0502020202020204" pitchFamily="34" charset="0"/>
                  <a:ea typeface="Cambria" panose="02040503050406030204" pitchFamily="18" charset="0"/>
                </a:rPr>
                <a:t>– 16 обучающихся </a:t>
              </a: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663546" y="3879318"/>
              <a:ext cx="384000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indent="457200" algn="ctr"/>
              <a:r>
                <a:rPr lang="ru-RU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ea typeface="Cambria" panose="02040503050406030204" pitchFamily="18" charset="0"/>
                </a:rPr>
                <a:t>2020</a:t>
              </a:r>
              <a:r>
                <a:rPr lang="ru-RU" sz="1400" b="1" dirty="0" smtClean="0">
                  <a:solidFill>
                    <a:srgbClr val="22764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ea typeface="Cambria" panose="02040503050406030204" pitchFamily="18" charset="0"/>
                </a:rPr>
                <a:t> </a:t>
              </a:r>
              <a:r>
                <a:rPr lang="ru-RU" sz="1400" b="1" dirty="0" smtClean="0">
                  <a:solidFill>
                    <a:srgbClr val="227644"/>
                  </a:solidFill>
                  <a:latin typeface="Century Gothic" panose="020B0502020202020204" pitchFamily="34" charset="0"/>
                  <a:ea typeface="Cambria" panose="02040503050406030204" pitchFamily="18" charset="0"/>
                </a:rPr>
                <a:t>– 23 обучающихся </a:t>
              </a: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682159" y="4530959"/>
              <a:ext cx="396221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457200" algn="ctr"/>
              <a:r>
                <a:rPr lang="ru-RU" sz="1400" b="1" dirty="0" smtClean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ea typeface="Cambria" panose="02040503050406030204" pitchFamily="18" charset="0"/>
                </a:rPr>
                <a:t>2021</a:t>
              </a:r>
              <a:r>
                <a:rPr lang="ru-RU" sz="1400" b="1" dirty="0" smtClean="0">
                  <a:solidFill>
                    <a:srgbClr val="227644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  <a:ea typeface="Cambria" panose="02040503050406030204" pitchFamily="18" charset="0"/>
                </a:rPr>
                <a:t> </a:t>
              </a:r>
              <a:r>
                <a:rPr lang="ru-RU" sz="1400" b="1" dirty="0" smtClean="0">
                  <a:solidFill>
                    <a:srgbClr val="227644"/>
                  </a:solidFill>
                  <a:latin typeface="Century Gothic" panose="020B0502020202020204" pitchFamily="34" charset="0"/>
                  <a:ea typeface="Cambria" panose="02040503050406030204" pitchFamily="18" charset="0"/>
                </a:rPr>
                <a:t>– 23 обучающихся </a:t>
              </a:r>
            </a:p>
          </p:txBody>
        </p:sp>
      </p:grpSp>
      <p:sp>
        <p:nvSpPr>
          <p:cNvPr id="83" name="Прямоугольник 82"/>
          <p:cNvSpPr/>
          <p:nvPr/>
        </p:nvSpPr>
        <p:spPr>
          <a:xfrm>
            <a:off x="535664" y="5710689"/>
            <a:ext cx="11450925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indent="44958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 2022 году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на базе дошкольных образовательных учреждений №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54, 57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и 83 будут созданы специальные образовательные условия для воспитанников с РАС и планируется открытие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компенсирующих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групп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</a:rPr>
              <a:t>модели «Ресурсная зона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»</a:t>
            </a:r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70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805"/>
          <p:cNvSpPr/>
          <p:nvPr/>
        </p:nvSpPr>
        <p:spPr>
          <a:xfrm>
            <a:off x="421469" y="4180841"/>
            <a:ext cx="352425" cy="2542077"/>
          </a:xfrm>
          <a:custGeom>
            <a:avLst/>
            <a:gdLst/>
            <a:ahLst/>
            <a:cxnLst/>
            <a:rect l="l" t="t" r="r" b="b"/>
            <a:pathLst>
              <a:path w="352425" h="2466975">
                <a:moveTo>
                  <a:pt x="352425" y="561975"/>
                </a:moveTo>
                <a:lnTo>
                  <a:pt x="0" y="561975"/>
                </a:lnTo>
                <a:lnTo>
                  <a:pt x="0" y="2466975"/>
                </a:lnTo>
                <a:lnTo>
                  <a:pt x="352425" y="2466975"/>
                </a:lnTo>
                <a:lnTo>
                  <a:pt x="352425" y="561975"/>
                </a:lnTo>
                <a:close/>
              </a:path>
              <a:path w="352425" h="2466975">
                <a:moveTo>
                  <a:pt x="352425" y="357187"/>
                </a:moveTo>
                <a:lnTo>
                  <a:pt x="0" y="357187"/>
                </a:lnTo>
                <a:lnTo>
                  <a:pt x="0" y="481012"/>
                </a:lnTo>
                <a:lnTo>
                  <a:pt x="352425" y="481012"/>
                </a:lnTo>
                <a:lnTo>
                  <a:pt x="352425" y="357187"/>
                </a:lnTo>
                <a:close/>
              </a:path>
              <a:path w="352425" h="2466975">
                <a:moveTo>
                  <a:pt x="352425" y="169062"/>
                </a:moveTo>
                <a:lnTo>
                  <a:pt x="0" y="169062"/>
                </a:lnTo>
                <a:lnTo>
                  <a:pt x="0" y="292887"/>
                </a:lnTo>
                <a:lnTo>
                  <a:pt x="352425" y="292887"/>
                </a:lnTo>
                <a:lnTo>
                  <a:pt x="352425" y="169062"/>
                </a:lnTo>
                <a:close/>
              </a:path>
              <a:path w="352425" h="2466975">
                <a:moveTo>
                  <a:pt x="352425" y="0"/>
                </a:moveTo>
                <a:lnTo>
                  <a:pt x="0" y="0"/>
                </a:lnTo>
                <a:lnTo>
                  <a:pt x="0" y="123825"/>
                </a:lnTo>
                <a:lnTo>
                  <a:pt x="352425" y="123825"/>
                </a:lnTo>
                <a:lnTo>
                  <a:pt x="352425" y="0"/>
                </a:lnTo>
                <a:close/>
              </a:path>
            </a:pathLst>
          </a:custGeom>
          <a:solidFill>
            <a:srgbClr val="4D897C">
              <a:alpha val="16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805"/>
          <p:cNvSpPr/>
          <p:nvPr/>
        </p:nvSpPr>
        <p:spPr>
          <a:xfrm>
            <a:off x="437233" y="1595296"/>
            <a:ext cx="352425" cy="2466975"/>
          </a:xfrm>
          <a:custGeom>
            <a:avLst/>
            <a:gdLst/>
            <a:ahLst/>
            <a:cxnLst/>
            <a:rect l="l" t="t" r="r" b="b"/>
            <a:pathLst>
              <a:path w="352425" h="2466975">
                <a:moveTo>
                  <a:pt x="352425" y="561975"/>
                </a:moveTo>
                <a:lnTo>
                  <a:pt x="0" y="561975"/>
                </a:lnTo>
                <a:lnTo>
                  <a:pt x="0" y="2466975"/>
                </a:lnTo>
                <a:lnTo>
                  <a:pt x="352425" y="2466975"/>
                </a:lnTo>
                <a:lnTo>
                  <a:pt x="352425" y="561975"/>
                </a:lnTo>
                <a:close/>
              </a:path>
              <a:path w="352425" h="2466975">
                <a:moveTo>
                  <a:pt x="352425" y="357187"/>
                </a:moveTo>
                <a:lnTo>
                  <a:pt x="0" y="357187"/>
                </a:lnTo>
                <a:lnTo>
                  <a:pt x="0" y="481012"/>
                </a:lnTo>
                <a:lnTo>
                  <a:pt x="352425" y="481012"/>
                </a:lnTo>
                <a:lnTo>
                  <a:pt x="352425" y="357187"/>
                </a:lnTo>
                <a:close/>
              </a:path>
              <a:path w="352425" h="2466975">
                <a:moveTo>
                  <a:pt x="352425" y="169062"/>
                </a:moveTo>
                <a:lnTo>
                  <a:pt x="0" y="169062"/>
                </a:lnTo>
                <a:lnTo>
                  <a:pt x="0" y="292887"/>
                </a:lnTo>
                <a:lnTo>
                  <a:pt x="352425" y="292887"/>
                </a:lnTo>
                <a:lnTo>
                  <a:pt x="352425" y="169062"/>
                </a:lnTo>
                <a:close/>
              </a:path>
              <a:path w="352425" h="2466975">
                <a:moveTo>
                  <a:pt x="352425" y="0"/>
                </a:moveTo>
                <a:lnTo>
                  <a:pt x="0" y="0"/>
                </a:lnTo>
                <a:lnTo>
                  <a:pt x="0" y="123825"/>
                </a:lnTo>
                <a:lnTo>
                  <a:pt x="352425" y="123825"/>
                </a:lnTo>
                <a:lnTo>
                  <a:pt x="352425" y="0"/>
                </a:lnTo>
                <a:close/>
              </a:path>
            </a:pathLst>
          </a:custGeom>
          <a:solidFill>
            <a:srgbClr val="4D897C">
              <a:alpha val="16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" name="Группа 61"/>
          <p:cNvGrpSpPr/>
          <p:nvPr/>
        </p:nvGrpSpPr>
        <p:grpSpPr>
          <a:xfrm>
            <a:off x="1011704" y="971501"/>
            <a:ext cx="10560154" cy="3478420"/>
            <a:chOff x="1000937" y="1020875"/>
            <a:chExt cx="10560154" cy="3478420"/>
          </a:xfrm>
        </p:grpSpPr>
        <p:sp>
          <p:nvSpPr>
            <p:cNvPr id="57" name="TextBox 56"/>
            <p:cNvSpPr txBox="1"/>
            <p:nvPr/>
          </p:nvSpPr>
          <p:spPr>
            <a:xfrm>
              <a:off x="1205166" y="1020875"/>
              <a:ext cx="66875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endParaRPr lang="ru-RU" sz="1600" b="1" dirty="0" smtClean="0">
                <a:solidFill>
                  <a:srgbClr val="227644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000937" y="4191518"/>
              <a:ext cx="1056015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ru-RU" b="1" dirty="0">
                <a:solidFill>
                  <a:srgbClr val="227644"/>
                </a:solidFill>
                <a:latin typeface="Century Gothic" pitchFamily="34" charset="0"/>
              </a:endParaRPr>
            </a:p>
          </p:txBody>
        </p:sp>
      </p:grpSp>
      <p:sp>
        <p:nvSpPr>
          <p:cNvPr id="15" name="object 5"/>
          <p:cNvSpPr/>
          <p:nvPr/>
        </p:nvSpPr>
        <p:spPr>
          <a:xfrm>
            <a:off x="5254390" y="1058817"/>
            <a:ext cx="203201" cy="5651764"/>
          </a:xfrm>
          <a:custGeom>
            <a:avLst/>
            <a:gdLst/>
            <a:ahLst/>
            <a:cxnLst/>
            <a:rect l="l" t="t" r="r" b="b"/>
            <a:pathLst>
              <a:path w="1161415" h="6082030">
                <a:moveTo>
                  <a:pt x="1160934" y="0"/>
                </a:moveTo>
                <a:lnTo>
                  <a:pt x="0" y="0"/>
                </a:lnTo>
                <a:lnTo>
                  <a:pt x="0" y="6081897"/>
                </a:lnTo>
                <a:lnTo>
                  <a:pt x="1160934" y="6081897"/>
                </a:lnTo>
                <a:lnTo>
                  <a:pt x="1160934" y="0"/>
                </a:lnTo>
                <a:close/>
              </a:path>
            </a:pathLst>
          </a:custGeom>
          <a:solidFill>
            <a:srgbClr val="83CBCF">
              <a:alpha val="42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10"/>
          <p:cNvSpPr/>
          <p:nvPr/>
        </p:nvSpPr>
        <p:spPr>
          <a:xfrm>
            <a:off x="5675014" y="1065634"/>
            <a:ext cx="108657" cy="5644947"/>
          </a:xfrm>
          <a:custGeom>
            <a:avLst/>
            <a:gdLst/>
            <a:ahLst/>
            <a:cxnLst/>
            <a:rect l="l" t="t" r="r" b="b"/>
            <a:pathLst>
              <a:path w="119379" h="6082030">
                <a:moveTo>
                  <a:pt x="118842" y="0"/>
                </a:moveTo>
                <a:lnTo>
                  <a:pt x="0" y="0"/>
                </a:lnTo>
                <a:lnTo>
                  <a:pt x="0" y="6081897"/>
                </a:lnTo>
                <a:lnTo>
                  <a:pt x="118842" y="6081897"/>
                </a:lnTo>
                <a:lnTo>
                  <a:pt x="118842" y="0"/>
                </a:lnTo>
                <a:close/>
              </a:path>
            </a:pathLst>
          </a:custGeom>
          <a:solidFill>
            <a:srgbClr val="E8CCCA">
              <a:alpha val="42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10"/>
          <p:cNvSpPr/>
          <p:nvPr/>
        </p:nvSpPr>
        <p:spPr>
          <a:xfrm>
            <a:off x="228858" y="1077971"/>
            <a:ext cx="108657" cy="5644947"/>
          </a:xfrm>
          <a:custGeom>
            <a:avLst/>
            <a:gdLst/>
            <a:ahLst/>
            <a:cxnLst/>
            <a:rect l="l" t="t" r="r" b="b"/>
            <a:pathLst>
              <a:path w="119379" h="6082030">
                <a:moveTo>
                  <a:pt x="118842" y="0"/>
                </a:moveTo>
                <a:lnTo>
                  <a:pt x="0" y="0"/>
                </a:lnTo>
                <a:lnTo>
                  <a:pt x="0" y="6081897"/>
                </a:lnTo>
                <a:lnTo>
                  <a:pt x="118842" y="6081897"/>
                </a:lnTo>
                <a:lnTo>
                  <a:pt x="118842" y="0"/>
                </a:lnTo>
                <a:close/>
              </a:path>
            </a:pathLst>
          </a:custGeom>
          <a:solidFill>
            <a:srgbClr val="E8CCCA">
              <a:alpha val="42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10"/>
          <p:cNvSpPr/>
          <p:nvPr/>
        </p:nvSpPr>
        <p:spPr>
          <a:xfrm>
            <a:off x="11809668" y="103803"/>
            <a:ext cx="108657" cy="6619115"/>
          </a:xfrm>
          <a:custGeom>
            <a:avLst/>
            <a:gdLst/>
            <a:ahLst/>
            <a:cxnLst/>
            <a:rect l="l" t="t" r="r" b="b"/>
            <a:pathLst>
              <a:path w="119379" h="6082030">
                <a:moveTo>
                  <a:pt x="118842" y="0"/>
                </a:moveTo>
                <a:lnTo>
                  <a:pt x="0" y="0"/>
                </a:lnTo>
                <a:lnTo>
                  <a:pt x="0" y="6081897"/>
                </a:lnTo>
                <a:lnTo>
                  <a:pt x="118842" y="6081897"/>
                </a:lnTo>
                <a:lnTo>
                  <a:pt x="118842" y="0"/>
                </a:lnTo>
                <a:close/>
              </a:path>
            </a:pathLst>
          </a:custGeom>
          <a:solidFill>
            <a:srgbClr val="E8CCCA">
              <a:alpha val="42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954"/>
          <p:cNvSpPr/>
          <p:nvPr/>
        </p:nvSpPr>
        <p:spPr>
          <a:xfrm rot="16200000">
            <a:off x="5884704" y="1232798"/>
            <a:ext cx="5644948" cy="5335292"/>
          </a:xfrm>
          <a:custGeom>
            <a:avLst/>
            <a:gdLst/>
            <a:ahLst/>
            <a:cxnLst/>
            <a:rect l="l" t="t" r="r" b="b"/>
            <a:pathLst>
              <a:path w="5730240" h="1463039">
                <a:moveTo>
                  <a:pt x="419087" y="0"/>
                </a:moveTo>
                <a:lnTo>
                  <a:pt x="0" y="0"/>
                </a:lnTo>
                <a:lnTo>
                  <a:pt x="0" y="1463040"/>
                </a:lnTo>
                <a:lnTo>
                  <a:pt x="419087" y="1463040"/>
                </a:lnTo>
                <a:lnTo>
                  <a:pt x="419087" y="0"/>
                </a:lnTo>
                <a:close/>
              </a:path>
              <a:path w="5730240" h="1463039">
                <a:moveTo>
                  <a:pt x="594347" y="0"/>
                </a:moveTo>
                <a:lnTo>
                  <a:pt x="495287" y="0"/>
                </a:lnTo>
                <a:lnTo>
                  <a:pt x="495287" y="1463040"/>
                </a:lnTo>
                <a:lnTo>
                  <a:pt x="594347" y="1463040"/>
                </a:lnTo>
                <a:lnTo>
                  <a:pt x="594347" y="0"/>
                </a:lnTo>
                <a:close/>
              </a:path>
              <a:path w="5730240" h="1463039">
                <a:moveTo>
                  <a:pt x="5730240" y="0"/>
                </a:moveTo>
                <a:lnTo>
                  <a:pt x="670547" y="0"/>
                </a:lnTo>
                <a:lnTo>
                  <a:pt x="670547" y="1463040"/>
                </a:lnTo>
                <a:lnTo>
                  <a:pt x="5730240" y="1463040"/>
                </a:lnTo>
                <a:lnTo>
                  <a:pt x="5730240" y="0"/>
                </a:lnTo>
                <a:close/>
              </a:path>
            </a:pathLst>
          </a:custGeom>
          <a:solidFill>
            <a:srgbClr val="D0E0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954"/>
          <p:cNvSpPr/>
          <p:nvPr/>
        </p:nvSpPr>
        <p:spPr>
          <a:xfrm rot="16200000">
            <a:off x="181509" y="1901348"/>
            <a:ext cx="5651763" cy="3991373"/>
          </a:xfrm>
          <a:custGeom>
            <a:avLst/>
            <a:gdLst/>
            <a:ahLst/>
            <a:cxnLst/>
            <a:rect l="l" t="t" r="r" b="b"/>
            <a:pathLst>
              <a:path w="5730240" h="1463039">
                <a:moveTo>
                  <a:pt x="419087" y="0"/>
                </a:moveTo>
                <a:lnTo>
                  <a:pt x="0" y="0"/>
                </a:lnTo>
                <a:lnTo>
                  <a:pt x="0" y="1463040"/>
                </a:lnTo>
                <a:lnTo>
                  <a:pt x="419087" y="1463040"/>
                </a:lnTo>
                <a:lnTo>
                  <a:pt x="419087" y="0"/>
                </a:lnTo>
                <a:close/>
              </a:path>
              <a:path w="5730240" h="1463039">
                <a:moveTo>
                  <a:pt x="594347" y="0"/>
                </a:moveTo>
                <a:lnTo>
                  <a:pt x="495287" y="0"/>
                </a:lnTo>
                <a:lnTo>
                  <a:pt x="495287" y="1463040"/>
                </a:lnTo>
                <a:lnTo>
                  <a:pt x="594347" y="1463040"/>
                </a:lnTo>
                <a:lnTo>
                  <a:pt x="594347" y="0"/>
                </a:lnTo>
                <a:close/>
              </a:path>
              <a:path w="5730240" h="1463039">
                <a:moveTo>
                  <a:pt x="5730240" y="0"/>
                </a:moveTo>
                <a:lnTo>
                  <a:pt x="670547" y="0"/>
                </a:lnTo>
                <a:lnTo>
                  <a:pt x="670547" y="1463040"/>
                </a:lnTo>
                <a:lnTo>
                  <a:pt x="5730240" y="1463040"/>
                </a:lnTo>
                <a:lnTo>
                  <a:pt x="5730240" y="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110"/>
          <p:cNvSpPr/>
          <p:nvPr/>
        </p:nvSpPr>
        <p:spPr>
          <a:xfrm>
            <a:off x="11382651" y="103803"/>
            <a:ext cx="108657" cy="6619115"/>
          </a:xfrm>
          <a:custGeom>
            <a:avLst/>
            <a:gdLst/>
            <a:ahLst/>
            <a:cxnLst/>
            <a:rect l="l" t="t" r="r" b="b"/>
            <a:pathLst>
              <a:path w="119379" h="6082030">
                <a:moveTo>
                  <a:pt x="118842" y="0"/>
                </a:moveTo>
                <a:lnTo>
                  <a:pt x="0" y="0"/>
                </a:lnTo>
                <a:lnTo>
                  <a:pt x="0" y="6081897"/>
                </a:lnTo>
                <a:lnTo>
                  <a:pt x="118842" y="6081897"/>
                </a:lnTo>
                <a:lnTo>
                  <a:pt x="118842" y="0"/>
                </a:lnTo>
                <a:close/>
              </a:path>
            </a:pathLst>
          </a:custGeom>
          <a:solidFill>
            <a:srgbClr val="D0E0F4">
              <a:alpha val="42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7123176" y="1622822"/>
            <a:ext cx="3639312" cy="1205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19031" y="1205250"/>
            <a:ext cx="420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227644"/>
                </a:solidFill>
                <a:latin typeface="Century Gothic" panose="020B0502020202020204" pitchFamily="34" charset="0"/>
              </a:rPr>
              <a:t>Учреждения дополнительного образования</a:t>
            </a:r>
            <a:endParaRPr lang="ru-RU" sz="2400" dirty="0">
              <a:solidFill>
                <a:srgbClr val="227644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94046" y="1476726"/>
            <a:ext cx="420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227644"/>
                </a:solidFill>
                <a:latin typeface="Century Gothic" panose="020B0502020202020204" pitchFamily="34" charset="0"/>
              </a:rPr>
              <a:t>Городская программа «</a:t>
            </a:r>
            <a:r>
              <a:rPr lang="ru-RU" sz="2400" dirty="0">
                <a:solidFill>
                  <a:srgbClr val="227644"/>
                </a:solidFill>
                <a:latin typeface="Century Gothic" panose="020B0502020202020204" pitchFamily="34" charset="0"/>
              </a:rPr>
              <a:t>Удивительный малыш»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74021" y="2677055"/>
            <a:ext cx="1660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2019-2020</a:t>
            </a:r>
            <a:r>
              <a:rPr lang="ru-RU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endParaRPr lang="ru-RU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74021" y="3401499"/>
            <a:ext cx="1660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2020-2021</a:t>
            </a:r>
            <a:r>
              <a:rPr lang="ru-RU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endParaRPr lang="ru-RU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35503" y="4125943"/>
            <a:ext cx="1660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2021-2022</a:t>
            </a:r>
            <a:r>
              <a:rPr lang="ru-RU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endParaRPr lang="ru-RU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object 104"/>
          <p:cNvSpPr/>
          <p:nvPr/>
        </p:nvSpPr>
        <p:spPr>
          <a:xfrm>
            <a:off x="7869205" y="2744193"/>
            <a:ext cx="170815" cy="327025"/>
          </a:xfrm>
          <a:custGeom>
            <a:avLst/>
            <a:gdLst/>
            <a:ahLst/>
            <a:cxnLst/>
            <a:rect l="l" t="t" r="r" b="b"/>
            <a:pathLst>
              <a:path w="170815" h="327025">
                <a:moveTo>
                  <a:pt x="0" y="0"/>
                </a:moveTo>
                <a:lnTo>
                  <a:pt x="0" y="326609"/>
                </a:lnTo>
                <a:lnTo>
                  <a:pt x="170463" y="163306"/>
                </a:lnTo>
                <a:lnTo>
                  <a:pt x="0" y="0"/>
                </a:lnTo>
                <a:close/>
              </a:path>
            </a:pathLst>
          </a:custGeom>
          <a:solidFill>
            <a:srgbClr val="C26E8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0" tIns="0" rIns="0" bIns="0" rtlCol="0"/>
          <a:lstStyle/>
          <a:p>
            <a:pPr>
              <a:buClrTx/>
              <a:buFontTx/>
              <a:buNone/>
            </a:pPr>
            <a:endParaRPr sz="1800" kern="120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bject 104"/>
          <p:cNvSpPr/>
          <p:nvPr/>
        </p:nvSpPr>
        <p:spPr>
          <a:xfrm>
            <a:off x="7874062" y="3467698"/>
            <a:ext cx="170815" cy="327025"/>
          </a:xfrm>
          <a:custGeom>
            <a:avLst/>
            <a:gdLst/>
            <a:ahLst/>
            <a:cxnLst/>
            <a:rect l="l" t="t" r="r" b="b"/>
            <a:pathLst>
              <a:path w="170815" h="327025">
                <a:moveTo>
                  <a:pt x="0" y="0"/>
                </a:moveTo>
                <a:lnTo>
                  <a:pt x="0" y="326609"/>
                </a:lnTo>
                <a:lnTo>
                  <a:pt x="170463" y="163306"/>
                </a:lnTo>
                <a:lnTo>
                  <a:pt x="0" y="0"/>
                </a:lnTo>
                <a:close/>
              </a:path>
            </a:pathLst>
          </a:custGeom>
          <a:solidFill>
            <a:srgbClr val="C26E8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104"/>
          <p:cNvSpPr/>
          <p:nvPr/>
        </p:nvSpPr>
        <p:spPr>
          <a:xfrm>
            <a:off x="7881050" y="4191203"/>
            <a:ext cx="170815" cy="327025"/>
          </a:xfrm>
          <a:custGeom>
            <a:avLst/>
            <a:gdLst/>
            <a:ahLst/>
            <a:cxnLst/>
            <a:rect l="l" t="t" r="r" b="b"/>
            <a:pathLst>
              <a:path w="170815" h="327025">
                <a:moveTo>
                  <a:pt x="0" y="0"/>
                </a:moveTo>
                <a:lnTo>
                  <a:pt x="0" y="326609"/>
                </a:lnTo>
                <a:lnTo>
                  <a:pt x="170463" y="163306"/>
                </a:lnTo>
                <a:lnTo>
                  <a:pt x="0" y="0"/>
                </a:lnTo>
                <a:close/>
              </a:path>
            </a:pathLst>
          </a:custGeom>
          <a:solidFill>
            <a:srgbClr val="C26E8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TextBox 33"/>
          <p:cNvSpPr txBox="1"/>
          <p:nvPr/>
        </p:nvSpPr>
        <p:spPr>
          <a:xfrm>
            <a:off x="8040020" y="2702277"/>
            <a:ext cx="3246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198 детей, 123 педагога</a:t>
            </a:r>
            <a:endParaRPr lang="ru-RU" sz="2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995885" y="3416178"/>
            <a:ext cx="3334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176 детей, 112 педагогов</a:t>
            </a:r>
            <a:endParaRPr lang="ru-RU" sz="2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45558" y="4153155"/>
            <a:ext cx="3425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217 детей, 126 педагогов</a:t>
            </a:r>
            <a:endParaRPr lang="ru-RU" sz="2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39290" y="4809262"/>
            <a:ext cx="5124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НОМИНАЦИИ: </a:t>
            </a:r>
            <a:r>
              <a:rPr lang="ru-RU" sz="1800" dirty="0" smtClean="0">
                <a:solidFill>
                  <a:srgbClr val="227644"/>
                </a:solidFill>
                <a:latin typeface="Century Gothic" panose="020B0502020202020204" pitchFamily="34" charset="0"/>
              </a:rPr>
              <a:t>ДЕТСКИЙ ТАНЕЦ, ВОКАЛЬНЫЙ НОМЕР, ТЕТАТРАЛИЗОВАННАЯ ПОСТАНОВКА, ОРИГИНАЛЬНЫЙ ЖАНР, СОДРУЖЕСТВО ЖАНРОВ</a:t>
            </a:r>
            <a:endParaRPr lang="ru-RU" sz="1800" dirty="0">
              <a:solidFill>
                <a:srgbClr val="227644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31370" y="2702277"/>
            <a:ext cx="1660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2019-2020</a:t>
            </a:r>
            <a:r>
              <a:rPr lang="ru-RU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endParaRPr lang="ru-RU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40971" y="3396075"/>
            <a:ext cx="1660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2020-2021</a:t>
            </a:r>
            <a:r>
              <a:rPr lang="ru-RU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endParaRPr lang="ru-RU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18483" y="4151130"/>
            <a:ext cx="1660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2021-2022</a:t>
            </a:r>
            <a:r>
              <a:rPr lang="ru-RU" sz="24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endParaRPr lang="ru-RU" sz="24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object 104"/>
          <p:cNvSpPr/>
          <p:nvPr/>
        </p:nvSpPr>
        <p:spPr>
          <a:xfrm>
            <a:off x="2678984" y="2784398"/>
            <a:ext cx="170815" cy="327025"/>
          </a:xfrm>
          <a:custGeom>
            <a:avLst/>
            <a:gdLst/>
            <a:ahLst/>
            <a:cxnLst/>
            <a:rect l="l" t="t" r="r" b="b"/>
            <a:pathLst>
              <a:path w="170815" h="327025">
                <a:moveTo>
                  <a:pt x="0" y="0"/>
                </a:moveTo>
                <a:lnTo>
                  <a:pt x="0" y="326609"/>
                </a:lnTo>
                <a:lnTo>
                  <a:pt x="170463" y="163306"/>
                </a:lnTo>
                <a:lnTo>
                  <a:pt x="0" y="0"/>
                </a:lnTo>
                <a:close/>
              </a:path>
            </a:pathLst>
          </a:custGeom>
          <a:solidFill>
            <a:srgbClr val="22764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0" tIns="0" rIns="0" bIns="0" rtlCol="0"/>
          <a:lstStyle/>
          <a:p>
            <a:pPr>
              <a:buClrTx/>
              <a:buFontTx/>
              <a:buNone/>
            </a:pPr>
            <a:endParaRPr sz="1800" kern="1200">
              <a:solidFill>
                <a:srgbClr val="227644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object 104"/>
          <p:cNvSpPr/>
          <p:nvPr/>
        </p:nvSpPr>
        <p:spPr>
          <a:xfrm>
            <a:off x="2691871" y="3458844"/>
            <a:ext cx="170815" cy="327025"/>
          </a:xfrm>
          <a:custGeom>
            <a:avLst/>
            <a:gdLst/>
            <a:ahLst/>
            <a:cxnLst/>
            <a:rect l="l" t="t" r="r" b="b"/>
            <a:pathLst>
              <a:path w="170815" h="327025">
                <a:moveTo>
                  <a:pt x="0" y="0"/>
                </a:moveTo>
                <a:lnTo>
                  <a:pt x="0" y="326609"/>
                </a:lnTo>
                <a:lnTo>
                  <a:pt x="170463" y="163306"/>
                </a:lnTo>
                <a:lnTo>
                  <a:pt x="0" y="0"/>
                </a:lnTo>
                <a:close/>
              </a:path>
            </a:pathLst>
          </a:custGeom>
          <a:solidFill>
            <a:srgbClr val="22764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0" tIns="0" rIns="0" bIns="0" rtlCol="0"/>
          <a:lstStyle/>
          <a:p>
            <a:pPr>
              <a:buClrTx/>
              <a:buFontTx/>
              <a:buNone/>
            </a:pPr>
            <a:endParaRPr sz="1800" kern="1200">
              <a:solidFill>
                <a:srgbClr val="227644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object 104"/>
          <p:cNvSpPr/>
          <p:nvPr/>
        </p:nvSpPr>
        <p:spPr>
          <a:xfrm>
            <a:off x="2701472" y="4218904"/>
            <a:ext cx="170815" cy="327025"/>
          </a:xfrm>
          <a:custGeom>
            <a:avLst/>
            <a:gdLst/>
            <a:ahLst/>
            <a:cxnLst/>
            <a:rect l="l" t="t" r="r" b="b"/>
            <a:pathLst>
              <a:path w="170815" h="327025">
                <a:moveTo>
                  <a:pt x="0" y="0"/>
                </a:moveTo>
                <a:lnTo>
                  <a:pt x="0" y="326609"/>
                </a:lnTo>
                <a:lnTo>
                  <a:pt x="170463" y="163306"/>
                </a:lnTo>
                <a:lnTo>
                  <a:pt x="0" y="0"/>
                </a:lnTo>
                <a:close/>
              </a:path>
            </a:pathLst>
          </a:custGeom>
          <a:solidFill>
            <a:srgbClr val="22764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lIns="0" tIns="0" rIns="0" bIns="0" rtlCol="0"/>
          <a:lstStyle/>
          <a:p>
            <a:pPr>
              <a:buClrTx/>
              <a:buFontTx/>
              <a:buNone/>
            </a:pPr>
            <a:endParaRPr sz="1800" kern="1200">
              <a:solidFill>
                <a:srgbClr val="227644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10230" y="2739144"/>
            <a:ext cx="1925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2110 детей</a:t>
            </a:r>
            <a:endParaRPr lang="ru-RU" sz="2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010230" y="3440377"/>
            <a:ext cx="20176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1902 ребенка</a:t>
            </a:r>
            <a:endParaRPr lang="ru-RU" sz="2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051102" y="4174175"/>
            <a:ext cx="1925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2138 детей</a:t>
            </a:r>
            <a:endParaRPr lang="ru-RU" sz="20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05152" y="5043316"/>
            <a:ext cx="2607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227644"/>
                </a:solidFill>
                <a:latin typeface="Century Gothic" panose="020B0502020202020204" pitchFamily="34" charset="0"/>
              </a:rPr>
              <a:t>15 учреждений</a:t>
            </a:r>
            <a:endParaRPr lang="ru-RU" sz="2400" dirty="0">
              <a:solidFill>
                <a:srgbClr val="227644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7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17726</TotalTime>
  <Words>522</Words>
  <Application>Microsoft Office PowerPoint</Application>
  <PresentationFormat>Широкоэкранный</PresentationFormat>
  <Paragraphs>128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Bahnschrift</vt:lpstr>
      <vt:lpstr>Calibri</vt:lpstr>
      <vt:lpstr>Cambria</vt:lpstr>
      <vt:lpstr>Century Gothic</vt:lpstr>
      <vt:lpstr>Microsoft Sans Serif</vt:lpstr>
      <vt:lpstr>Times New Roman</vt:lpstr>
      <vt:lpstr>Тема Office</vt:lpstr>
      <vt:lpstr>ТОМСК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stas</dc:creator>
  <cp:lastModifiedBy>Методист</cp:lastModifiedBy>
  <cp:revision>614</cp:revision>
  <dcterms:created xsi:type="dcterms:W3CDTF">2019-03-17T05:53:23Z</dcterms:created>
  <dcterms:modified xsi:type="dcterms:W3CDTF">2022-09-22T09:03:15Z</dcterms:modified>
</cp:coreProperties>
</file>