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22"/>
  </p:notesMasterIdLst>
  <p:sldIdLst>
    <p:sldId id="256" r:id="rId2"/>
    <p:sldId id="303" r:id="rId3"/>
    <p:sldId id="318" r:id="rId4"/>
    <p:sldId id="319" r:id="rId5"/>
    <p:sldId id="304" r:id="rId6"/>
    <p:sldId id="320" r:id="rId7"/>
    <p:sldId id="305" r:id="rId8"/>
    <p:sldId id="316" r:id="rId9"/>
    <p:sldId id="321" r:id="rId10"/>
    <p:sldId id="323" r:id="rId11"/>
    <p:sldId id="324" r:id="rId12"/>
    <p:sldId id="315" r:id="rId13"/>
    <p:sldId id="307" r:id="rId14"/>
    <p:sldId id="309" r:id="rId15"/>
    <p:sldId id="317" r:id="rId16"/>
    <p:sldId id="322" r:id="rId17"/>
    <p:sldId id="327" r:id="rId18"/>
    <p:sldId id="298" r:id="rId19"/>
    <p:sldId id="313" r:id="rId20"/>
    <p:sldId id="32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FE"/>
    <a:srgbClr val="E9FBF4"/>
    <a:srgbClr val="33CCCC"/>
    <a:srgbClr val="66CCFF"/>
    <a:srgbClr val="009999"/>
    <a:srgbClr val="D4F8EA"/>
    <a:srgbClr val="5BB597"/>
    <a:srgbClr val="4AE2A8"/>
    <a:srgbClr val="179163"/>
    <a:srgbClr val="166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1" autoAdjust="0"/>
    <p:restoredTop sz="88871" autoAdjust="0"/>
  </p:normalViewPr>
  <p:slideViewPr>
    <p:cSldViewPr snapToGrid="0">
      <p:cViewPr varScale="1">
        <p:scale>
          <a:sx n="63" d="100"/>
          <a:sy n="63" d="100"/>
        </p:scale>
        <p:origin x="9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8AB30-039C-4374-83D9-76CC223E872A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BA944-D56A-430A-98F5-CFED2454E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1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BA944-D56A-430A-98F5-CFED2454EA7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70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BA944-D56A-430A-98F5-CFED2454EA7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882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BA944-D56A-430A-98F5-CFED2454EA7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66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BA944-D56A-430A-98F5-CFED2454EA7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57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BA944-D56A-430A-98F5-CFED2454EA7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35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BA944-D56A-430A-98F5-CFED2454EA7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300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BA944-D56A-430A-98F5-CFED2454EA7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5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1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52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4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8289B-0B8E-46BF-BF1C-4EF2FB73C3B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0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17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716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9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6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24514" y="6320846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А</a:t>
            </a:r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вгуст</a:t>
            </a:r>
            <a:r>
              <a:rPr lang="ru-RU" b="0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 2022 г.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4295" y="4528266"/>
            <a:ext cx="100967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Тимофеева Алла Ивановна</a:t>
            </a:r>
            <a:r>
              <a:rPr lang="ru-RU" sz="20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, </a:t>
            </a:r>
          </a:p>
          <a:p>
            <a:pPr algn="r"/>
            <a:r>
              <a:rPr lang="ru-RU" sz="20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начальник отдела, </a:t>
            </a:r>
          </a:p>
          <a:p>
            <a:pPr algn="r"/>
            <a:r>
              <a:rPr lang="ru-RU" sz="20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методист по детской и подростковой </a:t>
            </a:r>
          </a:p>
          <a:p>
            <a:pPr algn="r"/>
            <a:r>
              <a:rPr lang="ru-RU" sz="20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психологии МАУ ИМЦ г. Томска,</a:t>
            </a:r>
          </a:p>
          <a:p>
            <a:pPr algn="r"/>
            <a:r>
              <a:rPr lang="ru-RU" sz="20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Главный внештатный психолог г. Томска </a:t>
            </a:r>
            <a:endParaRPr lang="ru-RU" sz="2000" i="1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587" y="772299"/>
            <a:ext cx="10367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Августовское мероприятий для руководящих и педагогических работников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7587" y="303158"/>
            <a:ext cx="103676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МУНИЦИПАЛЬНОЕ АВТОНОМНОЕ УЧРЕЖДЕНИЕ ИНФОРМАЦИОННО-МЕТОДИЧЕСКИЙ ЦЕНТР ГОРОДА ТОМСКА</a:t>
            </a:r>
            <a:endParaRPr lang="ru-RU" sz="14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10649" y="1883339"/>
            <a:ext cx="95813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Обеспечение психологически безопасной образовательной среды </a:t>
            </a:r>
            <a:endParaRPr lang="ru-RU" sz="2800" i="1" dirty="0"/>
          </a:p>
          <a:p>
            <a:pPr algn="ctr"/>
            <a:r>
              <a:rPr lang="ru-RU" sz="2800" b="1" i="1" dirty="0"/>
              <a:t>как фактор повышения качества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23280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7756" y="324693"/>
            <a:ext cx="9078633" cy="482131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F9FFFE"/>
                </a:solidFill>
              </a:rPr>
              <a:t>Школы- </a:t>
            </a:r>
            <a:r>
              <a:rPr lang="ru-RU" sz="2400" b="1" i="1" dirty="0" err="1">
                <a:solidFill>
                  <a:srgbClr val="F9FFFE"/>
                </a:solidFill>
              </a:rPr>
              <a:t>с</a:t>
            </a:r>
            <a:r>
              <a:rPr lang="ru-RU" sz="2400" b="1" i="1" dirty="0" err="1" smtClean="0">
                <a:solidFill>
                  <a:srgbClr val="F9FFFE"/>
                </a:solidFill>
              </a:rPr>
              <a:t>тажировочные</a:t>
            </a:r>
            <a:r>
              <a:rPr lang="ru-RU" sz="2400" b="1" i="1" dirty="0" smtClean="0">
                <a:solidFill>
                  <a:srgbClr val="F9FFFE"/>
                </a:solidFill>
              </a:rPr>
              <a:t> площадки</a:t>
            </a:r>
            <a:endParaRPr lang="ru-RU" sz="2400" b="1" i="1" dirty="0">
              <a:solidFill>
                <a:srgbClr val="F9FFFE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30144" y="1734671"/>
            <a:ext cx="10515600" cy="4921623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9FFFE"/>
                </a:solidFill>
              </a:rPr>
              <a:t>«Профилактика деструктивного поведения детей и подростков в современных условиях» - </a:t>
            </a:r>
            <a:r>
              <a:rPr lang="ru-RU" b="1" dirty="0">
                <a:solidFill>
                  <a:srgbClr val="F9FFFE"/>
                </a:solidFill>
              </a:rPr>
              <a:t>МАОУ СОШ № 54</a:t>
            </a:r>
            <a:r>
              <a:rPr lang="ru-RU" dirty="0">
                <a:solidFill>
                  <a:srgbClr val="F9FFFE"/>
                </a:solidFill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9FFFE"/>
                </a:solidFill>
              </a:rPr>
              <a:t>«Конструктивное взаимодействие с учениками, имеющими признаки деструктивного поведения» - </a:t>
            </a:r>
            <a:r>
              <a:rPr lang="ru-RU" b="1" dirty="0">
                <a:solidFill>
                  <a:srgbClr val="F9FFFE"/>
                </a:solidFill>
              </a:rPr>
              <a:t>МАОУ СОШ № 37, МАОУ гимназия № 13;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9FFFE"/>
                </a:solidFill>
              </a:rPr>
              <a:t>«Педагогическое управление дисциплиной» - </a:t>
            </a:r>
            <a:r>
              <a:rPr lang="ru-RU" b="1" dirty="0">
                <a:solidFill>
                  <a:srgbClr val="F9FFFE"/>
                </a:solidFill>
              </a:rPr>
              <a:t>МАОУ СОШ № 44, МАОУ СОШ № 35, МАОУ Школа «Эврика-развитие», МАОУ Школа «Эврика-развитие».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2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7756" y="324693"/>
            <a:ext cx="9078633" cy="482131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F9FFFE"/>
                </a:solidFill>
              </a:rPr>
              <a:t>ПТГ «Диагностический инструментарий педагога-психолога»</a:t>
            </a:r>
            <a:endParaRPr lang="ru-RU" sz="2000" b="1" i="1" dirty="0">
              <a:solidFill>
                <a:srgbClr val="F9FFFE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47756" y="1653988"/>
            <a:ext cx="10515600" cy="537882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9FFFE"/>
                </a:solidFill>
              </a:rPr>
              <a:t>64 методики представлено в Реестре;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9FFFE"/>
                </a:solidFill>
              </a:rPr>
              <a:t>19 методик изучены, апробированы и описаны;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9FFFE"/>
                </a:solidFill>
              </a:rPr>
              <a:t>37 педагогов-психологов, участников ПТГ;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9FFFE"/>
                </a:solidFill>
              </a:rPr>
              <a:t>10 практических заседаний ПТГ.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solidFill>
                <a:srgbClr val="F9FFFE"/>
              </a:solidFill>
            </a:endParaRPr>
          </a:p>
          <a:p>
            <a:r>
              <a:rPr lang="ru-RU" u="sng" dirty="0" smtClean="0">
                <a:solidFill>
                  <a:srgbClr val="F9FFFE"/>
                </a:solidFill>
              </a:rPr>
              <a:t>Методический продукт</a:t>
            </a:r>
            <a:r>
              <a:rPr lang="ru-RU" dirty="0" smtClean="0">
                <a:solidFill>
                  <a:srgbClr val="F9FFFE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F9FFFE"/>
                </a:solidFill>
              </a:rPr>
              <a:t>Банк диагностических методик для применения </a:t>
            </a:r>
          </a:p>
          <a:p>
            <a:r>
              <a:rPr lang="ru-RU" sz="1800" dirty="0" smtClean="0">
                <a:solidFill>
                  <a:srgbClr val="F9FFFE"/>
                </a:solidFill>
              </a:rPr>
              <a:t>в общеобразовательных организациях, </a:t>
            </a:r>
          </a:p>
          <a:p>
            <a:r>
              <a:rPr lang="ru-RU" sz="1800" dirty="0" smtClean="0">
                <a:solidFill>
                  <a:srgbClr val="F9FFFE"/>
                </a:solidFill>
              </a:rPr>
              <a:t>вызывающих доверие профессионального </a:t>
            </a:r>
          </a:p>
          <a:p>
            <a:r>
              <a:rPr lang="ru-RU" sz="1800" dirty="0" smtClean="0">
                <a:solidFill>
                  <a:srgbClr val="F9FFFE"/>
                </a:solidFill>
              </a:rPr>
              <a:t>сообщества с рекомендациями по их применению</a:t>
            </a:r>
            <a:endParaRPr lang="ru-RU" sz="1800" dirty="0">
              <a:solidFill>
                <a:srgbClr val="F9FFFE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3738" t="16819" r="46262" b="26454"/>
          <a:stretch/>
        </p:blipFill>
        <p:spPr bwMode="auto">
          <a:xfrm>
            <a:off x="6910855" y="3213849"/>
            <a:ext cx="5031068" cy="3106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26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7756" y="324693"/>
            <a:ext cx="9078633" cy="482131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9FFFE"/>
                </a:solidFill>
              </a:rPr>
              <a:t>Методические объединения педагогов-психологов ООУ г. Томска </a:t>
            </a:r>
            <a:endParaRPr lang="ru-RU" sz="2000" b="1" i="1" dirty="0">
              <a:solidFill>
                <a:srgbClr val="F9FFFE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30144" y="1048871"/>
            <a:ext cx="10515600" cy="560742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266182"/>
              </p:ext>
            </p:extLst>
          </p:nvPr>
        </p:nvGraphicFramePr>
        <p:xfrm>
          <a:off x="630144" y="963975"/>
          <a:ext cx="10515600" cy="5777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2338">
                  <a:extLst>
                    <a:ext uri="{9D8B030D-6E8A-4147-A177-3AD203B41FA5}">
                      <a16:colId xmlns:a16="http://schemas.microsoft.com/office/drawing/2014/main" val="338475629"/>
                    </a:ext>
                  </a:extLst>
                </a:gridCol>
                <a:gridCol w="2835462">
                  <a:extLst>
                    <a:ext uri="{9D8B030D-6E8A-4147-A177-3AD203B41FA5}">
                      <a16:colId xmlns:a16="http://schemas.microsoft.com/office/drawing/2014/main" val="408378968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18342174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69034666"/>
                    </a:ext>
                  </a:extLst>
                </a:gridCol>
              </a:tblGrid>
              <a:tr h="549410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b="1" dirty="0">
                          <a:solidFill>
                            <a:srgbClr val="F9FFF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endParaRPr lang="ru-RU" sz="1400" dirty="0">
                        <a:solidFill>
                          <a:srgbClr val="F9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b="1" dirty="0" smtClean="0">
                          <a:solidFill>
                            <a:srgbClr val="F9FFF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</a:p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b="1" dirty="0" smtClean="0">
                          <a:solidFill>
                            <a:srgbClr val="F9FFF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2021-2022 уч. г.</a:t>
                      </a:r>
                      <a:endParaRPr lang="ru-RU" sz="1400" dirty="0">
                        <a:solidFill>
                          <a:srgbClr val="F9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b="1" dirty="0" smtClean="0">
                          <a:solidFill>
                            <a:srgbClr val="F9FFF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</a:t>
                      </a:r>
                    </a:p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b="1" dirty="0" smtClean="0">
                          <a:solidFill>
                            <a:srgbClr val="F9FFF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результатов работы</a:t>
                      </a:r>
                      <a:endParaRPr lang="ru-RU" sz="1400" dirty="0">
                        <a:solidFill>
                          <a:srgbClr val="F9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b="1" dirty="0">
                          <a:solidFill>
                            <a:srgbClr val="F9FFF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</a:t>
                      </a:r>
                      <a:endParaRPr lang="ru-RU" sz="1400" dirty="0">
                        <a:solidFill>
                          <a:srgbClr val="F9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b="1" dirty="0">
                          <a:solidFill>
                            <a:srgbClr val="F9FFF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2022-2023 уч. г.</a:t>
                      </a:r>
                      <a:endParaRPr lang="ru-RU" sz="1400" dirty="0">
                        <a:solidFill>
                          <a:srgbClr val="F9FFF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94686"/>
                  </a:ext>
                </a:extLst>
              </a:tr>
              <a:tr h="1068792">
                <a:tc>
                  <a:txBody>
                    <a:bodyPr/>
                    <a:lstStyle/>
                    <a:p>
                      <a:pPr algn="just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педагогов-психологов ООУ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Кировского р-на</a:t>
                      </a:r>
                    </a:p>
                  </a:txBody>
                  <a:tcPr marL="68580" marR="68580" marT="0" marB="0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«Экстренные способы работы педагога-психолога в случае проявления эмоциональной нестабильности участников образовательного процесса»</a:t>
                      </a:r>
                    </a:p>
                  </a:txBody>
                  <a:tcPr marL="68580" marR="68580" marT="0" marB="0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Интерактивный практикум «Экстренные способы работы педагога-психолога в случае проявления эмоциональной нестабильности участников образовательного процесса»</a:t>
                      </a:r>
                    </a:p>
                  </a:txBody>
                  <a:tcPr marL="68580" marR="68580" marT="0" marB="0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«Адаптация участников образовательного пространства к динамичным условиям современной жизни»</a:t>
                      </a:r>
                    </a:p>
                  </a:txBody>
                  <a:tcPr marL="68580" marR="68580" marT="0" marB="0"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864904"/>
                  </a:ext>
                </a:extLst>
              </a:tr>
              <a:tr h="1068792">
                <a:tc>
                  <a:txBody>
                    <a:bodyPr/>
                    <a:lstStyle/>
                    <a:p>
                      <a:pPr algn="just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педагогов-психологов ООУ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Ленинского р-на</a:t>
                      </a:r>
                    </a:p>
                  </a:txBody>
                  <a:tcPr marL="68580" marR="68580" marT="0" marB="0">
                    <a:solidFill>
                      <a:srgbClr val="E9FB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«Содержание деятельности педагога-психолога по формированию и развитию учебной мотивации у современного школьника. Методы и приемы формирования учебной мотивации»</a:t>
                      </a:r>
                    </a:p>
                  </a:txBody>
                  <a:tcPr marL="68580" marR="68580" marT="0" marB="0">
                    <a:solidFill>
                      <a:srgbClr val="E9FB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«Содержание деятельности педагога-психолога по формированию и развитию учебной мотивации у современного школьника. Методы и приемы формирования учебной мотивации» - октябрь 2022 г.</a:t>
                      </a:r>
                    </a:p>
                  </a:txBody>
                  <a:tcPr marL="68580" marR="68580" marT="0" marB="0">
                    <a:solidFill>
                      <a:srgbClr val="E9FB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«Тайм-менеджмент как способ повышения продуктивности деятельности педагога-психолога»</a:t>
                      </a:r>
                    </a:p>
                  </a:txBody>
                  <a:tcPr marL="68580" marR="68580" marT="0" marB="0">
                    <a:solidFill>
                      <a:srgbClr val="E9F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61727"/>
                  </a:ext>
                </a:extLst>
              </a:tr>
              <a:tr h="890660">
                <a:tc>
                  <a:txBody>
                    <a:bodyPr/>
                    <a:lstStyle/>
                    <a:p>
                      <a:pPr algn="just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педагогов-психологов ООУ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Октябрьского р-на</a:t>
                      </a:r>
                    </a:p>
                  </a:txBody>
                  <a:tcPr marL="68580" marR="68580" marT="0" marB="0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психологически безопасного общения в классе в рамках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профилактики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деструктивных межличностных отношений в школьном коллективе»</a:t>
                      </a:r>
                    </a:p>
                  </a:txBody>
                  <a:tcPr marL="68580" marR="68580" marT="0" marB="0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Методическое пособие (в стадии доработки)</a:t>
                      </a:r>
                    </a:p>
                  </a:txBody>
                  <a:tcPr marL="68580" marR="68580" marT="0" marB="0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«Коррекция мотивационной сферы обучающихся в учебном и воспитательном процессе»</a:t>
                      </a:r>
                    </a:p>
                  </a:txBody>
                  <a:tcPr marL="68580" marR="68580" marT="0" marB="0"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329983"/>
                  </a:ext>
                </a:extLst>
              </a:tr>
              <a:tr h="838683">
                <a:tc>
                  <a:txBody>
                    <a:bodyPr/>
                    <a:lstStyle/>
                    <a:p>
                      <a:pPr algn="just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педагогов-психологов ООУ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Советского р-на</a:t>
                      </a:r>
                    </a:p>
                  </a:txBody>
                  <a:tcPr marL="68580" marR="68580" marT="0" marB="0">
                    <a:solidFill>
                      <a:srgbClr val="E9FB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«Психологическая помощь в кризисных ситуациях в условиях современной школы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E9FB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rgbClr val="E9FB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«Психологически комфортная и безопасная среда в школе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E9F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852331"/>
                  </a:ext>
                </a:extLst>
              </a:tr>
              <a:tr h="1246924">
                <a:tc>
                  <a:txBody>
                    <a:bodyPr/>
                    <a:lstStyle/>
                    <a:p>
                      <a:pPr algn="just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педагогов-психологов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коррекционных школ</a:t>
                      </a:r>
                    </a:p>
                  </a:txBody>
                  <a:tcPr marL="68580" marR="68580" marT="0" marB="0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«Содействие в создании психолого-педагогических условий для обеспечения, коррекции, развития и социализации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детей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девиантного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поведения,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детей с ограниченными возможностями здоровья»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«Взаимодействие узких специалистов по профилактике и коррекции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девиантного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поведения  у детей с ОВЗ»</a:t>
                      </a:r>
                    </a:p>
                    <a:p>
                      <a:pPr algn="just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«Профилактика и коррекция  эмоционального выгорания педагогов»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907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8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5533" y="333542"/>
            <a:ext cx="9412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Школа начинающих педагогов-психологов ООУ и УДО</a:t>
            </a:r>
            <a:endParaRPr lang="ru-RU" sz="20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524742" y="915808"/>
            <a:ext cx="10284185" cy="6037728"/>
          </a:xfrm>
        </p:spPr>
        <p:txBody>
          <a:bodyPr>
            <a:normAutofit/>
          </a:bodyPr>
          <a:lstStyle/>
          <a:p>
            <a:pPr algn="just"/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" t="24123" r="5456"/>
          <a:stretch/>
        </p:blipFill>
        <p:spPr>
          <a:xfrm>
            <a:off x="563108" y="918549"/>
            <a:ext cx="2919106" cy="1856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4" r="5904" b="22158"/>
          <a:stretch/>
        </p:blipFill>
        <p:spPr>
          <a:xfrm>
            <a:off x="524742" y="4956198"/>
            <a:ext cx="2973469" cy="1822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r="12276" b="22042"/>
          <a:stretch/>
        </p:blipFill>
        <p:spPr>
          <a:xfrm>
            <a:off x="535927" y="2869676"/>
            <a:ext cx="2973468" cy="1954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5" t="19804" r="2108"/>
          <a:stretch/>
        </p:blipFill>
        <p:spPr>
          <a:xfrm>
            <a:off x="3883702" y="970941"/>
            <a:ext cx="2984777" cy="20832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37058" r="27255" b="2158"/>
          <a:stretch/>
        </p:blipFill>
        <p:spPr>
          <a:xfrm>
            <a:off x="5376090" y="3217916"/>
            <a:ext cx="3036455" cy="2262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7" t="25430" r="3637" b="2156"/>
          <a:stretch/>
        </p:blipFill>
        <p:spPr>
          <a:xfrm>
            <a:off x="8644747" y="4512422"/>
            <a:ext cx="3268986" cy="214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109" y="427672"/>
            <a:ext cx="9412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Концепция развития психологической службы в системе образования на период до 2025 года</a:t>
            </a:r>
            <a:endParaRPr lang="ru-RU" sz="24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388937" y="1799771"/>
            <a:ext cx="9292091" cy="4640799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i="1" dirty="0" smtClean="0">
                <a:solidFill>
                  <a:schemeClr val="bg1"/>
                </a:solidFill>
              </a:rPr>
              <a:t>ПТГ «Диагностический инструментарий школьного психолога»;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i="1" dirty="0" smtClean="0">
                <a:solidFill>
                  <a:schemeClr val="bg1"/>
                </a:solidFill>
              </a:rPr>
              <a:t>Рубрика «</a:t>
            </a:r>
            <a:r>
              <a:rPr lang="ru-RU" sz="2000" i="1" dirty="0" err="1" smtClean="0">
                <a:solidFill>
                  <a:schemeClr val="bg1"/>
                </a:solidFill>
              </a:rPr>
              <a:t>ПсихологиЯ</a:t>
            </a:r>
            <a:r>
              <a:rPr lang="ru-RU" sz="2000" i="1" dirty="0" smtClean="0">
                <a:solidFill>
                  <a:schemeClr val="bg1"/>
                </a:solidFill>
              </a:rPr>
              <a:t>» на сайте МАУ ИМЦ г. Томска;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i="1" dirty="0" smtClean="0">
                <a:solidFill>
                  <a:schemeClr val="bg1"/>
                </a:solidFill>
              </a:rPr>
              <a:t>Декада психологии, Региональная Неделя психологии;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i="1" dirty="0" smtClean="0">
                <a:solidFill>
                  <a:schemeClr val="bg1"/>
                </a:solidFill>
              </a:rPr>
              <a:t>Психологическая гостиная, посвященная </a:t>
            </a:r>
          </a:p>
          <a:p>
            <a:pPr algn="just"/>
            <a:r>
              <a:rPr lang="ru-RU" sz="2000" i="1" dirty="0" smtClean="0">
                <a:solidFill>
                  <a:schemeClr val="bg1"/>
                </a:solidFill>
              </a:rPr>
              <a:t>празднованию Всероссийского Дня психолога.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469" t="9152" r="46267" b="14544"/>
          <a:stretch/>
        </p:blipFill>
        <p:spPr>
          <a:xfrm>
            <a:off x="8548407" y="2353479"/>
            <a:ext cx="3117120" cy="42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655" y="409742"/>
            <a:ext cx="9412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Рубрика «</a:t>
            </a:r>
            <a:r>
              <a:rPr lang="ru-RU" sz="2000" b="1" i="1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ПсихологиЯ</a:t>
            </a:r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» на сайте МАУ ИМЦ г. Томска</a:t>
            </a:r>
            <a:endParaRPr lang="ru-RU" sz="20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15" t="27833" r="51496" b="27494"/>
          <a:stretch/>
        </p:blipFill>
        <p:spPr>
          <a:xfrm>
            <a:off x="261043" y="1939652"/>
            <a:ext cx="5502056" cy="4069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473" t="27999" r="55052" b="14489"/>
          <a:stretch/>
        </p:blipFill>
        <p:spPr>
          <a:xfrm>
            <a:off x="6229607" y="1939652"/>
            <a:ext cx="5612591" cy="40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4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0003" y="293201"/>
            <a:ext cx="9412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Региональный этап конкурса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«Педагог-психолог России-2022»</a:t>
            </a:r>
            <a:endParaRPr lang="ru-RU" sz="24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388937" y="1223682"/>
            <a:ext cx="5568110" cy="5216889"/>
          </a:xfrm>
        </p:spPr>
        <p:txBody>
          <a:bodyPr>
            <a:normAutofit/>
          </a:bodyPr>
          <a:lstStyle/>
          <a:p>
            <a:pPr lvl="0"/>
            <a:r>
              <a:rPr lang="ru-RU" b="1" i="1" dirty="0">
                <a:solidFill>
                  <a:srgbClr val="F9FFFE"/>
                </a:solidFill>
              </a:rPr>
              <a:t>3 место </a:t>
            </a:r>
            <a:r>
              <a:rPr lang="ru-RU" dirty="0">
                <a:solidFill>
                  <a:srgbClr val="F9FFFE"/>
                </a:solidFill>
              </a:rPr>
              <a:t>– </a:t>
            </a:r>
            <a:r>
              <a:rPr lang="ru-RU" b="1" i="1" dirty="0" err="1">
                <a:solidFill>
                  <a:srgbClr val="F9FFFE"/>
                </a:solidFill>
              </a:rPr>
              <a:t>Шмыга</a:t>
            </a:r>
            <a:r>
              <a:rPr lang="ru-RU" b="1" i="1" dirty="0">
                <a:solidFill>
                  <a:srgbClr val="F9FFFE"/>
                </a:solidFill>
              </a:rPr>
              <a:t> Е.Н., </a:t>
            </a:r>
            <a:endParaRPr lang="ru-RU" b="1" i="1" dirty="0" smtClean="0">
              <a:solidFill>
                <a:srgbClr val="F9FFFE"/>
              </a:solidFill>
            </a:endParaRPr>
          </a:p>
          <a:p>
            <a:pPr lvl="0"/>
            <a:r>
              <a:rPr lang="ru-RU" sz="2000" dirty="0" smtClean="0">
                <a:solidFill>
                  <a:srgbClr val="F9FFFE"/>
                </a:solidFill>
              </a:rPr>
              <a:t>педагог-психолог </a:t>
            </a:r>
            <a:r>
              <a:rPr lang="ru-RU" sz="2000" dirty="0">
                <a:solidFill>
                  <a:srgbClr val="F9FFFE"/>
                </a:solidFill>
              </a:rPr>
              <a:t>МАОУ СОШ № </a:t>
            </a:r>
            <a:r>
              <a:rPr lang="ru-RU" sz="2000" dirty="0" smtClean="0">
                <a:solidFill>
                  <a:srgbClr val="F9FFFE"/>
                </a:solidFill>
              </a:rPr>
              <a:t>54</a:t>
            </a:r>
            <a:endParaRPr lang="ru-RU" sz="2000" dirty="0">
              <a:solidFill>
                <a:srgbClr val="F9FFFE"/>
              </a:solidFill>
            </a:endParaRPr>
          </a:p>
          <a:p>
            <a:pPr lvl="0"/>
            <a:endParaRPr lang="ru-RU" dirty="0" smtClean="0">
              <a:solidFill>
                <a:srgbClr val="F9FFFE"/>
              </a:solidFill>
            </a:endParaRPr>
          </a:p>
          <a:p>
            <a:pPr lvl="0"/>
            <a:endParaRPr lang="ru-RU" b="1" i="1" dirty="0" smtClean="0">
              <a:solidFill>
                <a:srgbClr val="F9FFFE"/>
              </a:solidFill>
            </a:endParaRPr>
          </a:p>
          <a:p>
            <a:pPr lvl="0"/>
            <a:r>
              <a:rPr lang="ru-RU" b="1" i="1" dirty="0" smtClean="0">
                <a:solidFill>
                  <a:srgbClr val="F9FFFE"/>
                </a:solidFill>
              </a:rPr>
              <a:t>2 </a:t>
            </a:r>
            <a:r>
              <a:rPr lang="ru-RU" b="1" i="1" dirty="0">
                <a:solidFill>
                  <a:srgbClr val="F9FFFE"/>
                </a:solidFill>
              </a:rPr>
              <a:t>место – Карнаухова Т.А</a:t>
            </a:r>
            <a:r>
              <a:rPr lang="ru-RU" i="1" dirty="0">
                <a:solidFill>
                  <a:srgbClr val="F9FFFE"/>
                </a:solidFill>
              </a:rPr>
              <a:t>., </a:t>
            </a:r>
            <a:endParaRPr lang="ru-RU" i="1" dirty="0" smtClean="0">
              <a:solidFill>
                <a:srgbClr val="F9FFFE"/>
              </a:solidFill>
            </a:endParaRPr>
          </a:p>
          <a:p>
            <a:pPr lvl="0"/>
            <a:r>
              <a:rPr lang="ru-RU" sz="2000" dirty="0" smtClean="0">
                <a:solidFill>
                  <a:srgbClr val="F9FFFE"/>
                </a:solidFill>
              </a:rPr>
              <a:t>педагог-психолог </a:t>
            </a:r>
            <a:r>
              <a:rPr lang="ru-RU" sz="2000" dirty="0">
                <a:solidFill>
                  <a:srgbClr val="F9FFFE"/>
                </a:solidFill>
              </a:rPr>
              <a:t>МАОУ СОШ № </a:t>
            </a:r>
            <a:r>
              <a:rPr lang="ru-RU" sz="2000" dirty="0" smtClean="0">
                <a:solidFill>
                  <a:srgbClr val="F9FFFE"/>
                </a:solidFill>
              </a:rPr>
              <a:t>44</a:t>
            </a:r>
            <a:endParaRPr lang="ru-RU" dirty="0" smtClean="0">
              <a:solidFill>
                <a:srgbClr val="F9FFFE"/>
              </a:solidFill>
            </a:endParaRPr>
          </a:p>
          <a:p>
            <a:pPr lvl="0"/>
            <a:endParaRPr lang="ru-RU" dirty="0" smtClean="0">
              <a:solidFill>
                <a:srgbClr val="F9FFFE"/>
              </a:solidFill>
            </a:endParaRPr>
          </a:p>
          <a:p>
            <a:pPr lvl="0"/>
            <a:endParaRPr lang="ru-RU" b="1" i="1" dirty="0" smtClean="0">
              <a:solidFill>
                <a:srgbClr val="F9FFFE"/>
              </a:solidFill>
            </a:endParaRPr>
          </a:p>
          <a:p>
            <a:pPr lvl="0"/>
            <a:r>
              <a:rPr lang="ru-RU" b="1" i="1" dirty="0" smtClean="0">
                <a:solidFill>
                  <a:srgbClr val="F9FFFE"/>
                </a:solidFill>
              </a:rPr>
              <a:t>1 </a:t>
            </a:r>
            <a:r>
              <a:rPr lang="ru-RU" b="1" i="1" dirty="0">
                <a:solidFill>
                  <a:srgbClr val="F9FFFE"/>
                </a:solidFill>
              </a:rPr>
              <a:t>место – </a:t>
            </a:r>
            <a:r>
              <a:rPr lang="ru-RU" b="1" i="1" dirty="0" err="1">
                <a:solidFill>
                  <a:srgbClr val="F9FFFE"/>
                </a:solidFill>
              </a:rPr>
              <a:t>Чучалова</a:t>
            </a:r>
            <a:r>
              <a:rPr lang="ru-RU" b="1" i="1" dirty="0">
                <a:solidFill>
                  <a:srgbClr val="F9FFFE"/>
                </a:solidFill>
              </a:rPr>
              <a:t> О.Н., </a:t>
            </a:r>
            <a:endParaRPr lang="ru-RU" b="1" i="1" dirty="0" smtClean="0">
              <a:solidFill>
                <a:srgbClr val="F9FFFE"/>
              </a:solidFill>
            </a:endParaRPr>
          </a:p>
          <a:p>
            <a:pPr lvl="0"/>
            <a:r>
              <a:rPr lang="ru-RU" dirty="0" smtClean="0">
                <a:solidFill>
                  <a:srgbClr val="F9FFFE"/>
                </a:solidFill>
              </a:rPr>
              <a:t>педагог-психолог </a:t>
            </a:r>
            <a:r>
              <a:rPr lang="ru-RU" dirty="0">
                <a:solidFill>
                  <a:srgbClr val="F9FFFE"/>
                </a:solidFill>
              </a:rPr>
              <a:t>МБОУ прогимназия «Кристина</a:t>
            </a:r>
            <a:r>
              <a:rPr lang="ru-RU" dirty="0" smtClean="0">
                <a:solidFill>
                  <a:srgbClr val="F9FFFE"/>
                </a:solidFill>
              </a:rPr>
              <a:t>»</a:t>
            </a:r>
            <a:endParaRPr lang="ru-RU" dirty="0">
              <a:solidFill>
                <a:srgbClr val="F9FFFE"/>
              </a:solidFill>
            </a:endParaRPr>
          </a:p>
          <a:p>
            <a:pPr algn="just"/>
            <a:endParaRPr lang="ru-RU" sz="2000" i="1" dirty="0" smtClean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" r="6226" b="16667"/>
          <a:stretch/>
        </p:blipFill>
        <p:spPr>
          <a:xfrm>
            <a:off x="6637043" y="4867392"/>
            <a:ext cx="2392285" cy="16061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t="8039" r="7549" b="5098"/>
          <a:stretch/>
        </p:blipFill>
        <p:spPr>
          <a:xfrm>
            <a:off x="6655722" y="2971800"/>
            <a:ext cx="2354929" cy="1710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5" t="14118" r="32549" b="39608"/>
          <a:stretch/>
        </p:blipFill>
        <p:spPr>
          <a:xfrm>
            <a:off x="6655722" y="1162811"/>
            <a:ext cx="2394149" cy="16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54406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38200" y="5697536"/>
            <a:ext cx="10515600" cy="85121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i="1" dirty="0" err="1" smtClean="0">
                <a:solidFill>
                  <a:srgbClr val="F9FFFE"/>
                </a:solidFill>
              </a:rPr>
              <a:t>Дегтерева</a:t>
            </a:r>
            <a:r>
              <a:rPr lang="ru-RU" b="1" i="1" dirty="0" smtClean="0">
                <a:solidFill>
                  <a:srgbClr val="F9FFFE"/>
                </a:solidFill>
              </a:rPr>
              <a:t> Наталья Ивановна</a:t>
            </a:r>
            <a:r>
              <a:rPr lang="ru-RU" dirty="0" smtClean="0">
                <a:solidFill>
                  <a:srgbClr val="F9FFFE"/>
                </a:solidFill>
              </a:rPr>
              <a:t>, </a:t>
            </a:r>
          </a:p>
          <a:p>
            <a:pPr algn="ctr"/>
            <a:r>
              <a:rPr lang="ru-RU" i="1" dirty="0" smtClean="0">
                <a:solidFill>
                  <a:srgbClr val="F9FFFE"/>
                </a:solidFill>
              </a:rPr>
              <a:t>педагог-психолог МАОУ СОШ № 42, лауреат премии Города Томска в сфере образования в 2022 году в категории «Педагогические работники»</a:t>
            </a:r>
            <a:endParaRPr lang="ru-RU" i="1" dirty="0">
              <a:solidFill>
                <a:srgbClr val="F9FFF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1" y="260190"/>
            <a:ext cx="4238676" cy="518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8627" y="564757"/>
            <a:ext cx="5886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Контакты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648" y="4937502"/>
            <a:ext cx="5886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Группы </a:t>
            </a:r>
            <a:r>
              <a:rPr lang="ru-RU" dirty="0">
                <a:solidFill>
                  <a:srgbClr val="2A7972"/>
                </a:solidFill>
                <a:latin typeface="Century Gothic" panose="020B0502020202020204" pitchFamily="34" charset="0"/>
              </a:rPr>
              <a:t>МАУ ИМЦ г. Томска в социальных сетях</a:t>
            </a:r>
            <a:r>
              <a:rPr lang="ru-RU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:</a:t>
            </a:r>
            <a:endParaRPr lang="ru-RU" dirty="0">
              <a:solidFill>
                <a:srgbClr val="2A797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2946" y="1211088"/>
            <a:ext cx="714360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r>
              <a:rPr lang="ru-RU" sz="24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Тимофеева Алла Ивановна</a:t>
            </a:r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, </a:t>
            </a:r>
            <a:endParaRPr lang="ru-RU" sz="20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r>
              <a:rPr lang="ru-RU" sz="2000" dirty="0">
                <a:solidFill>
                  <a:srgbClr val="16625C"/>
                </a:solidFill>
                <a:latin typeface="Century Gothic" panose="020B0502020202020204" pitchFamily="34" charset="0"/>
              </a:rPr>
              <a:t>начальник отдела </a:t>
            </a:r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методического сопровождения дошкольного, общего, специального, дополнительного образования,</a:t>
            </a:r>
          </a:p>
          <a:p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методист </a:t>
            </a:r>
            <a:r>
              <a:rPr lang="ru-RU" sz="2000" dirty="0">
                <a:solidFill>
                  <a:srgbClr val="16625C"/>
                </a:solidFill>
                <a:latin typeface="Century Gothic" panose="020B0502020202020204" pitchFamily="34" charset="0"/>
              </a:rPr>
              <a:t>по </a:t>
            </a:r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детской и подростковой психологии, Главный внештатный психолог г. Томска</a:t>
            </a:r>
          </a:p>
          <a:p>
            <a:endParaRPr lang="ru-RU" sz="20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r>
              <a:rPr lang="ru-RU" sz="2000" dirty="0">
                <a:solidFill>
                  <a:srgbClr val="16625C"/>
                </a:solidFill>
                <a:latin typeface="Century Gothic" panose="020B0502020202020204" pitchFamily="34" charset="0"/>
              </a:rPr>
              <a:t>ул. Киевская, 89 (</a:t>
            </a:r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каб.4)</a:t>
            </a:r>
            <a:endParaRPr lang="ru-RU" sz="20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r>
              <a:rPr lang="ru-RU" sz="2000" dirty="0">
                <a:solidFill>
                  <a:srgbClr val="16625C"/>
                </a:solidFill>
                <a:latin typeface="Century Gothic" panose="020B0502020202020204" pitchFamily="34" charset="0"/>
              </a:rPr>
              <a:t>Раб. </a:t>
            </a:r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43-05-32</a:t>
            </a:r>
            <a:endParaRPr lang="ru-RU" sz="20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r>
              <a:rPr lang="ru-RU" sz="2000" dirty="0">
                <a:solidFill>
                  <a:srgbClr val="16625C"/>
                </a:solidFill>
                <a:latin typeface="Century Gothic" panose="020B0502020202020204" pitchFamily="34" charset="0"/>
              </a:rPr>
              <a:t>Сот. </a:t>
            </a:r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8-913-883-73-75</a:t>
            </a:r>
            <a:endParaRPr lang="ru-RU" sz="20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16625C"/>
                </a:solidFill>
                <a:latin typeface="Century Gothic" panose="020B0502020202020204" pitchFamily="34" charset="0"/>
              </a:rPr>
              <a:t>a</a:t>
            </a:r>
            <a:r>
              <a:rPr lang="en-US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lla.timofeewa2013</a:t>
            </a:r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@</a:t>
            </a:r>
            <a:r>
              <a:rPr lang="en-US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yandex.</a:t>
            </a:r>
            <a:r>
              <a:rPr lang="ru-RU" dirty="0" err="1" smtClean="0">
                <a:solidFill>
                  <a:srgbClr val="16625C"/>
                </a:solidFill>
                <a:latin typeface="Century Gothic" panose="020B0502020202020204" pitchFamily="34" charset="0"/>
              </a:rPr>
              <a:t>ru</a:t>
            </a:r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69429" y="5389174"/>
            <a:ext cx="494813" cy="546052"/>
          </a:xfrm>
          <a:prstGeom prst="rect">
            <a:avLst/>
          </a:prstGeom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29" y="6046031"/>
            <a:ext cx="6397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559" y="6046031"/>
            <a:ext cx="698823" cy="6988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489" y="5422201"/>
            <a:ext cx="792893" cy="56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41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Награждение </a:t>
            </a:r>
            <a:endParaRPr lang="ru-RU" sz="28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8874" y="878542"/>
            <a:ext cx="10280072" cy="58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577" y="213151"/>
            <a:ext cx="941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Нормативные документы</a:t>
            </a:r>
            <a:endParaRPr lang="ru-RU" sz="32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483576" y="979714"/>
            <a:ext cx="11060723" cy="5649686"/>
          </a:xfrm>
        </p:spPr>
        <p:txBody>
          <a:bodyPr>
            <a:normAutofit fontScale="77500" lnSpcReduction="20000"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F9FFFE"/>
                </a:solidFill>
              </a:rPr>
              <a:t>Указ об объявлении </a:t>
            </a:r>
            <a:r>
              <a:rPr lang="ru-RU" sz="2600" b="1" i="1" dirty="0">
                <a:solidFill>
                  <a:srgbClr val="F9FFFE"/>
                </a:solidFill>
              </a:rPr>
              <a:t>2023 года Годом педагога и наставника </a:t>
            </a:r>
            <a:r>
              <a:rPr lang="ru-RU" sz="2600" dirty="0">
                <a:solidFill>
                  <a:srgbClr val="F9FFFE"/>
                </a:solidFill>
              </a:rPr>
              <a:t>(Указ Президента РФ от 27 июля 2022 г. № 401</a:t>
            </a:r>
            <a:r>
              <a:rPr lang="ru-RU" sz="2600" dirty="0" smtClean="0">
                <a:solidFill>
                  <a:srgbClr val="F9FFFE"/>
                </a:solidFill>
              </a:rPr>
              <a:t>);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F9FFFE"/>
                </a:solidFill>
              </a:rPr>
              <a:t>20 </a:t>
            </a:r>
            <a:r>
              <a:rPr lang="ru-RU" sz="2600" dirty="0">
                <a:solidFill>
                  <a:srgbClr val="F9FFFE"/>
                </a:solidFill>
              </a:rPr>
              <a:t>июля 2022 г. Президент РФ В.В. Путин принял предложение финалистов детского конкурса «Большая перемена» возглавить наблюдательный совет нового </a:t>
            </a:r>
            <a:r>
              <a:rPr lang="ru-RU" sz="2600" b="1" i="1" dirty="0">
                <a:solidFill>
                  <a:srgbClr val="F9FFFE"/>
                </a:solidFill>
              </a:rPr>
              <a:t>Всероссийского движения детей и молодежи</a:t>
            </a:r>
            <a:r>
              <a:rPr lang="ru-RU" sz="2600" dirty="0">
                <a:solidFill>
                  <a:srgbClr val="F9FFFE"/>
                </a:solidFill>
              </a:rPr>
              <a:t>;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F9FFFE"/>
                </a:solidFill>
              </a:rPr>
              <a:t>Согласно </a:t>
            </a:r>
            <a:r>
              <a:rPr lang="ru-RU" sz="2600" b="1" i="1" dirty="0">
                <a:solidFill>
                  <a:srgbClr val="F9FFFE"/>
                </a:solidFill>
              </a:rPr>
              <a:t>программе «Модернизация школьных систем образования» </a:t>
            </a:r>
            <a:r>
              <a:rPr lang="ru-RU" sz="2600" dirty="0">
                <a:solidFill>
                  <a:srgbClr val="F9FFFE"/>
                </a:solidFill>
              </a:rPr>
              <a:t>в 2022 году должно быть отремонтировано не менее 1 300 объектов в 79 регионах, до конца 2023 года – в сумме 3 000 объектов, а до конца 2026 года – 7 300 объектов. Программа не ограничивается ремонтными работами, а подразумевает масштабное развитие школ: закупку оборудования, повышение квалификации учителей. Все это позволит создать комфортную и современную образовательную среду;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F9FFFE"/>
                </a:solidFill>
              </a:rPr>
              <a:t> Правительство РФ в целях реализации Указа Президента РФ № 474 «О национальных целях развития РФ на период до 2030 года» утвердило новую </a:t>
            </a:r>
            <a:r>
              <a:rPr lang="ru-RU" sz="2600" b="1" i="1" dirty="0">
                <a:solidFill>
                  <a:srgbClr val="F9FFFE"/>
                </a:solidFill>
              </a:rPr>
              <a:t>Концепцию подготовки педагогических кадров для системы образования до 2030 года </a:t>
            </a:r>
            <a:r>
              <a:rPr lang="ru-RU" sz="2600" dirty="0">
                <a:solidFill>
                  <a:srgbClr val="F9FFFE"/>
                </a:solidFill>
              </a:rPr>
              <a:t>(Распоряжение Правительства РФ от 24.06.2022 г. № 1688-р);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600" dirty="0" err="1">
                <a:solidFill>
                  <a:srgbClr val="F9FFFE"/>
                </a:solidFill>
              </a:rPr>
              <a:t>Минпросвещения</a:t>
            </a:r>
            <a:r>
              <a:rPr lang="ru-RU" sz="2600" dirty="0">
                <a:solidFill>
                  <a:srgbClr val="F9FFFE"/>
                </a:solidFill>
              </a:rPr>
              <a:t> РФ в целях реализации поручений Президента РФ направило в регионы </a:t>
            </a:r>
            <a:r>
              <a:rPr lang="ru-RU" sz="2600" b="1" i="1" dirty="0">
                <a:solidFill>
                  <a:srgbClr val="F9FFFE"/>
                </a:solidFill>
              </a:rPr>
              <a:t>«Примерный календарный план воспитательной работы на 2022/2023 учебный год»</a:t>
            </a:r>
            <a:r>
              <a:rPr lang="ru-RU" sz="2600" dirty="0">
                <a:solidFill>
                  <a:srgbClr val="F9FFFE"/>
                </a:solidFill>
              </a:rPr>
              <a:t> и </a:t>
            </a:r>
            <a:r>
              <a:rPr lang="ru-RU" sz="2600" b="1" i="1" dirty="0">
                <a:solidFill>
                  <a:srgbClr val="F9FFFE"/>
                </a:solidFill>
              </a:rPr>
              <a:t>«Стандарт Церемониала поднятия Государственного флага РФ в образовательных организациях» </a:t>
            </a:r>
            <a:r>
              <a:rPr lang="ru-RU" sz="2600" dirty="0">
                <a:solidFill>
                  <a:srgbClr val="F9FFFE"/>
                </a:solidFill>
              </a:rPr>
              <a:t>(Письмо </a:t>
            </a:r>
            <a:r>
              <a:rPr lang="ru-RU" sz="2600" dirty="0" err="1">
                <a:solidFill>
                  <a:srgbClr val="F9FFFE"/>
                </a:solidFill>
              </a:rPr>
              <a:t>Минпросвещения</a:t>
            </a:r>
            <a:r>
              <a:rPr lang="ru-RU" sz="2600" dirty="0">
                <a:solidFill>
                  <a:srgbClr val="F9FFFE"/>
                </a:solidFill>
              </a:rPr>
              <a:t> России от 17.06.2022 № ТВ-1146/06 и Письмо </a:t>
            </a:r>
            <a:r>
              <a:rPr lang="ru-RU" sz="2600" dirty="0" err="1">
                <a:solidFill>
                  <a:srgbClr val="F9FFFE"/>
                </a:solidFill>
              </a:rPr>
              <a:t>Минпросвещения</a:t>
            </a:r>
            <a:r>
              <a:rPr lang="ru-RU" sz="2600" dirty="0">
                <a:solidFill>
                  <a:srgbClr val="F9FFFE"/>
                </a:solidFill>
              </a:rPr>
              <a:t> России от 17.06.2022 № АБ-1611/06).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1526982" cy="69549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6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577" y="213151"/>
            <a:ext cx="941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Нормативные документы</a:t>
            </a:r>
            <a:endParaRPr lang="ru-RU" sz="32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483576" y="979714"/>
            <a:ext cx="11060723" cy="5649686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9FFFE"/>
                </a:solidFill>
              </a:rPr>
              <a:t>Федеральный закон от 30.07.2020 г. № 304-ФЗ «О внесении изменений в Федеральный закон «Об образовании в РФ» по </a:t>
            </a:r>
            <a:r>
              <a:rPr lang="ru-RU" b="1" i="1" dirty="0">
                <a:solidFill>
                  <a:srgbClr val="F9FFFE"/>
                </a:solidFill>
              </a:rPr>
              <a:t>вопросам воспитания обучающихся</a:t>
            </a:r>
            <a:r>
              <a:rPr lang="ru-RU" dirty="0">
                <a:solidFill>
                  <a:srgbClr val="F9FFFE"/>
                </a:solidFill>
              </a:rPr>
              <a:t>»;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F9FFFE"/>
                </a:solidFill>
              </a:rPr>
              <a:t>Стратегия развития воспитания </a:t>
            </a:r>
            <a:r>
              <a:rPr lang="ru-RU" dirty="0">
                <a:solidFill>
                  <a:srgbClr val="F9FFFE"/>
                </a:solidFill>
              </a:rPr>
              <a:t>в Российской Федерации на период до 2025 года;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9FFFE"/>
                </a:solidFill>
              </a:rPr>
              <a:t>План реализации мероприятий по реализации в 2021-2025 гг. </a:t>
            </a:r>
            <a:r>
              <a:rPr lang="ru-RU" b="1" i="1" dirty="0">
                <a:solidFill>
                  <a:srgbClr val="F9FFFE"/>
                </a:solidFill>
              </a:rPr>
              <a:t>Стратегии развития воспитания </a:t>
            </a:r>
            <a:r>
              <a:rPr lang="ru-RU" dirty="0">
                <a:solidFill>
                  <a:srgbClr val="F9FFFE"/>
                </a:solidFill>
              </a:rPr>
              <a:t>в Российской Федерации на период до 2025 года (утв. распоряжением Правительства РФ от 12.11.2020 г. № 2945-р);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F9FFFE"/>
                </a:solidFill>
              </a:rPr>
              <a:t>Примерная Рабочая программа воспитания </a:t>
            </a:r>
            <a:r>
              <a:rPr lang="ru-RU" dirty="0">
                <a:solidFill>
                  <a:srgbClr val="F9FFFE"/>
                </a:solidFill>
              </a:rPr>
              <a:t>для общеобразовательных организаций (одобрена решением федерального учебно-методического объединения по общему образованию, протокол от 23.06.2022 г. № 3/22</a:t>
            </a:r>
            <a:r>
              <a:rPr lang="ru-RU" dirty="0" smtClean="0">
                <a:solidFill>
                  <a:srgbClr val="F9FFFE"/>
                </a:solidFill>
              </a:rPr>
              <a:t>).</a:t>
            </a:r>
            <a:endParaRPr lang="ru-RU" dirty="0">
              <a:solidFill>
                <a:srgbClr val="F9FFFE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576" y="213151"/>
            <a:ext cx="9412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ФГОС НОО (утв. приказом </a:t>
            </a:r>
            <a:r>
              <a:rPr lang="ru-RU" b="1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РФ от 31.05.2021. № 286</a:t>
            </a:r>
          </a:p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ФГОС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ООО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(утв. приказом </a:t>
            </a:r>
            <a:r>
              <a:rPr lang="ru-RU" b="1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РФ от 31.05.2021. №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287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ru-RU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483576" y="996042"/>
            <a:ext cx="11060723" cy="5633357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>
                <a:solidFill>
                  <a:srgbClr val="F9FFFE"/>
                </a:solidFill>
              </a:rPr>
              <a:t>Психолого-педагогические условия реализации программы основного общего образования, в том числе адаптированной, должны обеспечивать</a:t>
            </a:r>
            <a:r>
              <a:rPr lang="ru-RU" b="1" dirty="0">
                <a:solidFill>
                  <a:srgbClr val="F9FFFE"/>
                </a:solidFill>
              </a:rPr>
              <a:t>:</a:t>
            </a:r>
          </a:p>
          <a:p>
            <a:pPr lvl="0"/>
            <a:r>
              <a:rPr lang="ru-RU" dirty="0" smtClean="0">
                <a:solidFill>
                  <a:srgbClr val="F9FFFE"/>
                </a:solidFill>
              </a:rPr>
              <a:t>4) Профилактику </a:t>
            </a:r>
            <a:r>
              <a:rPr lang="ru-RU" dirty="0">
                <a:solidFill>
                  <a:srgbClr val="F9FFFE"/>
                </a:solidFill>
              </a:rPr>
              <a:t>формирования у обучающихся </a:t>
            </a:r>
            <a:r>
              <a:rPr lang="ru-RU" dirty="0" err="1">
                <a:solidFill>
                  <a:srgbClr val="F9FFFE"/>
                </a:solidFill>
              </a:rPr>
              <a:t>девиантных</a:t>
            </a:r>
            <a:r>
              <a:rPr lang="ru-RU" dirty="0">
                <a:solidFill>
                  <a:srgbClr val="F9FFFE"/>
                </a:solidFill>
              </a:rPr>
              <a:t> форм поведения, агрессии и повышенной </a:t>
            </a:r>
            <a:r>
              <a:rPr lang="ru-RU" dirty="0" smtClean="0">
                <a:solidFill>
                  <a:srgbClr val="F9FFFE"/>
                </a:solidFill>
              </a:rPr>
              <a:t>тревожности</a:t>
            </a:r>
            <a:r>
              <a:rPr lang="ru-RU" dirty="0">
                <a:solidFill>
                  <a:srgbClr val="F9FFFE"/>
                </a:solidFill>
              </a:rPr>
              <a:t>.</a:t>
            </a:r>
            <a:endParaRPr lang="ru-RU" dirty="0" smtClean="0">
              <a:solidFill>
                <a:srgbClr val="F9FFFE"/>
              </a:solidFill>
            </a:endParaRPr>
          </a:p>
          <a:p>
            <a:pPr lvl="0"/>
            <a:r>
              <a:rPr lang="ru-RU" dirty="0" smtClean="0">
                <a:solidFill>
                  <a:srgbClr val="F9FFFE"/>
                </a:solidFill>
              </a:rPr>
              <a:t>5) Психолого-педагогическое </a:t>
            </a:r>
            <a:r>
              <a:rPr lang="ru-RU" dirty="0">
                <a:solidFill>
                  <a:srgbClr val="F9FFFE"/>
                </a:solidFill>
              </a:rPr>
              <a:t>сопровождение квалифицированными специалистами (педагогом-психологом, учителем-логопедом, учителем-дефектологом, </a:t>
            </a:r>
            <a:r>
              <a:rPr lang="ru-RU" dirty="0" err="1">
                <a:solidFill>
                  <a:srgbClr val="F9FFFE"/>
                </a:solidFill>
              </a:rPr>
              <a:t>тьютором</a:t>
            </a:r>
            <a:r>
              <a:rPr lang="ru-RU" dirty="0">
                <a:solidFill>
                  <a:srgbClr val="F9FFFE"/>
                </a:solidFill>
              </a:rPr>
              <a:t>, социальным педагогом) участников образовательных отношений: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9FFFE"/>
                </a:solidFill>
              </a:rPr>
              <a:t>Формирование и развитие психолого-педагогической компетентности;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rgbClr val="FFFFFF"/>
                </a:solidFill>
              </a:rPr>
              <a:t>Сохранение и укрепление психологического благополучия и психического здоровья обучающихся;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rgbClr val="FFFFFF"/>
                </a:solidFill>
              </a:rPr>
              <a:t>Поддержку и укрепление детско-родительских отношений;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rgbClr val="FFFFFF"/>
                </a:solidFill>
              </a:rPr>
              <a:t>Формирование ценности здоровья и безопасного образа жизни;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rgbClr val="F9FFFE"/>
                </a:solidFill>
              </a:rPr>
              <a:t>Дифференциация </a:t>
            </a:r>
            <a:r>
              <a:rPr lang="ru-RU" b="1" i="1" dirty="0">
                <a:solidFill>
                  <a:srgbClr val="F9FFFE"/>
                </a:solidFill>
              </a:rPr>
              <a:t>и индивидуализация обучения и воспитания с учетом особенностей когнитивного и эмоционального развития обучающихся</a:t>
            </a:r>
            <a:r>
              <a:rPr lang="ru-RU" dirty="0">
                <a:solidFill>
                  <a:srgbClr val="F9FFFE"/>
                </a:solidFill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9FFFE"/>
                </a:solidFill>
              </a:rPr>
              <a:t>Мониторинг возможностей и способностей обучающихся, выявление, поддержка и сопровождение одаренных детей, обучающихся с ОВЗ;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9FFFE"/>
                </a:solidFill>
              </a:rPr>
              <a:t>Создание условий для последующего профессионального самоопределения;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9FFFE"/>
                </a:solidFill>
              </a:rPr>
              <a:t>Формирование коммуникативных навыков в разновозрастной среде и среде сверстников;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F9FFFE"/>
                </a:solidFill>
              </a:rPr>
              <a:t>Поддержка детских объединений, ученического самоуправления;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F9FFFE"/>
                </a:solidFill>
              </a:rPr>
              <a:t>Формирование психологической культуры поведения в информационной среде;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F9FFFE"/>
                </a:solidFill>
              </a:rPr>
              <a:t>Развитие психологической культуры в области использования ИКТ.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109" y="524047"/>
            <a:ext cx="9412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Основные факторы риска снижения 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результатов обучения </a:t>
            </a:r>
            <a:endParaRPr lang="ru-RU" sz="32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563109" y="2048256"/>
            <a:ext cx="10109395" cy="4553712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bg2"/>
                </a:solidFill>
              </a:rPr>
              <a:t>Проблемы обеспечения благоприятного «школьного уклада», в том числе: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/>
                </a:solidFill>
              </a:rPr>
              <a:t>Пониженный </a:t>
            </a:r>
            <a:r>
              <a:rPr lang="ru-RU" dirty="0">
                <a:solidFill>
                  <a:schemeClr val="bg2"/>
                </a:solidFill>
              </a:rPr>
              <a:t>уровень школьного благополучия</a:t>
            </a:r>
            <a:r>
              <a:rPr lang="ru-RU" dirty="0" smtClean="0">
                <a:solidFill>
                  <a:schemeClr val="bg2"/>
                </a:solidFill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/>
                </a:solidFill>
              </a:rPr>
              <a:t>Низкая </a:t>
            </a:r>
            <a:r>
              <a:rPr lang="ru-RU" dirty="0">
                <a:solidFill>
                  <a:schemeClr val="bg2"/>
                </a:solidFill>
              </a:rPr>
              <a:t>вовлеченность учителей в образовательный процесс;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bg2"/>
                </a:solidFill>
              </a:rPr>
              <a:t>Низкая учебная мотивация школьников;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bg2"/>
                </a:solidFill>
              </a:rPr>
              <a:t>Низкий уровень дисциплины в классе;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bg2"/>
                </a:solidFill>
              </a:rPr>
              <a:t>Проблемы с вовлеченностью родителей.</a:t>
            </a:r>
          </a:p>
          <a:p>
            <a:r>
              <a:rPr lang="ru-RU" dirty="0">
                <a:solidFill>
                  <a:schemeClr val="bg2"/>
                </a:solidFill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667" y="4325112"/>
            <a:ext cx="4707078" cy="156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109" y="524047"/>
            <a:ext cx="94129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Профпотребности</a:t>
            </a:r>
            <a:r>
              <a:rPr lang="ru-RU" sz="2800" b="1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педагогов-психологов ООУ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(результаты анкетирования апрель-май 2022 г.)</a:t>
            </a:r>
            <a:endParaRPr lang="ru-RU" sz="24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438418" y="2304288"/>
            <a:ext cx="10977727" cy="3639312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9FFFE"/>
                </a:solidFill>
              </a:rPr>
              <a:t>Психологическое сопровождение детей «группы риска» – </a:t>
            </a:r>
            <a:r>
              <a:rPr lang="ru-RU" b="1" dirty="0">
                <a:solidFill>
                  <a:srgbClr val="F9FFFE"/>
                </a:solidFill>
              </a:rPr>
              <a:t>33%</a:t>
            </a:r>
            <a:r>
              <a:rPr lang="ru-RU" dirty="0">
                <a:solidFill>
                  <a:srgbClr val="F9FFFE"/>
                </a:solidFill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9FFFE"/>
                </a:solidFill>
              </a:rPr>
              <a:t>Деятельность педагога-психолога по профилактике суицидального поведения детей и подростков – </a:t>
            </a:r>
            <a:r>
              <a:rPr lang="ru-RU" b="1" dirty="0">
                <a:solidFill>
                  <a:srgbClr val="F9FFFE"/>
                </a:solidFill>
              </a:rPr>
              <a:t>31,3%</a:t>
            </a:r>
            <a:r>
              <a:rPr lang="ru-RU" dirty="0">
                <a:solidFill>
                  <a:srgbClr val="F9FFFE"/>
                </a:solidFill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9FFFE"/>
                </a:solidFill>
              </a:rPr>
              <a:t>Деятельность педагога-психолога по профилактике </a:t>
            </a:r>
            <a:r>
              <a:rPr lang="ru-RU" dirty="0" err="1">
                <a:solidFill>
                  <a:srgbClr val="F9FFFE"/>
                </a:solidFill>
              </a:rPr>
              <a:t>буллинга</a:t>
            </a:r>
            <a:r>
              <a:rPr lang="ru-RU" dirty="0">
                <a:solidFill>
                  <a:srgbClr val="F9FFFE"/>
                </a:solidFill>
              </a:rPr>
              <a:t> и </a:t>
            </a:r>
            <a:r>
              <a:rPr lang="ru-RU" dirty="0" err="1">
                <a:solidFill>
                  <a:srgbClr val="F9FFFE"/>
                </a:solidFill>
              </a:rPr>
              <a:t>кибербуллинга</a:t>
            </a:r>
            <a:r>
              <a:rPr lang="ru-RU" dirty="0">
                <a:solidFill>
                  <a:srgbClr val="F9FFFE"/>
                </a:solidFill>
              </a:rPr>
              <a:t> – </a:t>
            </a:r>
            <a:r>
              <a:rPr lang="ru-RU" b="1" dirty="0">
                <a:solidFill>
                  <a:srgbClr val="F9FFFE"/>
                </a:solidFill>
              </a:rPr>
              <a:t>28,7%.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109" y="268015"/>
            <a:ext cx="94129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Проект </a:t>
            </a:r>
            <a:br>
              <a:rPr lang="ru-RU" sz="2400" b="1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«Методическое сопровождение педагогов-психологов ООУ в вопросах обеспечения психологической безопасности образовательной среды»</a:t>
            </a:r>
            <a:br>
              <a:rPr lang="ru-RU" sz="2400" b="1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</a:t>
            </a:r>
            <a:r>
              <a:rPr lang="ru-RU" b="1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2017-2022 </a:t>
            </a:r>
            <a:r>
              <a:rPr lang="ru-RU" b="1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гг</a:t>
            </a:r>
            <a:r>
              <a:rPr lang="ru-RU" b="1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.)</a:t>
            </a:r>
          </a:p>
          <a:p>
            <a:pPr algn="ctr"/>
            <a:endParaRPr lang="ru-RU" b="1" i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ru-RU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807454" y="2620273"/>
            <a:ext cx="10577091" cy="3765287"/>
          </a:xfrm>
        </p:spPr>
        <p:txBody>
          <a:bodyPr>
            <a:normAutofit/>
          </a:bodyPr>
          <a:lstStyle/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2600" i="1" dirty="0" smtClean="0">
                <a:solidFill>
                  <a:schemeClr val="bg1"/>
                </a:solidFill>
              </a:rPr>
              <a:t>Создание </a:t>
            </a:r>
            <a:r>
              <a:rPr lang="ru-RU" sz="2600" i="1" dirty="0">
                <a:solidFill>
                  <a:schemeClr val="bg1"/>
                </a:solidFill>
              </a:rPr>
              <a:t>и развитие школьных служб медиации (примирения</a:t>
            </a:r>
            <a:r>
              <a:rPr lang="ru-RU" sz="2600" i="1" dirty="0" smtClean="0">
                <a:solidFill>
                  <a:schemeClr val="bg1"/>
                </a:solidFill>
              </a:rPr>
              <a:t>), внедрение восстановительного подхода в образовательное пространство школы;</a:t>
            </a:r>
            <a:endParaRPr lang="ru-RU" sz="2600" i="1" dirty="0">
              <a:solidFill>
                <a:schemeClr val="bg1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600" i="1" dirty="0" smtClean="0">
                <a:solidFill>
                  <a:schemeClr val="bg1"/>
                </a:solidFill>
              </a:rPr>
              <a:t> Профилактика суицидального </a:t>
            </a:r>
            <a:r>
              <a:rPr lang="ru-RU" sz="2600" i="1" dirty="0">
                <a:solidFill>
                  <a:schemeClr val="bg1"/>
                </a:solidFill>
              </a:rPr>
              <a:t>поведения детей и подростков;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600" i="1" dirty="0">
                <a:solidFill>
                  <a:schemeClr val="bg1"/>
                </a:solidFill>
              </a:rPr>
              <a:t> </a:t>
            </a:r>
            <a:r>
              <a:rPr lang="ru-RU" sz="2600" i="1" dirty="0" smtClean="0">
                <a:solidFill>
                  <a:schemeClr val="bg1"/>
                </a:solidFill>
              </a:rPr>
              <a:t> Профилактика и преодоление </a:t>
            </a:r>
            <a:r>
              <a:rPr lang="ru-RU" sz="2600" i="1" dirty="0" err="1" smtClean="0">
                <a:solidFill>
                  <a:schemeClr val="bg1"/>
                </a:solidFill>
              </a:rPr>
              <a:t>буллинга</a:t>
            </a:r>
            <a:r>
              <a:rPr lang="ru-RU" sz="2600" i="1" dirty="0" smtClean="0">
                <a:solidFill>
                  <a:schemeClr val="bg1"/>
                </a:solidFill>
              </a:rPr>
              <a:t>.</a:t>
            </a:r>
            <a:endParaRPr lang="ru-RU" sz="2600" i="1" dirty="0">
              <a:solidFill>
                <a:schemeClr val="bg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bg2"/>
              </a:solidFill>
            </a:endParaRPr>
          </a:p>
          <a:p>
            <a:r>
              <a:rPr lang="ru-RU" dirty="0" smtClean="0">
                <a:solidFill>
                  <a:schemeClr val="bg2"/>
                </a:solidFill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109" y="268015"/>
            <a:ext cx="941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bg1"/>
                </a:solidFill>
              </a:rPr>
              <a:t>Тематическое направление «Создание и развитие школьных служб медиации (примирения), внедрение восстановительного подхода»: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3918" y="281462"/>
            <a:ext cx="10388506" cy="68672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Создание </a:t>
            </a:r>
            <a:r>
              <a:rPr lang="ru-RU" i="1" dirty="0">
                <a:solidFill>
                  <a:schemeClr val="bg1"/>
                </a:solidFill>
              </a:rPr>
              <a:t>и развитие школьных служб медиации </a:t>
            </a:r>
            <a:r>
              <a:rPr lang="ru-RU" i="1" dirty="0" smtClean="0">
                <a:solidFill>
                  <a:schemeClr val="bg1"/>
                </a:solidFill>
              </a:rPr>
              <a:t>(</a:t>
            </a:r>
            <a:r>
              <a:rPr lang="ru-RU" sz="2200" b="1" i="1" dirty="0">
                <a:solidFill>
                  <a:schemeClr val="tx1">
                    <a:lumMod val="75000"/>
                  </a:schemeClr>
                </a:solidFill>
              </a:rPr>
              <a:t>Р</a:t>
            </a:r>
            <a:r>
              <a:rPr lang="ru-RU" sz="2200" b="1" i="1" dirty="0" smtClean="0">
                <a:solidFill>
                  <a:schemeClr val="tx1">
                    <a:lumMod val="75000"/>
                  </a:schemeClr>
                </a:solidFill>
              </a:rPr>
              <a:t>азвитие школьных служб медиации (примирения), внедрение восстановительного подхода в образовательное пространство школы</a:t>
            </a:r>
            <a:endParaRPr lang="ru-RU" sz="2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t="18647" r="2508" b="23637"/>
          <a:stretch/>
        </p:blipFill>
        <p:spPr>
          <a:xfrm>
            <a:off x="3368056" y="2791386"/>
            <a:ext cx="2703638" cy="1405280"/>
          </a:xfrm>
        </p:spPr>
      </p:pic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7611034" y="1169894"/>
            <a:ext cx="3997925" cy="5130840"/>
          </a:xfrm>
        </p:spPr>
        <p:txBody>
          <a:bodyPr/>
          <a:lstStyle/>
          <a:p>
            <a:pPr algn="ctr"/>
            <a:r>
              <a:rPr lang="ru-RU" b="1" i="1" dirty="0" smtClean="0"/>
              <a:t>2022-2023 уч. год: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Обучающие семинары, тренинги;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Обмен опытом работы;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Школа начинающих кураторов ШСП;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Профильные смены «Школьная медиация» (центр «Солнечный»);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Штаб юных медиаторов;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Start</a:t>
            </a:r>
            <a:r>
              <a:rPr lang="ru-RU" dirty="0" smtClean="0"/>
              <a:t>-тренинг для начинающих волонтеров;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Слет Юных медиаторов;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Конкурс «Лучшая служба медиации».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6" t="41372" r="11519" b="20393"/>
          <a:stretch/>
        </p:blipFill>
        <p:spPr>
          <a:xfrm>
            <a:off x="432052" y="2770020"/>
            <a:ext cx="2620432" cy="14266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" t="21373" r="1519" b="24901"/>
          <a:stretch/>
        </p:blipFill>
        <p:spPr>
          <a:xfrm>
            <a:off x="464223" y="4370221"/>
            <a:ext cx="5663948" cy="21467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9" t="18804" r="27692" b="15895"/>
          <a:stretch/>
        </p:blipFill>
        <p:spPr>
          <a:xfrm>
            <a:off x="432053" y="1054421"/>
            <a:ext cx="2620430" cy="15139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t="25395" r="12537" b="18468"/>
          <a:stretch/>
        </p:blipFill>
        <p:spPr>
          <a:xfrm>
            <a:off x="3343750" y="1065936"/>
            <a:ext cx="2752250" cy="150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109" y="268015"/>
            <a:ext cx="941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bg1"/>
                </a:solidFill>
              </a:rPr>
              <a:t>Тематическое направление «Создание и развитие школьных служб медиации (примирения), внедрение восстановительного подхода»: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3918" y="281462"/>
            <a:ext cx="10388506" cy="54996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Создание </a:t>
            </a:r>
            <a:r>
              <a:rPr lang="ru-RU" i="1" dirty="0">
                <a:solidFill>
                  <a:schemeClr val="bg1"/>
                </a:solidFill>
              </a:rPr>
              <a:t>и развитие школьных служб медиации </a:t>
            </a:r>
            <a:r>
              <a:rPr lang="ru-RU" i="1" dirty="0" smtClean="0">
                <a:solidFill>
                  <a:schemeClr val="bg1"/>
                </a:solidFill>
              </a:rPr>
              <a:t>(</a:t>
            </a:r>
            <a:r>
              <a:rPr lang="ru-RU" sz="2200" b="1" i="1" dirty="0" smtClean="0">
                <a:solidFill>
                  <a:schemeClr val="tx1">
                    <a:lumMod val="75000"/>
                  </a:schemeClr>
                </a:solidFill>
              </a:rPr>
              <a:t>Профилактика и преодоление </a:t>
            </a:r>
            <a:r>
              <a:rPr lang="ru-RU" sz="2200" b="1" i="1" dirty="0" err="1" smtClean="0">
                <a:solidFill>
                  <a:schemeClr val="tx1">
                    <a:lumMod val="75000"/>
                  </a:schemeClr>
                </a:solidFill>
              </a:rPr>
              <a:t>буллинга</a:t>
            </a:r>
            <a:endParaRPr lang="ru-RU" sz="2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 flipH="1">
            <a:off x="6692476" y="1118641"/>
            <a:ext cx="4791311" cy="3425935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2022-2023 уч. год: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</a:t>
            </a:r>
            <a:r>
              <a:rPr lang="ru-RU" dirty="0" smtClean="0"/>
              <a:t>еминары;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Обмен опытом работы;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ПТГ «Профилактика и преодоление </a:t>
            </a:r>
            <a:r>
              <a:rPr lang="ru-RU" dirty="0" err="1" smtClean="0"/>
              <a:t>буллинга</a:t>
            </a:r>
            <a:r>
              <a:rPr lang="ru-RU" dirty="0" smtClean="0"/>
              <a:t>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/>
              <a:t>Антибуллинговая</a:t>
            </a:r>
            <a:r>
              <a:rPr lang="ru-RU" dirty="0" smtClean="0"/>
              <a:t> команда;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Методические десанты;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Восстановительные десанты.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6" r="5809" b="7480"/>
          <a:stretch/>
        </p:blipFill>
        <p:spPr>
          <a:xfrm>
            <a:off x="563109" y="844872"/>
            <a:ext cx="4506432" cy="1862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t="7480" r="11213" b="5091"/>
          <a:stretch/>
        </p:blipFill>
        <p:spPr>
          <a:xfrm>
            <a:off x="563109" y="2831609"/>
            <a:ext cx="4506432" cy="1848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31569" b="17255"/>
          <a:stretch/>
        </p:blipFill>
        <p:spPr>
          <a:xfrm>
            <a:off x="499735" y="4804591"/>
            <a:ext cx="4569806" cy="1904028"/>
          </a:xfrm>
          <a:prstGeom prst="rect">
            <a:avLst/>
          </a:prstGeom>
        </p:spPr>
      </p:pic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6" r="7122" b="10438"/>
          <a:stretch/>
        </p:blipFill>
        <p:spPr>
          <a:xfrm>
            <a:off x="6895934" y="4680583"/>
            <a:ext cx="4384394" cy="2003612"/>
          </a:xfrm>
        </p:spPr>
      </p:pic>
    </p:spTree>
    <p:extLst>
      <p:ext uri="{BB962C8B-B14F-4D97-AF65-F5344CB8AC3E}">
        <p14:creationId xmlns:p14="http://schemas.microsoft.com/office/powerpoint/2010/main" val="33862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МАУ ИМЦ">
  <a:themeElements>
    <a:clrScheme name="Другая 4">
      <a:dk1>
        <a:srgbClr val="00666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МАУ ИМЦ" id="{EF005E62-8E39-46C4-86E1-32C29D8EC3E5}" vid="{0298A1A0-F84A-4BB2-9A20-FD4CD75B41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МАУ ИМЦ</Template>
  <TotalTime>6946</TotalTime>
  <Words>1235</Words>
  <Application>Microsoft Office PowerPoint</Application>
  <PresentationFormat>Широкоэкранный</PresentationFormat>
  <Paragraphs>169</Paragraphs>
  <Slides>20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</vt:lpstr>
      <vt:lpstr>Шаблон МАУ ИМЦ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и развитие школьных служб медиации (Развитие школьных служб медиации (примирения), внедрение восстановительного подхода в образовательное пространство школы</vt:lpstr>
      <vt:lpstr>Создание и развитие школьных служб медиации (Профилактика и преодоление буллинга</vt:lpstr>
      <vt:lpstr>Школы- стажировочные площадки</vt:lpstr>
      <vt:lpstr>ПТГ «Диагностический инструментарий педагога-психолога»</vt:lpstr>
      <vt:lpstr>Методические объединения педагогов-психологов ООУ г. Томска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Награждение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Ковбаса</dc:creator>
  <cp:lastModifiedBy>Алла Ивановна Тимофеева</cp:lastModifiedBy>
  <cp:revision>137</cp:revision>
  <dcterms:created xsi:type="dcterms:W3CDTF">2020-08-10T04:19:49Z</dcterms:created>
  <dcterms:modified xsi:type="dcterms:W3CDTF">2022-08-25T13:17:32Z</dcterms:modified>
</cp:coreProperties>
</file>