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11"/>
  </p:notesMasterIdLst>
  <p:sldIdLst>
    <p:sldId id="256" r:id="rId2"/>
    <p:sldId id="278" r:id="rId3"/>
    <p:sldId id="280" r:id="rId4"/>
    <p:sldId id="281" r:id="rId5"/>
    <p:sldId id="282" r:id="rId6"/>
    <p:sldId id="284" r:id="rId7"/>
    <p:sldId id="285" r:id="rId8"/>
    <p:sldId id="283" r:id="rId9"/>
    <p:sldId id="260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625C"/>
    <a:srgbClr val="33CCCC"/>
    <a:srgbClr val="F9F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32A519-F516-45C9-9840-999807AE032F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C47F41-C594-4D9D-9204-AE3B0678C1CD}">
      <dgm:prSet phldrT="[Текст]"/>
      <dgm:spPr>
        <a:solidFill>
          <a:srgbClr val="33CCCC"/>
        </a:solidFill>
      </dgm:spPr>
      <dgm:t>
        <a:bodyPr/>
        <a:lstStyle/>
        <a:p>
          <a:r>
            <a:rPr lang="ru-RU" dirty="0" smtClean="0"/>
            <a:t>Сообщество психологов</a:t>
          </a:r>
          <a:endParaRPr lang="ru-RU" dirty="0"/>
        </a:p>
      </dgm:t>
    </dgm:pt>
    <dgm:pt modelId="{FB860BD1-0B3D-4CD8-9BE5-F7836D8F28A5}" type="parTrans" cxnId="{60277505-6F30-4A84-9748-CAB083A7B9B7}">
      <dgm:prSet/>
      <dgm:spPr/>
      <dgm:t>
        <a:bodyPr/>
        <a:lstStyle/>
        <a:p>
          <a:endParaRPr lang="ru-RU"/>
        </a:p>
      </dgm:t>
    </dgm:pt>
    <dgm:pt modelId="{204F2B13-2FBD-47B3-9916-F316A3CDECCE}" type="sibTrans" cxnId="{60277505-6F30-4A84-9748-CAB083A7B9B7}">
      <dgm:prSet/>
      <dgm:spPr/>
      <dgm:t>
        <a:bodyPr/>
        <a:lstStyle/>
        <a:p>
          <a:endParaRPr lang="ru-RU"/>
        </a:p>
      </dgm:t>
    </dgm:pt>
    <dgm:pt modelId="{867851D1-4373-4038-94A7-2A64451A8A76}">
      <dgm:prSet phldrT="[Текст]"/>
      <dgm:spPr/>
      <dgm:t>
        <a:bodyPr/>
        <a:lstStyle/>
        <a:p>
          <a:r>
            <a:rPr lang="ru-RU" dirty="0" smtClean="0"/>
            <a:t>ПТГ</a:t>
          </a:r>
          <a:endParaRPr lang="ru-RU" dirty="0"/>
        </a:p>
      </dgm:t>
    </dgm:pt>
    <dgm:pt modelId="{DB58A571-B0C4-4665-BB93-04A82863E475}" type="parTrans" cxnId="{5C493DCF-F3C9-4818-AFD9-81A97A84D9A1}">
      <dgm:prSet/>
      <dgm:spPr/>
      <dgm:t>
        <a:bodyPr/>
        <a:lstStyle/>
        <a:p>
          <a:endParaRPr lang="ru-RU"/>
        </a:p>
      </dgm:t>
    </dgm:pt>
    <dgm:pt modelId="{E3999495-E588-4C21-B749-E4931F44F5D9}" type="sibTrans" cxnId="{5C493DCF-F3C9-4818-AFD9-81A97A84D9A1}">
      <dgm:prSet/>
      <dgm:spPr/>
      <dgm:t>
        <a:bodyPr/>
        <a:lstStyle/>
        <a:p>
          <a:endParaRPr lang="ru-RU"/>
        </a:p>
      </dgm:t>
    </dgm:pt>
    <dgm:pt modelId="{293C204D-63F6-40AB-95AE-16A918162CAD}">
      <dgm:prSet phldrT="[Текст]"/>
      <dgm:spPr>
        <a:solidFill>
          <a:srgbClr val="33CCCC"/>
        </a:solidFill>
      </dgm:spPr>
      <dgm:t>
        <a:bodyPr/>
        <a:lstStyle/>
        <a:p>
          <a:r>
            <a:rPr lang="ru-RU" dirty="0" err="1" smtClean="0"/>
            <a:t>Антибуллингова</a:t>
          </a:r>
          <a:r>
            <a:rPr lang="ru-RU" dirty="0" smtClean="0"/>
            <a:t> команда</a:t>
          </a:r>
          <a:endParaRPr lang="ru-RU" dirty="0"/>
        </a:p>
      </dgm:t>
    </dgm:pt>
    <dgm:pt modelId="{2DC2709F-7F21-4B3F-BE1F-1B800DDF60FF}" type="parTrans" cxnId="{0D30C9E4-771F-4F7E-9D18-A8B08C36ADC1}">
      <dgm:prSet/>
      <dgm:spPr/>
      <dgm:t>
        <a:bodyPr/>
        <a:lstStyle/>
        <a:p>
          <a:endParaRPr lang="ru-RU"/>
        </a:p>
      </dgm:t>
    </dgm:pt>
    <dgm:pt modelId="{F0A16363-B988-4114-9EA4-7C2F811ECB1C}" type="sibTrans" cxnId="{0D30C9E4-771F-4F7E-9D18-A8B08C36ADC1}">
      <dgm:prSet/>
      <dgm:spPr/>
      <dgm:t>
        <a:bodyPr/>
        <a:lstStyle/>
        <a:p>
          <a:endParaRPr lang="ru-RU"/>
        </a:p>
      </dgm:t>
    </dgm:pt>
    <dgm:pt modelId="{490B8D59-6D82-43E2-9E50-FC518CCAAA12}" type="pres">
      <dgm:prSet presAssocID="{A932A519-F516-45C9-9840-999807AE032F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81189E7-0471-42C3-BDA4-5861F1EE516E}" type="pres">
      <dgm:prSet presAssocID="{F8C47F41-C594-4D9D-9204-AE3B0678C1CD}" presName="horFlow" presStyleCnt="0"/>
      <dgm:spPr/>
    </dgm:pt>
    <dgm:pt modelId="{BCD8A45F-8EFD-41A0-AB2D-788746673B23}" type="pres">
      <dgm:prSet presAssocID="{F8C47F41-C594-4D9D-9204-AE3B0678C1CD}" presName="bigChev" presStyleLbl="node1" presStyleIdx="0" presStyleCnt="2" custScaleY="110346" custLinFactX="-21745" custLinFactNeighborX="-100000" custLinFactNeighborY="1400"/>
      <dgm:spPr/>
      <dgm:t>
        <a:bodyPr/>
        <a:lstStyle/>
        <a:p>
          <a:endParaRPr lang="ru-RU"/>
        </a:p>
      </dgm:t>
    </dgm:pt>
    <dgm:pt modelId="{CB88EE3B-F8B7-4FAB-B3FC-000AD32C0B7D}" type="pres">
      <dgm:prSet presAssocID="{DB58A571-B0C4-4665-BB93-04A82863E475}" presName="parTrans" presStyleCnt="0"/>
      <dgm:spPr/>
    </dgm:pt>
    <dgm:pt modelId="{4BC3683D-EC07-4F2E-A8BE-2BD493DB4621}" type="pres">
      <dgm:prSet presAssocID="{867851D1-4373-4038-94A7-2A64451A8A76}" presName="node" presStyleLbl="alignAccFollowNode1" presStyleIdx="0" presStyleCnt="1" custScaleY="101306" custLinFactX="-31501" custLinFactNeighborX="-100000" custLinFactNeighborY="27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10DE6F-EF00-4ABA-B8E0-D6F5962445A3}" type="pres">
      <dgm:prSet presAssocID="{F8C47F41-C594-4D9D-9204-AE3B0678C1CD}" presName="vSp" presStyleCnt="0"/>
      <dgm:spPr/>
    </dgm:pt>
    <dgm:pt modelId="{A722EDE9-9971-41A9-B030-6676559E3D37}" type="pres">
      <dgm:prSet presAssocID="{293C204D-63F6-40AB-95AE-16A918162CAD}" presName="horFlow" presStyleCnt="0"/>
      <dgm:spPr/>
    </dgm:pt>
    <dgm:pt modelId="{CA290B60-C677-4D16-9691-73539DBF8338}" type="pres">
      <dgm:prSet presAssocID="{293C204D-63F6-40AB-95AE-16A918162CAD}" presName="bigChev" presStyleLbl="node1" presStyleIdx="1" presStyleCnt="2" custScaleY="62733" custLinFactX="20708" custLinFactY="-3291" custLinFactNeighborX="100000" custLinFactNeighborY="-100000"/>
      <dgm:spPr/>
      <dgm:t>
        <a:bodyPr/>
        <a:lstStyle/>
        <a:p>
          <a:endParaRPr lang="ru-RU"/>
        </a:p>
      </dgm:t>
    </dgm:pt>
  </dgm:ptLst>
  <dgm:cxnLst>
    <dgm:cxn modelId="{5C493DCF-F3C9-4818-AFD9-81A97A84D9A1}" srcId="{F8C47F41-C594-4D9D-9204-AE3B0678C1CD}" destId="{867851D1-4373-4038-94A7-2A64451A8A76}" srcOrd="0" destOrd="0" parTransId="{DB58A571-B0C4-4665-BB93-04A82863E475}" sibTransId="{E3999495-E588-4C21-B749-E4931F44F5D9}"/>
    <dgm:cxn modelId="{CDA7D219-68DA-4B47-A97A-A3BDBE968FF0}" type="presOf" srcId="{293C204D-63F6-40AB-95AE-16A918162CAD}" destId="{CA290B60-C677-4D16-9691-73539DBF8338}" srcOrd="0" destOrd="0" presId="urn:microsoft.com/office/officeart/2005/8/layout/lProcess3"/>
    <dgm:cxn modelId="{F0211912-CF98-4F7F-B9C8-D058DA6D8C69}" type="presOf" srcId="{A932A519-F516-45C9-9840-999807AE032F}" destId="{490B8D59-6D82-43E2-9E50-FC518CCAAA12}" srcOrd="0" destOrd="0" presId="urn:microsoft.com/office/officeart/2005/8/layout/lProcess3"/>
    <dgm:cxn modelId="{0D30C9E4-771F-4F7E-9D18-A8B08C36ADC1}" srcId="{A932A519-F516-45C9-9840-999807AE032F}" destId="{293C204D-63F6-40AB-95AE-16A918162CAD}" srcOrd="1" destOrd="0" parTransId="{2DC2709F-7F21-4B3F-BE1F-1B800DDF60FF}" sibTransId="{F0A16363-B988-4114-9EA4-7C2F811ECB1C}"/>
    <dgm:cxn modelId="{0377AAB7-D7D9-408F-A7BC-4F5059411862}" type="presOf" srcId="{F8C47F41-C594-4D9D-9204-AE3B0678C1CD}" destId="{BCD8A45F-8EFD-41A0-AB2D-788746673B23}" srcOrd="0" destOrd="0" presId="urn:microsoft.com/office/officeart/2005/8/layout/lProcess3"/>
    <dgm:cxn modelId="{60277505-6F30-4A84-9748-CAB083A7B9B7}" srcId="{A932A519-F516-45C9-9840-999807AE032F}" destId="{F8C47F41-C594-4D9D-9204-AE3B0678C1CD}" srcOrd="0" destOrd="0" parTransId="{FB860BD1-0B3D-4CD8-9BE5-F7836D8F28A5}" sibTransId="{204F2B13-2FBD-47B3-9916-F316A3CDECCE}"/>
    <dgm:cxn modelId="{16EAF3AA-6CC1-4ABA-9C59-7295FFEBB88F}" type="presOf" srcId="{867851D1-4373-4038-94A7-2A64451A8A76}" destId="{4BC3683D-EC07-4F2E-A8BE-2BD493DB4621}" srcOrd="0" destOrd="0" presId="urn:microsoft.com/office/officeart/2005/8/layout/lProcess3"/>
    <dgm:cxn modelId="{89CD7F57-5545-4EB8-97EA-787B30AA391E}" type="presParOf" srcId="{490B8D59-6D82-43E2-9E50-FC518CCAAA12}" destId="{081189E7-0471-42C3-BDA4-5861F1EE516E}" srcOrd="0" destOrd="0" presId="urn:microsoft.com/office/officeart/2005/8/layout/lProcess3"/>
    <dgm:cxn modelId="{BCFED998-E704-486C-9E6D-5FC26EBD54B6}" type="presParOf" srcId="{081189E7-0471-42C3-BDA4-5861F1EE516E}" destId="{BCD8A45F-8EFD-41A0-AB2D-788746673B23}" srcOrd="0" destOrd="0" presId="urn:microsoft.com/office/officeart/2005/8/layout/lProcess3"/>
    <dgm:cxn modelId="{BE0C1FC3-5C69-4FC7-A6EB-62AE7C8CF3BD}" type="presParOf" srcId="{081189E7-0471-42C3-BDA4-5861F1EE516E}" destId="{CB88EE3B-F8B7-4FAB-B3FC-000AD32C0B7D}" srcOrd="1" destOrd="0" presId="urn:microsoft.com/office/officeart/2005/8/layout/lProcess3"/>
    <dgm:cxn modelId="{F23E4703-CC71-4577-88A1-BC4079EDCBB4}" type="presParOf" srcId="{081189E7-0471-42C3-BDA4-5861F1EE516E}" destId="{4BC3683D-EC07-4F2E-A8BE-2BD493DB4621}" srcOrd="2" destOrd="0" presId="urn:microsoft.com/office/officeart/2005/8/layout/lProcess3"/>
    <dgm:cxn modelId="{94467D86-5EB3-4E08-A6A0-0968C1A65E83}" type="presParOf" srcId="{490B8D59-6D82-43E2-9E50-FC518CCAAA12}" destId="{F710DE6F-EF00-4ABA-B8E0-D6F5962445A3}" srcOrd="1" destOrd="0" presId="urn:microsoft.com/office/officeart/2005/8/layout/lProcess3"/>
    <dgm:cxn modelId="{CBD0FE51-D8C1-42DD-886D-072320FB8027}" type="presParOf" srcId="{490B8D59-6D82-43E2-9E50-FC518CCAAA12}" destId="{A722EDE9-9971-41A9-B030-6676559E3D37}" srcOrd="2" destOrd="0" presId="urn:microsoft.com/office/officeart/2005/8/layout/lProcess3"/>
    <dgm:cxn modelId="{5CF11299-DAFE-478B-8BB5-02912099DE33}" type="presParOf" srcId="{A722EDE9-9971-41A9-B030-6676559E3D37}" destId="{CA290B60-C677-4D16-9691-73539DBF8338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D8A45F-8EFD-41A0-AB2D-788746673B23}">
      <dsp:nvSpPr>
        <dsp:cNvPr id="0" name=""/>
        <dsp:cNvSpPr/>
      </dsp:nvSpPr>
      <dsp:spPr>
        <a:xfrm>
          <a:off x="633155" y="24243"/>
          <a:ext cx="3986088" cy="1759395"/>
        </a:xfrm>
        <a:prstGeom prst="chevron">
          <a:avLst/>
        </a:prstGeom>
        <a:solidFill>
          <a:srgbClr val="33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Сообщество психологов</a:t>
          </a:r>
          <a:endParaRPr lang="ru-RU" sz="2600" kern="1200" dirty="0"/>
        </a:p>
      </dsp:txBody>
      <dsp:txXfrm>
        <a:off x="1512853" y="24243"/>
        <a:ext cx="2226693" cy="1759395"/>
      </dsp:txXfrm>
    </dsp:sp>
    <dsp:sp modelId="{4BC3683D-EC07-4F2E-A8BE-2BD493DB4621}">
      <dsp:nvSpPr>
        <dsp:cNvPr id="0" name=""/>
        <dsp:cNvSpPr/>
      </dsp:nvSpPr>
      <dsp:spPr>
        <a:xfrm>
          <a:off x="3925632" y="247296"/>
          <a:ext cx="3308453" cy="134066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ПТГ</a:t>
          </a:r>
          <a:endParaRPr lang="ru-RU" sz="6500" kern="1200" dirty="0"/>
        </a:p>
      </dsp:txBody>
      <dsp:txXfrm>
        <a:off x="4595964" y="247296"/>
        <a:ext cx="1967789" cy="1340664"/>
      </dsp:txXfrm>
    </dsp:sp>
    <dsp:sp modelId="{CA290B60-C677-4D16-9691-73539DBF8338}">
      <dsp:nvSpPr>
        <dsp:cNvPr id="0" name=""/>
        <dsp:cNvSpPr/>
      </dsp:nvSpPr>
      <dsp:spPr>
        <a:xfrm>
          <a:off x="6826507" y="337629"/>
          <a:ext cx="3986088" cy="1000237"/>
        </a:xfrm>
        <a:prstGeom prst="chevron">
          <a:avLst/>
        </a:prstGeom>
        <a:solidFill>
          <a:srgbClr val="33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err="1" smtClean="0"/>
            <a:t>Антибуллингова</a:t>
          </a:r>
          <a:r>
            <a:rPr lang="ru-RU" sz="2600" kern="1200" dirty="0" smtClean="0"/>
            <a:t> команда</a:t>
          </a:r>
          <a:endParaRPr lang="ru-RU" sz="2600" kern="1200" dirty="0"/>
        </a:p>
      </dsp:txBody>
      <dsp:txXfrm>
        <a:off x="7326626" y="337629"/>
        <a:ext cx="2985851" cy="10002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7A8CE-BD9B-4EC3-8941-FF0336488BDE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DD15F-C2E9-435B-B20B-03D479881E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818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bfe9d933c9_0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bfe9d933c9_0_3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6643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716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9520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846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48289B-0B8E-46BF-BF1C-4EF2FB73C3BE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395280-2C92-4E95-95EE-BB8BC0E9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70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13178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27163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799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664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ogle.com/store/apps/details?id=com.troubleswiththerightcompany.net" TargetMode="External"/><Relationship Id="rId2" Type="http://schemas.openxmlformats.org/officeDocument/2006/relationships/hyperlink" Target="https://www.youtube.com/playlist?list=PLclO3Xu6AsKke-XOzTF51YYoCTRxY9r4O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constructornko.com/itogi-proekta-2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puchkina2007@mail.ru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852445" y="5945594"/>
            <a:ext cx="1612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Август </a:t>
            </a:r>
            <a:r>
              <a:rPr lang="ru-RU" b="0" i="0" u="none" strike="noStrike" dirty="0" smtClean="0">
                <a:solidFill>
                  <a:srgbClr val="16625C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b="0" i="0" u="none" strike="noStrike" smtClean="0">
                <a:solidFill>
                  <a:srgbClr val="16625C"/>
                </a:solidFill>
                <a:effectLst/>
                <a:latin typeface="Century Gothic" panose="020B0502020202020204" pitchFamily="34" charset="0"/>
              </a:rPr>
              <a:t>2022 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21014"/>
            <a:ext cx="103676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МУНИЦИПАЛЬНОЕ АВТОНОМНОЕ </a:t>
            </a:r>
            <a:r>
              <a:rPr lang="ru-RU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учреждение</a:t>
            </a:r>
            <a:r>
              <a:rPr lang="ru-RU" sz="14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 ИНФОРМАЦИОННО-МЕТОДИЧЕСКИЙ ЦЕНТР ГОРОДА ТОМСКА</a:t>
            </a:r>
            <a:endParaRPr lang="ru-RU" sz="1400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1" y="928164"/>
            <a:ext cx="103676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Августовское мероприятий для руководящих и педагогических работников</a:t>
            </a:r>
            <a:endParaRPr lang="ru-RU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085727"/>
              </p:ext>
            </p:extLst>
          </p:nvPr>
        </p:nvGraphicFramePr>
        <p:xfrm>
          <a:off x="4029790" y="2038368"/>
          <a:ext cx="6236843" cy="13796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36843">
                  <a:extLst>
                    <a:ext uri="{9D8B030D-6E8A-4147-A177-3AD203B41FA5}">
                      <a16:colId xmlns:a16="http://schemas.microsoft.com/office/drawing/2014/main" val="1383131561"/>
                    </a:ext>
                  </a:extLst>
                </a:gridCol>
              </a:tblGrid>
              <a:tr h="1212162"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dirty="0" err="1">
                          <a:effectLst/>
                          <a:latin typeface="+mn-lt"/>
                        </a:rPr>
                        <a:t>Антибуллинговая</a:t>
                      </a:r>
                      <a:r>
                        <a:rPr lang="ru-RU" sz="4400" dirty="0">
                          <a:effectLst/>
                          <a:latin typeface="+mn-lt"/>
                        </a:rPr>
                        <a:t> программа для школ</a:t>
                      </a:r>
                      <a:endParaRPr lang="ru-RU" sz="4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2243052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173991" y="3926449"/>
            <a:ext cx="4167051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/>
              <a:t>Пучкина Юлия Александровна, </a:t>
            </a:r>
            <a:r>
              <a:rPr lang="ru-RU" sz="2000" dirty="0"/>
              <a:t>директор АНО </a:t>
            </a:r>
            <a:r>
              <a:rPr lang="ru-RU" sz="2000" dirty="0" smtClean="0"/>
              <a:t>Ресурсный центр </a:t>
            </a:r>
            <a:r>
              <a:rPr lang="ru-RU" sz="2000" dirty="0"/>
              <a:t>«Согласие», доцент </a:t>
            </a:r>
            <a:r>
              <a:rPr lang="ru-RU" sz="2000" dirty="0" smtClean="0"/>
              <a:t>кафедры социальной работы НИТГУ</a:t>
            </a:r>
            <a:r>
              <a:rPr lang="ru-RU" sz="2000" dirty="0"/>
              <a:t>, </a:t>
            </a:r>
            <a:r>
              <a:rPr lang="ru-RU" sz="2000" dirty="0" smtClean="0"/>
              <a:t>доцент кафедры ППО ТГПУ, г</a:t>
            </a:r>
            <a:r>
              <a:rPr lang="ru-RU" sz="2000" dirty="0"/>
              <a:t>. Томск</a:t>
            </a:r>
            <a:endParaRPr lang="ru-RU" sz="2000" dirty="0">
              <a:solidFill>
                <a:srgbClr val="2162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08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3"/>
          <p:cNvSpPr txBox="1">
            <a:spLocks/>
          </p:cNvSpPr>
          <p:nvPr/>
        </p:nvSpPr>
        <p:spPr>
          <a:xfrm>
            <a:off x="137782" y="344033"/>
            <a:ext cx="7816298" cy="46695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ru-RU" sz="1600" dirty="0">
              <a:solidFill>
                <a:srgbClr val="16625C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sz="900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49037" y="171163"/>
            <a:ext cx="10515600" cy="770948"/>
          </a:xfrm>
        </p:spPr>
        <p:txBody>
          <a:bodyPr/>
          <a:lstStyle/>
          <a:p>
            <a:r>
              <a:rPr lang="ru-RU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Кто реализует?</a:t>
            </a:r>
            <a:endParaRPr lang="ru-RU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8200" y="131300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tx1">
                    <a:lumMod val="75000"/>
                  </a:schemeClr>
                </a:solidFill>
              </a:rPr>
              <a:t>Антибуллинговая команда в школе 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</a:rPr>
              <a:t>– </a:t>
            </a:r>
            <a:endParaRPr lang="ru-RU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это 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</a:rPr>
              <a:t>объединение администраторов и узких специалистов (директора, заместителя директора, социального педагога, педагога-психолога, классного руководителя и др.), имеющих общие представления и подходы к работе с 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</a:rPr>
              <a:t>буллингом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</a:rPr>
              <a:t>, способных кооперироваться и быстро реагировать на выявленный случай.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>
                    <a:lumMod val="75000"/>
                  </a:schemeClr>
                </a:solidFill>
              </a:rPr>
              <a:t>                   Антибуллинговая </a:t>
            </a:r>
            <a:r>
              <a:rPr lang="ru-RU" b="1" dirty="0">
                <a:solidFill>
                  <a:schemeClr val="tx1">
                    <a:lumMod val="75000"/>
                  </a:schemeClr>
                </a:solidFill>
              </a:rPr>
              <a:t>команда в </a:t>
            </a:r>
            <a:r>
              <a:rPr lang="ru-RU" b="1" dirty="0" smtClean="0">
                <a:solidFill>
                  <a:schemeClr val="tx1">
                    <a:lumMod val="75000"/>
                  </a:schemeClr>
                </a:solidFill>
              </a:rPr>
              <a:t>муниципалитете</a:t>
            </a:r>
            <a:endParaRPr lang="ru-RU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51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16200000">
            <a:off x="-2338388" y="2460724"/>
            <a:ext cx="52292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0" u="none" strike="noStrike" dirty="0" smtClean="0">
                <a:solidFill>
                  <a:srgbClr val="16625C"/>
                </a:solidFill>
                <a:effectLst/>
                <a:latin typeface="Century Gothic" panose="020B0502020202020204" pitchFamily="34" charset="0"/>
              </a:rPr>
              <a:t>Анализ методической работы за 2019-2020 уч. год</a:t>
            </a:r>
            <a:endParaRPr lang="ru-RU" sz="1400" dirty="0">
              <a:latin typeface="Century Gothic" panose="020B0502020202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775855" y="1845029"/>
            <a:ext cx="4248991" cy="4689567"/>
            <a:chOff x="1907177" y="1900447"/>
            <a:chExt cx="3879669" cy="4689567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907177" y="1900447"/>
              <a:ext cx="3879669" cy="4689567"/>
            </a:xfrm>
            <a:prstGeom prst="rect">
              <a:avLst/>
            </a:prstGeom>
            <a:solidFill>
              <a:srgbClr val="16625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dirty="0"/>
                <a:t>Профилактика буллинга</a:t>
              </a:r>
            </a:p>
            <a:p>
              <a:pPr algn="ctr"/>
              <a:endParaRPr lang="ru-RU" sz="3200" dirty="0"/>
            </a:p>
            <a:p>
              <a:pPr algn="ctr"/>
              <a:endParaRPr lang="ru-RU" sz="3200" dirty="0"/>
            </a:p>
            <a:p>
              <a:pPr algn="ctr"/>
              <a:endParaRPr lang="ru-RU" sz="3200" dirty="0"/>
            </a:p>
            <a:p>
              <a:pPr algn="ctr"/>
              <a:endParaRPr lang="ru-RU" sz="3200" dirty="0"/>
            </a:p>
            <a:p>
              <a:pPr algn="ctr"/>
              <a:endParaRPr lang="ru-RU" sz="3200" dirty="0"/>
            </a:p>
            <a:p>
              <a:pPr algn="ctr"/>
              <a:endParaRPr lang="ru-RU" sz="3200" dirty="0"/>
            </a:p>
            <a:p>
              <a:pPr algn="ctr"/>
              <a:endParaRPr lang="ru-RU" sz="3200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035728" y="3907228"/>
              <a:ext cx="1811283" cy="941616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</a:rPr>
                <a:t>Настольные игры, карточки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035728" y="3124247"/>
              <a:ext cx="1811283" cy="64008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</a:rPr>
                <a:t>Классные часы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4008119" y="3252304"/>
              <a:ext cx="1658983" cy="941318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chemeClr val="tx1"/>
                  </a:solidFill>
                </a:rPr>
                <a:t>Просмотры </a:t>
              </a:r>
              <a:r>
                <a:rPr lang="ru-RU" sz="1600" b="1" dirty="0">
                  <a:solidFill>
                    <a:schemeClr val="tx1"/>
                  </a:solidFill>
                </a:rPr>
                <a:t>фильмов, чтение книг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008119" y="4378036"/>
              <a:ext cx="1658983" cy="755667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err="1">
                  <a:solidFill>
                    <a:schemeClr val="tx1"/>
                  </a:solidFill>
                </a:rPr>
                <a:t>Квесты</a:t>
              </a:r>
              <a:r>
                <a:rPr lang="ru-RU" sz="2000" b="1" dirty="0">
                  <a:solidFill>
                    <a:schemeClr val="tx1"/>
                  </a:solidFill>
                </a:rPr>
                <a:t>, игры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035728" y="4991745"/>
              <a:ext cx="1853740" cy="1168928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err="1">
                  <a:solidFill>
                    <a:schemeClr val="tx1"/>
                  </a:solidFill>
                </a:rPr>
                <a:t>Антибуллинговое</a:t>
              </a:r>
              <a:r>
                <a:rPr lang="ru-RU" sz="1600" b="1" dirty="0">
                  <a:solidFill>
                    <a:schemeClr val="tx1"/>
                  </a:solidFill>
                </a:rPr>
                <a:t> содержание других предметов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008119" y="5318117"/>
              <a:ext cx="1660075" cy="842556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err="1">
                  <a:solidFill>
                    <a:schemeClr val="tx1"/>
                  </a:solidFill>
                </a:rPr>
                <a:t>Профилак-тические</a:t>
              </a:r>
              <a:r>
                <a:rPr lang="ru-RU" sz="1600" b="1" dirty="0">
                  <a:solidFill>
                    <a:schemeClr val="tx1"/>
                  </a:solidFill>
                </a:rPr>
                <a:t> круги</a:t>
              </a: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5254809" y="1845028"/>
            <a:ext cx="4150448" cy="4689567"/>
          </a:xfrm>
          <a:prstGeom prst="rect">
            <a:avLst/>
          </a:prstGeom>
          <a:solidFill>
            <a:srgbClr val="1662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Пресечение буллинга (восстановительная работа</a:t>
            </a:r>
            <a:r>
              <a:rPr lang="ru-RU" sz="2800" dirty="0" smtClean="0"/>
              <a:t>)</a:t>
            </a:r>
          </a:p>
          <a:p>
            <a:pPr algn="ctr"/>
            <a:endParaRPr lang="ru-RU" sz="3200" dirty="0"/>
          </a:p>
          <a:p>
            <a:pPr algn="ctr"/>
            <a:endParaRPr lang="ru-RU" sz="3200" dirty="0"/>
          </a:p>
          <a:p>
            <a:pPr algn="ctr"/>
            <a:endParaRPr lang="ru-RU" sz="3200" dirty="0"/>
          </a:p>
          <a:p>
            <a:pPr algn="ctr"/>
            <a:endParaRPr lang="ru-RU" sz="3200" dirty="0"/>
          </a:p>
          <a:p>
            <a:pPr algn="ctr"/>
            <a:endParaRPr lang="ru-RU" sz="3200" dirty="0"/>
          </a:p>
          <a:p>
            <a:pPr algn="ctr"/>
            <a:endParaRPr lang="ru-RU" sz="3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891349" y="3552172"/>
            <a:ext cx="2795452" cy="79683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Алгоритмы реагирования на ситуации буллинга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891349" y="4887142"/>
            <a:ext cx="2795452" cy="79683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Технология Круга сообщества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08496" y="405887"/>
            <a:ext cx="571502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Компоненты </a:t>
            </a:r>
            <a:r>
              <a:rPr lang="ru-RU" sz="2800" dirty="0" err="1" smtClean="0"/>
              <a:t>антибуллинговой</a:t>
            </a:r>
            <a:r>
              <a:rPr lang="ru-RU" sz="2800" dirty="0" smtClean="0"/>
              <a:t> </a:t>
            </a:r>
          </a:p>
          <a:p>
            <a:pPr algn="ctr"/>
            <a:r>
              <a:rPr lang="ru-RU" sz="2800" dirty="0" smtClean="0"/>
              <a:t>программы</a:t>
            </a:r>
            <a:r>
              <a:rPr lang="ru-RU" dirty="0" smtClean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985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0"/>
          <p:cNvSpPr txBox="1"/>
          <p:nvPr/>
        </p:nvSpPr>
        <p:spPr>
          <a:xfrm>
            <a:off x="1719944" y="1070764"/>
            <a:ext cx="10576135" cy="511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2000"/>
              </a:spcBef>
            </a:pPr>
            <a:r>
              <a:rPr lang="ru-RU" sz="3733" dirty="0"/>
              <a:t>«Региональная </a:t>
            </a:r>
            <a:r>
              <a:rPr lang="ru-RU" sz="3733" dirty="0" err="1"/>
              <a:t>антибуллинговая</a:t>
            </a:r>
            <a:r>
              <a:rPr lang="ru-RU" sz="3733" dirty="0"/>
              <a:t> команда «Школа - территория мира</a:t>
            </a:r>
            <a:r>
              <a:rPr lang="ru-RU" sz="3733" dirty="0"/>
              <a:t>»</a:t>
            </a:r>
          </a:p>
          <a:p>
            <a:pPr algn="ctr">
              <a:spcBef>
                <a:spcPts val="2000"/>
              </a:spcBef>
            </a:pPr>
            <a:r>
              <a:rPr lang="ru-RU" sz="3733" b="1" dirty="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01.01.2022  – 31.05.2023 гг.</a:t>
            </a:r>
          </a:p>
          <a:p>
            <a:pPr algn="ctr">
              <a:spcBef>
                <a:spcPts val="2000"/>
              </a:spcBef>
            </a:pPr>
            <a:r>
              <a:rPr lang="ru-RU" sz="3733" b="1" dirty="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Реализуется при поддержке Администрации Томской области</a:t>
            </a:r>
            <a:endParaRPr sz="3733" b="1" dirty="0">
              <a:solidFill>
                <a:srgbClr val="434343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779988228"/>
              </p:ext>
            </p:extLst>
          </p:nvPr>
        </p:nvGraphicFramePr>
        <p:xfrm>
          <a:off x="1" y="5084813"/>
          <a:ext cx="10812596" cy="2986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30744" y="251387"/>
            <a:ext cx="7415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Социальный проект: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219515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167;p30"/>
          <p:cNvSpPr/>
          <p:nvPr/>
        </p:nvSpPr>
        <p:spPr>
          <a:xfrm>
            <a:off x="-64722" y="523690"/>
            <a:ext cx="3456783" cy="3456737"/>
          </a:xfrm>
          <a:prstGeom prst="flowChartConnector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" name="Google Shape;166;p30"/>
          <p:cNvSpPr/>
          <p:nvPr/>
        </p:nvSpPr>
        <p:spPr>
          <a:xfrm>
            <a:off x="-107161" y="0"/>
            <a:ext cx="4857192" cy="4857128"/>
          </a:xfrm>
          <a:prstGeom prst="flowChartConnector">
            <a:avLst/>
          </a:prstGeom>
          <a:solidFill>
            <a:srgbClr val="FFEFE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" name="Прямоугольник 5"/>
          <p:cNvSpPr/>
          <p:nvPr/>
        </p:nvSpPr>
        <p:spPr>
          <a:xfrm>
            <a:off x="6657703" y="1870897"/>
            <a:ext cx="4419600" cy="4689567"/>
          </a:xfrm>
          <a:prstGeom prst="rect">
            <a:avLst/>
          </a:prstGeom>
          <a:solidFill>
            <a:srgbClr val="1662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Восстановительные десанты</a:t>
            </a:r>
          </a:p>
          <a:p>
            <a:pPr algn="ctr"/>
            <a:endParaRPr lang="ru-RU" sz="3200" dirty="0"/>
          </a:p>
          <a:p>
            <a:pPr algn="ctr"/>
            <a:endParaRPr lang="ru-RU" sz="3200" dirty="0"/>
          </a:p>
          <a:p>
            <a:pPr algn="ctr"/>
            <a:endParaRPr lang="ru-RU" sz="3200" dirty="0"/>
          </a:p>
          <a:p>
            <a:pPr algn="ctr"/>
            <a:endParaRPr lang="ru-RU" sz="3200" dirty="0"/>
          </a:p>
          <a:p>
            <a:pPr algn="ctr"/>
            <a:endParaRPr lang="ru-RU" sz="3200" dirty="0"/>
          </a:p>
          <a:p>
            <a:pPr algn="ctr"/>
            <a:endParaRPr lang="ru-RU" sz="3200" dirty="0"/>
          </a:p>
          <a:p>
            <a:pPr algn="ctr"/>
            <a:endParaRPr lang="ru-RU" sz="3200" dirty="0"/>
          </a:p>
        </p:txBody>
      </p:sp>
      <p:sp>
        <p:nvSpPr>
          <p:cNvPr id="7" name="Стрелка вниз 6"/>
          <p:cNvSpPr/>
          <p:nvPr/>
        </p:nvSpPr>
        <p:spPr>
          <a:xfrm>
            <a:off x="3371403" y="1319349"/>
            <a:ext cx="627019" cy="4702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8" name="Стрелка вниз 7"/>
          <p:cNvSpPr/>
          <p:nvPr/>
        </p:nvSpPr>
        <p:spPr>
          <a:xfrm>
            <a:off x="8497387" y="1262362"/>
            <a:ext cx="627019" cy="4702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grpSp>
        <p:nvGrpSpPr>
          <p:cNvPr id="5" name="Группа 4"/>
          <p:cNvGrpSpPr/>
          <p:nvPr/>
        </p:nvGrpSpPr>
        <p:grpSpPr>
          <a:xfrm>
            <a:off x="1907175" y="1870897"/>
            <a:ext cx="4258493" cy="4689567"/>
            <a:chOff x="1430381" y="1403172"/>
            <a:chExt cx="3193870" cy="3517175"/>
          </a:xfrm>
          <a:solidFill>
            <a:srgbClr val="33CCCC"/>
          </a:solidFill>
        </p:grpSpPr>
        <p:sp>
          <p:nvSpPr>
            <p:cNvPr id="4" name="Прямоугольник 3"/>
            <p:cNvSpPr/>
            <p:nvPr/>
          </p:nvSpPr>
          <p:spPr>
            <a:xfrm>
              <a:off x="1430381" y="1403172"/>
              <a:ext cx="3193870" cy="3517175"/>
            </a:xfrm>
            <a:prstGeom prst="rect">
              <a:avLst/>
            </a:prstGeom>
            <a:solidFill>
              <a:srgbClr val="16625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dirty="0"/>
                <a:t>Методические десанты</a:t>
              </a:r>
            </a:p>
            <a:p>
              <a:pPr algn="ctr"/>
              <a:endParaRPr lang="ru-RU" sz="3200" dirty="0"/>
            </a:p>
            <a:p>
              <a:pPr algn="ctr"/>
              <a:endParaRPr lang="ru-RU" sz="3200" dirty="0"/>
            </a:p>
            <a:p>
              <a:pPr algn="ctr"/>
              <a:endParaRPr lang="ru-RU" sz="3200" dirty="0"/>
            </a:p>
            <a:p>
              <a:pPr algn="ctr"/>
              <a:endParaRPr lang="ru-RU" sz="3200" dirty="0"/>
            </a:p>
            <a:p>
              <a:pPr algn="ctr"/>
              <a:endParaRPr lang="ru-RU" sz="3200" dirty="0"/>
            </a:p>
            <a:p>
              <a:pPr algn="ctr"/>
              <a:endParaRPr lang="ru-RU" sz="3200" dirty="0"/>
            </a:p>
            <a:p>
              <a:pPr algn="ctr"/>
              <a:endParaRPr lang="ru-RU" sz="3200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508761" y="3482888"/>
              <a:ext cx="1440180" cy="78376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tx1"/>
                  </a:solidFill>
                </a:rPr>
                <a:t>Настольная методическая игра для команды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529173" y="2268041"/>
              <a:ext cx="1419767" cy="62211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</a:rPr>
                <a:t>Семинары для всех педагогов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027316" y="2855866"/>
              <a:ext cx="1469572" cy="97835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500" b="1" dirty="0">
                  <a:solidFill>
                    <a:schemeClr val="tx1"/>
                  </a:solidFill>
                </a:rPr>
                <a:t>Разбор конкретного случая и проектирование работы по нему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051810" y="4191817"/>
              <a:ext cx="1469572" cy="56469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33" b="1" dirty="0">
                  <a:solidFill>
                    <a:schemeClr val="tx1"/>
                  </a:solidFill>
                </a:rPr>
                <a:t>Индивидуальное консультирование</a:t>
              </a: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6999514" y="3024053"/>
            <a:ext cx="3622767" cy="705395"/>
          </a:xfrm>
          <a:prstGeom prst="rect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Работа с педагогами по конкретному случаю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999514" y="3905797"/>
            <a:ext cx="3622767" cy="568239"/>
          </a:xfrm>
          <a:prstGeom prst="rect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Круг сообщества с родителями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999514" y="4709163"/>
            <a:ext cx="3622767" cy="580844"/>
          </a:xfrm>
          <a:prstGeom prst="rect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Предварительная работа и Круг сообщества с детьми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999514" y="5518149"/>
            <a:ext cx="3622767" cy="823867"/>
          </a:xfrm>
          <a:prstGeom prst="rect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Воспитательная работа или профилактическое мероприятие с волонтерами </a:t>
            </a:r>
          </a:p>
        </p:txBody>
      </p:sp>
      <p:sp>
        <p:nvSpPr>
          <p:cNvPr id="18" name="Google Shape;168;p30"/>
          <p:cNvSpPr/>
          <p:nvPr/>
        </p:nvSpPr>
        <p:spPr>
          <a:xfrm>
            <a:off x="32103" y="320080"/>
            <a:ext cx="11045200" cy="890400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" name="Google Shape;169;p30"/>
          <p:cNvSpPr txBox="1"/>
          <p:nvPr/>
        </p:nvSpPr>
        <p:spPr>
          <a:xfrm>
            <a:off x="32103" y="331584"/>
            <a:ext cx="10766526" cy="884000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/>
            <a:r>
              <a:rPr lang="ru-RU" sz="3733" b="1" dirty="0">
                <a:latin typeface="Didact Gothic"/>
                <a:ea typeface="Didact Gothic"/>
                <a:cs typeface="Didact Gothic"/>
                <a:sym typeface="Didact Gothic"/>
              </a:rPr>
              <a:t>В</a:t>
            </a:r>
            <a:r>
              <a:rPr lang="ru" sz="3733" b="1" dirty="0">
                <a:latin typeface="Didact Gothic"/>
                <a:ea typeface="Didact Gothic"/>
                <a:cs typeface="Didact Gothic"/>
                <a:sym typeface="Didact Gothic"/>
              </a:rPr>
              <a:t>озможности Антибуллинговой команды:</a:t>
            </a:r>
            <a:endParaRPr sz="3733" b="1" dirty="0"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97014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3"/>
          <p:cNvSpPr txBox="1"/>
          <p:nvPr/>
        </p:nvSpPr>
        <p:spPr>
          <a:xfrm>
            <a:off x="454636" y="3938949"/>
            <a:ext cx="11359993" cy="2246769"/>
          </a:xfrm>
          <a:prstGeom prst="rect">
            <a:avLst/>
          </a:prstGeom>
          <a:solidFill>
            <a:srgbClr val="16625C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solidFill>
                  <a:schemeClr val="bg1"/>
                </a:solidFill>
              </a:rPr>
              <a:t>* «</a:t>
            </a:r>
            <a:r>
              <a:rPr lang="ru-RU" sz="2800" dirty="0">
                <a:solidFill>
                  <a:schemeClr val="bg1"/>
                </a:solidFill>
              </a:rPr>
              <a:t>Антибуллинговая </a:t>
            </a:r>
            <a:r>
              <a:rPr lang="ru-RU" sz="2800" dirty="0" smtClean="0">
                <a:solidFill>
                  <a:schemeClr val="bg1"/>
                </a:solidFill>
              </a:rPr>
              <a:t>команда» как методический инструмент: 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– это разработанная группой томских авторов настольная тренинг-игра для команды администраторов и узких специалистов школ для освоения и закрепления способов реагирования на ситуации </a:t>
            </a:r>
            <a:r>
              <a:rPr lang="ru-RU" sz="2800" dirty="0" err="1" smtClean="0">
                <a:solidFill>
                  <a:schemeClr val="bg1"/>
                </a:solidFill>
              </a:rPr>
              <a:t>буллинга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2"/>
          <a:stretch/>
        </p:blipFill>
        <p:spPr>
          <a:xfrm>
            <a:off x="454636" y="1364794"/>
            <a:ext cx="7025329" cy="24236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068" y="1367389"/>
            <a:ext cx="3254707" cy="24410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59545" y="240162"/>
            <a:ext cx="7943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Игра «Антибуллинговая команда»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496604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9829" y="345926"/>
            <a:ext cx="7143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Восстановительные десанты:</a:t>
            </a:r>
            <a:endParaRPr lang="ru-RU" sz="3200" b="1" dirty="0"/>
          </a:p>
        </p:txBody>
      </p:sp>
      <p:sp>
        <p:nvSpPr>
          <p:cNvPr id="155" name="Прямоугольник 154"/>
          <p:cNvSpPr/>
          <p:nvPr/>
        </p:nvSpPr>
        <p:spPr>
          <a:xfrm>
            <a:off x="644702" y="4867564"/>
            <a:ext cx="10397969" cy="1731449"/>
          </a:xfrm>
          <a:prstGeom prst="rect">
            <a:avLst/>
          </a:prstGeom>
          <a:solidFill>
            <a:srgbClr val="1662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61559" y="4867318"/>
            <a:ext cx="99642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* Круг сообщества – технология </a:t>
            </a:r>
            <a:r>
              <a:rPr lang="ru-RU" sz="2000" dirty="0" err="1" smtClean="0">
                <a:solidFill>
                  <a:schemeClr val="bg1"/>
                </a:solidFill>
              </a:rPr>
              <a:t>экологичного</a:t>
            </a:r>
            <a:r>
              <a:rPr lang="ru-RU" sz="2000" dirty="0" smtClean="0">
                <a:solidFill>
                  <a:schemeClr val="bg1"/>
                </a:solidFill>
              </a:rPr>
              <a:t> разрешения групповых конфликтов, в ходе которого восстанавливается </a:t>
            </a:r>
            <a:r>
              <a:rPr lang="ru-RU" sz="2000" dirty="0">
                <a:solidFill>
                  <a:schemeClr val="bg1"/>
                </a:solidFill>
              </a:rPr>
              <a:t>положение в коллективе обидчика и/или жертвы, </a:t>
            </a:r>
            <a:r>
              <a:rPr lang="ru-RU" sz="2000" dirty="0" smtClean="0">
                <a:solidFill>
                  <a:schemeClr val="bg1"/>
                </a:solidFill>
              </a:rPr>
              <a:t>снимаются </a:t>
            </a:r>
            <a:r>
              <a:rPr lang="ru-RU" sz="2000" dirty="0">
                <a:solidFill>
                  <a:schemeClr val="bg1"/>
                </a:solidFill>
              </a:rPr>
              <a:t>ярлыки, </a:t>
            </a:r>
            <a:r>
              <a:rPr lang="ru-RU" sz="2000" dirty="0" smtClean="0">
                <a:solidFill>
                  <a:schemeClr val="bg1"/>
                </a:solidFill>
              </a:rPr>
              <a:t>восстанавливаются взаимоотношения </a:t>
            </a:r>
            <a:r>
              <a:rPr lang="ru-RU" sz="2000" dirty="0">
                <a:solidFill>
                  <a:schemeClr val="bg1"/>
                </a:solidFill>
              </a:rPr>
              <a:t>в коллективе, </a:t>
            </a:r>
            <a:r>
              <a:rPr lang="ru-RU" sz="2000" dirty="0" smtClean="0">
                <a:solidFill>
                  <a:schemeClr val="bg1"/>
                </a:solidFill>
              </a:rPr>
              <a:t>вырабатываются правила поведения, обсуждаются меры, что сделать, чтобы </a:t>
            </a:r>
            <a:r>
              <a:rPr lang="ru-RU" sz="2000" dirty="0">
                <a:solidFill>
                  <a:schemeClr val="bg1"/>
                </a:solidFill>
              </a:rPr>
              <a:t>подобные ситуации не повторялись.</a:t>
            </a:r>
            <a:r>
              <a:rPr lang="ru-RU" sz="2000" dirty="0" smtClean="0">
                <a:solidFill>
                  <a:schemeClr val="bg1"/>
                </a:solidFill>
              </a:rPr>
              <a:t>  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15" y="1285782"/>
            <a:ext cx="6677049" cy="30829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5"/>
          <a:stretch/>
        </p:blipFill>
        <p:spPr>
          <a:xfrm>
            <a:off x="7113844" y="1288472"/>
            <a:ext cx="4377106" cy="308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790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57467" y="6035159"/>
            <a:ext cx="9102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-38100" y="1200150"/>
            <a:ext cx="8640000" cy="1588"/>
          </a:xfrm>
          <a:prstGeom prst="line">
            <a:avLst/>
          </a:prstGeom>
          <a:ln w="25400">
            <a:solidFill>
              <a:srgbClr val="F38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241685" y="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Ресурсы для педагогов:</a:t>
            </a:r>
            <a:endParaRPr lang="ru-RU" sz="3200" b="1" dirty="0"/>
          </a:p>
        </p:txBody>
      </p:sp>
      <p:graphicFrame>
        <p:nvGraphicFramePr>
          <p:cNvPr id="57" name="Таблица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396370"/>
              </p:ext>
            </p:extLst>
          </p:nvPr>
        </p:nvGraphicFramePr>
        <p:xfrm>
          <a:off x="357467" y="584775"/>
          <a:ext cx="11689389" cy="6539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8564">
                  <a:extLst>
                    <a:ext uri="{9D8B030D-6E8A-4147-A177-3AD203B41FA5}">
                      <a16:colId xmlns:a16="http://schemas.microsoft.com/office/drawing/2014/main" val="2251356625"/>
                    </a:ext>
                  </a:extLst>
                </a:gridCol>
                <a:gridCol w="5590825">
                  <a:extLst>
                    <a:ext uri="{9D8B030D-6E8A-4147-A177-3AD203B41FA5}">
                      <a16:colId xmlns:a16="http://schemas.microsoft.com/office/drawing/2014/main" val="1400206836"/>
                    </a:ext>
                  </a:extLst>
                </a:gridCol>
              </a:tblGrid>
              <a:tr h="50444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Ресурсы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по профилактике </a:t>
                      </a:r>
                      <a:r>
                        <a:rPr lang="ru-RU" baseline="0" dirty="0" err="1" smtClean="0">
                          <a:solidFill>
                            <a:schemeClr val="tx1"/>
                          </a:solidFill>
                        </a:rPr>
                        <a:t>буллинга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Ресурсы для работы со случаем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81522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dirty="0" smtClean="0"/>
                        <a:t>Возможность приглашения специалистов</a:t>
                      </a:r>
                      <a:r>
                        <a:rPr lang="ru-RU" baseline="0" dirty="0" smtClean="0"/>
                        <a:t> для работы с </a:t>
                      </a:r>
                      <a:r>
                        <a:rPr lang="ru-RU" baseline="0" dirty="0" err="1" smtClean="0"/>
                        <a:t>педколлективом</a:t>
                      </a:r>
                      <a:r>
                        <a:rPr lang="ru-RU" baseline="0" dirty="0" smtClean="0"/>
                        <a:t> (повышение компетенций)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Возможность приглашения «восстановительного десанта» (Ресурсный центр «Согласие»)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189972"/>
                  </a:ext>
                </a:extLst>
              </a:tr>
              <a:tr h="281685">
                <a:tc>
                  <a:txBody>
                    <a:bodyPr/>
                    <a:lstStyle/>
                    <a:p>
                      <a:r>
                        <a:rPr lang="ru-RU" dirty="0" smtClean="0"/>
                        <a:t>Приглашение специалиста для проведения игры-тренинга</a:t>
                      </a:r>
                      <a:r>
                        <a:rPr lang="ru-RU" baseline="0" dirty="0" smtClean="0"/>
                        <a:t> «Антибуллинговая команда»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О</a:t>
                      </a:r>
                      <a:r>
                        <a:rPr lang="ru-RU" dirty="0" smtClean="0"/>
                        <a:t>бучение</a:t>
                      </a:r>
                      <a:r>
                        <a:rPr lang="ru-RU" baseline="0" dirty="0" smtClean="0"/>
                        <a:t> своих педагогов медиации, Кругам сообщества на курсах (ТОИПКРО, ТГУ).</a:t>
                      </a:r>
                      <a:endParaRPr lang="ru-RU" dirty="0" smtClean="0"/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261667"/>
                  </a:ext>
                </a:extLst>
              </a:tr>
              <a:tr h="9806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Возможности приглашения специалистов</a:t>
                      </a:r>
                      <a:r>
                        <a:rPr lang="ru-RU" baseline="0" dirty="0" smtClean="0"/>
                        <a:t> и волонтеров для проведения профилактических игр с детьми («Слабое звено», «Голоса в голове подростка» и др.) </a:t>
                      </a:r>
                      <a:endParaRPr lang="ru-RU" dirty="0" smtClean="0"/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Апгрейд</a:t>
                      </a:r>
                      <a:r>
                        <a:rPr lang="ru-RU" baseline="0" dirty="0" smtClean="0"/>
                        <a:t> службы примирения, включение в проект по оказанию методической поддержки службам (Ресурсный центр «Согласие», МАУ ИМЦ)</a:t>
                      </a:r>
                      <a:endParaRPr lang="ru-RU" dirty="0" smtClean="0"/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9546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dirty="0" smtClean="0"/>
                        <a:t>Возможность</a:t>
                      </a:r>
                      <a:r>
                        <a:rPr lang="ru-RU" baseline="0" dirty="0" smtClean="0"/>
                        <a:t> экспресс-обучения технологии проведения профилактического Круга сообщества в классе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Участие в</a:t>
                      </a:r>
                      <a:r>
                        <a:rPr lang="ru-RU" baseline="0" dirty="0" smtClean="0"/>
                        <a:t> трехдневном </a:t>
                      </a:r>
                      <a:r>
                        <a:rPr lang="ru-RU" dirty="0" smtClean="0"/>
                        <a:t>обучающем</a:t>
                      </a:r>
                      <a:r>
                        <a:rPr lang="ru-RU" baseline="0" dirty="0" smtClean="0"/>
                        <a:t> семинаре-тренинге</a:t>
                      </a:r>
                      <a:r>
                        <a:rPr lang="ru-RU" dirty="0" smtClean="0"/>
                        <a:t> по Кругам в январе.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1704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Записи </a:t>
                      </a:r>
                      <a:r>
                        <a:rPr lang="ru-RU" dirty="0" err="1" smtClean="0"/>
                        <a:t>вебинаров</a:t>
                      </a:r>
                      <a:r>
                        <a:rPr lang="ru-RU" dirty="0" smtClean="0"/>
                        <a:t> о мерах профилактики </a:t>
                      </a:r>
                      <a:r>
                        <a:rPr lang="ru-RU" dirty="0" err="1" smtClean="0"/>
                        <a:t>буллинга</a:t>
                      </a:r>
                      <a:r>
                        <a:rPr lang="ru-RU" dirty="0" smtClean="0"/>
                        <a:t> </a:t>
                      </a:r>
                      <a:r>
                        <a:rPr lang="en-US" dirty="0" smtClean="0">
                          <a:hlinkClick r:id="rId2"/>
                        </a:rPr>
                        <a:t>https://www.youtube.com/playlist?list=PLclO3Xu6AsKke-XOzTF51YYoCTRxY9r4O</a:t>
                      </a:r>
                      <a:r>
                        <a:rPr lang="ru-RU" baseline="0" dirty="0" smtClean="0"/>
                        <a:t> </a:t>
                      </a:r>
                      <a:endParaRPr lang="ru-RU" dirty="0" smtClean="0"/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Обучение педагогов на курсах по буллингу,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36 часов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(МАУ ИМЦ )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2613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dirty="0" smtClean="0"/>
                        <a:t>Приложение</a:t>
                      </a:r>
                      <a:r>
                        <a:rPr lang="ru-RU" baseline="0" dirty="0" smtClean="0"/>
                        <a:t> для детей «Классный час» </a:t>
                      </a:r>
                      <a:r>
                        <a:rPr lang="en-US" baseline="0" dirty="0" smtClean="0">
                          <a:hlinkClick r:id="rId3"/>
                        </a:rPr>
                        <a:t>https://play.google.com/store/apps/details?id=com.troubleswiththerightcompany.net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Подробное электронное пособие по буллингу </a:t>
                      </a:r>
                      <a:r>
                        <a:rPr lang="en-US" dirty="0" smtClean="0">
                          <a:hlinkClick r:id="rId4"/>
                        </a:rPr>
                        <a:t>https://www.constructornko.com/itogi-proekta-2</a:t>
                      </a:r>
                      <a:r>
                        <a:rPr lang="ru-RU" dirty="0" smtClean="0"/>
                        <a:t> 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518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5681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51428" y="837643"/>
            <a:ext cx="6096000" cy="57195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2000"/>
              </a:spcBef>
            </a:pPr>
            <a:r>
              <a:rPr lang="ru-RU" sz="2800" b="1" dirty="0" smtClean="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Наши контакты: </a:t>
            </a:r>
          </a:p>
          <a:p>
            <a:pPr>
              <a:spcBef>
                <a:spcPts val="2000"/>
              </a:spcBef>
            </a:pPr>
            <a:r>
              <a:rPr lang="ru-RU" b="1" dirty="0" smtClean="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Директор </a:t>
            </a:r>
            <a:r>
              <a:rPr lang="ru-RU" b="1" dirty="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РЦ «Согласие», руководитель проекта (координатор «восстановительных десантов»): Пучкина Юлия Александровна</a:t>
            </a:r>
          </a:p>
          <a:p>
            <a:pPr>
              <a:spcBef>
                <a:spcPts val="2000"/>
              </a:spcBef>
            </a:pPr>
            <a:r>
              <a:rPr lang="ru-RU" b="1" dirty="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89138400897 (можно писать на </a:t>
            </a:r>
            <a:r>
              <a:rPr lang="en-US" b="1" dirty="0" err="1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What’sApp</a:t>
            </a:r>
            <a:r>
              <a:rPr lang="ru-RU" b="1" dirty="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)</a:t>
            </a:r>
          </a:p>
          <a:p>
            <a:pPr>
              <a:spcBef>
                <a:spcPts val="2000"/>
              </a:spcBef>
            </a:pPr>
            <a:r>
              <a:rPr lang="en-US" b="1" dirty="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  <a:hlinkClick r:id="rId3"/>
              </a:rPr>
              <a:t> puchkina2007@mail.ru</a:t>
            </a:r>
            <a:endParaRPr lang="ru-RU" b="1" dirty="0">
              <a:solidFill>
                <a:srgbClr val="434343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>
              <a:spcBef>
                <a:spcPts val="2000"/>
              </a:spcBef>
            </a:pPr>
            <a:r>
              <a:rPr lang="ru-RU" b="1" dirty="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Анонс всех мероприятий: </a:t>
            </a:r>
            <a:r>
              <a:rPr lang="en-US" b="1" dirty="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  <a:hlinkClick r:id="rId3"/>
              </a:rPr>
              <a:t>https://vk.com/soglasievtomske</a:t>
            </a:r>
            <a:r>
              <a:rPr lang="ru-RU" b="1" dirty="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  <a:hlinkClick r:id="rId3"/>
              </a:rPr>
              <a:t> </a:t>
            </a:r>
            <a:endParaRPr lang="ru-RU" b="1" dirty="0" smtClean="0">
              <a:solidFill>
                <a:srgbClr val="434343"/>
              </a:solidFill>
              <a:latin typeface="Didact Gothic"/>
              <a:ea typeface="Didact Gothic"/>
              <a:cs typeface="Didact Gothic"/>
              <a:sym typeface="Didact Gothic"/>
              <a:hlinkClick r:id="rId3"/>
            </a:endParaRPr>
          </a:p>
          <a:p>
            <a:pPr>
              <a:spcBef>
                <a:spcPts val="2000"/>
              </a:spcBef>
            </a:pPr>
            <a:r>
              <a:rPr lang="ru-RU" b="1" dirty="0" smtClean="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  <a:hlinkClick r:id="rId3"/>
              </a:rPr>
              <a:t>Мы находимся: пр. Кирова 49/1</a:t>
            </a:r>
            <a:endParaRPr lang="ru-RU" b="1" dirty="0">
              <a:solidFill>
                <a:srgbClr val="434343"/>
              </a:solidFill>
              <a:latin typeface="Didact Gothic"/>
              <a:ea typeface="Didact Gothic"/>
              <a:cs typeface="Didact Gothic"/>
              <a:sym typeface="Didact Gothic"/>
              <a:hlinkClick r:id="rId3"/>
            </a:endParaRPr>
          </a:p>
          <a:p>
            <a:pPr>
              <a:spcBef>
                <a:spcPts val="2000"/>
              </a:spcBef>
            </a:pPr>
            <a:r>
              <a:rPr lang="ru-RU" b="1" dirty="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Методист: Тимофеева Алла Ивановна (координатор «методических десантов») </a:t>
            </a:r>
            <a:endParaRPr lang="en-US" b="1" dirty="0">
              <a:solidFill>
                <a:srgbClr val="434343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>
              <a:spcBef>
                <a:spcPts val="2000"/>
              </a:spcBef>
            </a:pPr>
            <a:r>
              <a:rPr lang="en-US" b="1" dirty="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8(3822)430532</a:t>
            </a:r>
          </a:p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89138837375</a:t>
            </a:r>
            <a:endParaRPr lang="en-US" b="1" dirty="0">
              <a:solidFill>
                <a:srgbClr val="434343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2277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МАУ ИМЦ">
  <a:themeElements>
    <a:clrScheme name="Другая 4">
      <a:dk1>
        <a:srgbClr val="006666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МАУ ИМЦ" id="{EF005E62-8E39-46C4-86E1-32C29D8EC3E5}" vid="{0298A1A0-F84A-4BB2-9A20-FD4CD75B416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МАУ ИМЦ</Template>
  <TotalTime>2128</TotalTime>
  <Words>534</Words>
  <Application>Microsoft Office PowerPoint</Application>
  <PresentationFormat>Широкоэкранный</PresentationFormat>
  <Paragraphs>89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Didact Gothic</vt:lpstr>
      <vt:lpstr>Times New Roman</vt:lpstr>
      <vt:lpstr>Шаблон МАУ ИМЦ</vt:lpstr>
      <vt:lpstr>Презентация PowerPoint</vt:lpstr>
      <vt:lpstr>Кто реализует?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Ковбаса</dc:creator>
  <cp:lastModifiedBy>Юлия</cp:lastModifiedBy>
  <cp:revision>90</cp:revision>
  <dcterms:created xsi:type="dcterms:W3CDTF">2020-08-10T04:19:49Z</dcterms:created>
  <dcterms:modified xsi:type="dcterms:W3CDTF">2022-08-26T01:32:44Z</dcterms:modified>
</cp:coreProperties>
</file>