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70" r:id="rId3"/>
    <p:sldId id="258" r:id="rId4"/>
    <p:sldId id="271" r:id="rId5"/>
    <p:sldId id="259" r:id="rId6"/>
    <p:sldId id="260" r:id="rId7"/>
    <p:sldId id="261" r:id="rId8"/>
    <p:sldId id="262" r:id="rId9"/>
    <p:sldId id="269" r:id="rId10"/>
    <p:sldId id="263" r:id="rId11"/>
    <p:sldId id="265" r:id="rId12"/>
    <p:sldId id="272" r:id="rId13"/>
    <p:sldId id="273" r:id="rId14"/>
    <p:sldId id="266" r:id="rId15"/>
    <p:sldId id="264" r:id="rId16"/>
    <p:sldId id="257" r:id="rId17"/>
    <p:sldId id="25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1"/>
            </a:gs>
            <a:gs pos="100000">
              <a:schemeClr val="tx2">
                <a:lumMod val="75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0.png"/><Relationship Id="rId21" Type="http://schemas.openxmlformats.org/officeDocument/2006/relationships/image" Target="../media/image25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1.jpeg"/><Relationship Id="rId2" Type="http://schemas.openxmlformats.org/officeDocument/2006/relationships/image" Target="../media/image9.png"/><Relationship Id="rId16" Type="http://schemas.microsoft.com/office/2007/relationships/hdphoto" Target="../media/hdphoto4.wdp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4F664-C667-4F30-B8D9-C6CC967A8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615" y="1103050"/>
            <a:ext cx="11827385" cy="3078333"/>
          </a:xfrm>
        </p:spPr>
        <p:txBody>
          <a:bodyPr>
            <a:noAutofit/>
          </a:bodyPr>
          <a:lstStyle/>
          <a:p>
            <a:r>
              <a:rPr lang="ru-RU" sz="11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Томск –</a:t>
            </a:r>
            <a: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cap="none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cap="none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</a:t>
            </a:r>
            <a: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</a:t>
            </a:r>
          </a:p>
        </p:txBody>
      </p:sp>
      <p:pic>
        <p:nvPicPr>
          <p:cNvPr id="2052" name="Picture 4" descr="Площадь Ленина (Томск) — Википедия">
            <a:extLst>
              <a:ext uri="{FF2B5EF4-FFF2-40B4-BE49-F238E27FC236}">
                <a16:creationId xmlns:a16="http://schemas.microsoft.com/office/drawing/2014/main" id="{4DFE424B-A352-4E74-8F21-D0CFFE77C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54"/>
          <a:stretch/>
        </p:blipFill>
        <p:spPr bwMode="auto">
          <a:xfrm>
            <a:off x="-101600" y="4103053"/>
            <a:ext cx="12395200" cy="2754947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64000"/>
              </a:schemeClr>
            </a:glo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2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B0DC1D-F9B7-4138-B926-442BCF3498C8}"/>
              </a:ext>
            </a:extLst>
          </p:cNvPr>
          <p:cNvSpPr/>
          <p:nvPr/>
        </p:nvSpPr>
        <p:spPr>
          <a:xfrm>
            <a:off x="173420" y="1147787"/>
            <a:ext cx="28377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Ноябрь 1941г. </a:t>
            </a:r>
            <a:r>
              <a:rPr lang="ru-RU" sz="24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- собран первый томский подшипник</a:t>
            </a:r>
          </a:p>
          <a:p>
            <a:endParaRPr lang="ru-RU" sz="2400" dirty="0">
              <a:solidFill>
                <a:srgbClr val="000000"/>
              </a:solidFill>
              <a:latin typeface="Roboto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Декабрь 1941 г.</a:t>
            </a:r>
            <a:r>
              <a:rPr lang="ru-RU" sz="24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 – первый электродвигатель</a:t>
            </a:r>
          </a:p>
          <a:p>
            <a:endParaRPr lang="ru-RU" sz="2400" dirty="0">
              <a:solidFill>
                <a:srgbClr val="000000"/>
              </a:solidFill>
              <a:latin typeface="Roboto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15 декабря </a:t>
            </a:r>
            <a:r>
              <a:rPr lang="ru-RU" sz="24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первая тысяча самолетных ламп</a:t>
            </a:r>
          </a:p>
        </p:txBody>
      </p:sp>
      <p:pic>
        <p:nvPicPr>
          <p:cNvPr id="8196" name="Picture 4" descr="Томск во время войны: промышленность">
            <a:extLst>
              <a:ext uri="{FF2B5EF4-FFF2-40B4-BE49-F238E27FC236}">
                <a16:creationId xmlns:a16="http://schemas.microsoft.com/office/drawing/2014/main" id="{39C0B2AE-BD79-4D0C-96CB-EBE9F1C4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04" y="1077105"/>
            <a:ext cx="8699276" cy="460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obzor.city/data/images/news_2016/04/zdto/1001.jpg">
            <a:extLst>
              <a:ext uri="{FF2B5EF4-FFF2-40B4-BE49-F238E27FC236}">
                <a16:creationId xmlns:a16="http://schemas.microsoft.com/office/drawing/2014/main" id="{8ABF31AD-BD7A-43A1-9DE3-24C932E6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04" y="687975"/>
            <a:ext cx="8699276" cy="546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obzor.city/data/images/news_2016/05/zdto/dsc_1169.jpg">
            <a:extLst>
              <a:ext uri="{FF2B5EF4-FFF2-40B4-BE49-F238E27FC236}">
                <a16:creationId xmlns:a16="http://schemas.microsoft.com/office/drawing/2014/main" id="{DAB36C97-58F0-4CD6-8366-76F0E9DE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04" y="595312"/>
            <a:ext cx="8699276" cy="57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Томский электроламповый завод — Википедия">
            <a:extLst>
              <a:ext uri="{FF2B5EF4-FFF2-40B4-BE49-F238E27FC236}">
                <a16:creationId xmlns:a16="http://schemas.microsoft.com/office/drawing/2014/main" id="{B15AF1A8-DBD6-4C84-99F6-92EB5CBC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C52FF3-2EDF-40B9-86FC-47A7AF3C2540}"/>
              </a:ext>
            </a:extLst>
          </p:cNvPr>
          <p:cNvGrpSpPr/>
          <p:nvPr/>
        </p:nvGrpSpPr>
        <p:grpSpPr>
          <a:xfrm>
            <a:off x="2608537" y="402350"/>
            <a:ext cx="8572500" cy="6342281"/>
            <a:chOff x="2608537" y="402350"/>
            <a:chExt cx="8572500" cy="6342281"/>
          </a:xfrm>
        </p:grpSpPr>
        <p:pic>
          <p:nvPicPr>
            <p:cNvPr id="10244" name="Picture 4" descr="https://img-fotki.yandex.ru/get/196722/160644702.33e/0_158bdf_3e8666bc_orig.jpg">
              <a:extLst>
                <a:ext uri="{FF2B5EF4-FFF2-40B4-BE49-F238E27FC236}">
                  <a16:creationId xmlns:a16="http://schemas.microsoft.com/office/drawing/2014/main" id="{DCCD964B-7E64-47FA-B2B5-BEE378B14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537" y="402350"/>
              <a:ext cx="8572500" cy="569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EA888AAA-D88E-46EA-9177-AEAF2D7C3B8C}"/>
                </a:ext>
              </a:extLst>
            </p:cNvPr>
            <p:cNvSpPr/>
            <p:nvPr/>
          </p:nvSpPr>
          <p:spPr>
            <a:xfrm>
              <a:off x="2608537" y="6098300"/>
              <a:ext cx="8572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i="1" dirty="0">
                  <a:solidFill>
                    <a:srgbClr val="333333"/>
                  </a:solidFill>
                  <a:latin typeface="Arial" panose="020B0604020202020204" pitchFamily="34" charset="0"/>
                </a:rPr>
                <a:t>Ликероводочный завод. Здесь разместились цеха манометрового завода</a:t>
              </a:r>
              <a:r>
                <a:rPr lang="ru-RU" dirty="0"/>
                <a:t/>
              </a:r>
              <a:br>
                <a:rPr lang="ru-RU" dirty="0"/>
              </a:br>
              <a:endParaRPr lang="ru-RU" dirty="0"/>
            </a:p>
          </p:txBody>
        </p:sp>
      </p:grpSp>
      <p:pic>
        <p:nvPicPr>
          <p:cNvPr id="10246" name="Picture 6" descr="https://img-fotki.yandex.ru/get/196102/160644702.33f/0_158bf6_cf7aeb2e_orig.jpg">
            <a:extLst>
              <a:ext uri="{FF2B5EF4-FFF2-40B4-BE49-F238E27FC236}">
                <a16:creationId xmlns:a16="http://schemas.microsoft.com/office/drawing/2014/main" id="{99A575F3-3F95-43BA-B62F-6D7836D4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37" y="397588"/>
            <a:ext cx="857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Подробнее о производителе Манотомь">
            <a:extLst>
              <a:ext uri="{FF2B5EF4-FFF2-40B4-BE49-F238E27FC236}">
                <a16:creationId xmlns:a16="http://schemas.microsoft.com/office/drawing/2014/main" id="{48E79DAD-3B6A-463B-9A5F-DC035FB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54" y="797637"/>
            <a:ext cx="9440331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1D00F4-24A8-42F0-9E9C-BC1A4B23337C}"/>
              </a:ext>
            </a:extLst>
          </p:cNvPr>
          <p:cNvSpPr/>
          <p:nvPr/>
        </p:nvSpPr>
        <p:spPr>
          <a:xfrm>
            <a:off x="217215" y="750176"/>
            <a:ext cx="23172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Томский завод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Манотомь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» сформировался из нескольких эвакуированных предприятий: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московский завод «Манометр».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ленинградский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Ленгзип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» (Ленинградский завод измерительных приборов),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«Молодой ударник» и оптико-механический завод № 5.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4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то изготоваливали на томских заводах в годы Великой Отечественной войны ">
            <a:extLst>
              <a:ext uri="{FF2B5EF4-FFF2-40B4-BE49-F238E27FC236}">
                <a16:creationId xmlns:a16="http://schemas.microsoft.com/office/drawing/2014/main" id="{68255F8A-8121-40FF-B223-C9CDFE4FFA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64" y="0"/>
            <a:ext cx="1000987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69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ММГ 37мм мины от миномета -лопаты с тубусом - Боеприпасы ММГ -  Форум-антиквариат.ру, Главный форум коллекционеров и антикваров,обсуждение,  продажа, коллекционирование, шашки, ордена">
            <a:extLst>
              <a:ext uri="{FF2B5EF4-FFF2-40B4-BE49-F238E27FC236}">
                <a16:creationId xmlns:a16="http://schemas.microsoft.com/office/drawing/2014/main" id="{5504772A-FA6F-408A-A615-E5949D43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9" y="130717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оветские миномёты в годы войны. Часть 2-я">
            <a:extLst>
              <a:ext uri="{FF2B5EF4-FFF2-40B4-BE49-F238E27FC236}">
                <a16:creationId xmlns:a16="http://schemas.microsoft.com/office/drawing/2014/main" id="{093D0213-EF76-4164-B0B4-E46966FA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91" y="19973"/>
            <a:ext cx="379314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99F237-9102-44B7-84F2-7F56E552B267}"/>
              </a:ext>
            </a:extLst>
          </p:cNvPr>
          <p:cNvSpPr txBox="1"/>
          <p:nvPr/>
        </p:nvSpPr>
        <p:spPr>
          <a:xfrm>
            <a:off x="6800295" y="355107"/>
            <a:ext cx="2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Миномет 55 мм.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2671A-5894-4436-BB07-BE95F4938793}"/>
              </a:ext>
            </a:extLst>
          </p:cNvPr>
          <p:cNvSpPr txBox="1"/>
          <p:nvPr/>
        </p:nvSpPr>
        <p:spPr>
          <a:xfrm>
            <a:off x="2924083" y="170441"/>
            <a:ext cx="2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Мина 37 мм.</a:t>
            </a:r>
          </a:p>
        </p:txBody>
      </p:sp>
      <p:pic>
        <p:nvPicPr>
          <p:cNvPr id="5126" name="Picture 6" descr="Винтовочная противотанковая граната ВПГС-41 - Альтернативная История">
            <a:extLst>
              <a:ext uri="{FF2B5EF4-FFF2-40B4-BE49-F238E27FC236}">
                <a16:creationId xmlns:a16="http://schemas.microsoft.com/office/drawing/2014/main" id="{52ADD3BA-5B4F-40C4-A7E9-32A3D074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105"/>
            <a:ext cx="8908501" cy="18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43745A-72C1-484D-A6A2-FBE97C49A44B}"/>
              </a:ext>
            </a:extLst>
          </p:cNvPr>
          <p:cNvSpPr txBox="1"/>
          <p:nvPr/>
        </p:nvSpPr>
        <p:spPr>
          <a:xfrm>
            <a:off x="408374" y="3997169"/>
            <a:ext cx="282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Граната Сердюка.</a:t>
            </a:r>
          </a:p>
        </p:txBody>
      </p:sp>
      <p:pic>
        <p:nvPicPr>
          <p:cNvPr id="5128" name="Picture 8" descr="50-мм минометная мина | Гранат, Мини">
            <a:extLst>
              <a:ext uri="{FF2B5EF4-FFF2-40B4-BE49-F238E27FC236}">
                <a16:creationId xmlns:a16="http://schemas.microsoft.com/office/drawing/2014/main" id="{81F59053-C46E-4899-BD42-F1B3053E4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9031" y="1902488"/>
            <a:ext cx="6854697" cy="306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3A081-0853-41AC-BE74-EFE81BFFC36E}"/>
              </a:ext>
            </a:extLst>
          </p:cNvPr>
          <p:cNvSpPr txBox="1"/>
          <p:nvPr/>
        </p:nvSpPr>
        <p:spPr>
          <a:xfrm>
            <a:off x="10551098" y="8878"/>
            <a:ext cx="2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Мина 50 мм.</a:t>
            </a:r>
          </a:p>
        </p:txBody>
      </p:sp>
    </p:spTree>
    <p:extLst>
      <p:ext uri="{BB962C8B-B14F-4D97-AF65-F5344CB8AC3E}">
        <p14:creationId xmlns:p14="http://schemas.microsoft.com/office/powerpoint/2010/main" val="138087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2.stc.all.kpcdn.net/best/tomsk/tomsk-letopis-victory/images/tild3166-3033-4562-a562-623466636461__04_.jpg">
            <a:extLst>
              <a:ext uri="{FF2B5EF4-FFF2-40B4-BE49-F238E27FC236}">
                <a16:creationId xmlns:a16="http://schemas.microsoft.com/office/drawing/2014/main" id="{241A801C-28FA-4448-84B9-FC9E8D89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43" y="0"/>
            <a:ext cx="35496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: стрелка вправо 2">
            <a:extLst>
              <a:ext uri="{FF2B5EF4-FFF2-40B4-BE49-F238E27FC236}">
                <a16:creationId xmlns:a16="http://schemas.microsoft.com/office/drawing/2014/main" id="{8A0DCBA9-0242-402E-B2FC-37141ACA4434}"/>
              </a:ext>
            </a:extLst>
          </p:cNvPr>
          <p:cNvSpPr/>
          <p:nvPr/>
        </p:nvSpPr>
        <p:spPr>
          <a:xfrm>
            <a:off x="5930162" y="4093096"/>
            <a:ext cx="3497525" cy="2585323"/>
          </a:xfrm>
          <a:prstGeom prst="rightArrowCallout">
            <a:avLst>
              <a:gd name="adj1" fmla="val 27262"/>
              <a:gd name="adj2" fmla="val 26980"/>
              <a:gd name="adj3" fmla="val 26697"/>
              <a:gd name="adj4" fmla="val 6497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Выглядел местный «коктейль Молотова» для подрыва бронетехники так: бутылка с горючей жидкостью, огромная спичка и «</a:t>
            </a:r>
            <a:r>
              <a:rPr lang="ru-RU" dirty="0" err="1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чиркалка</a:t>
            </a:r>
            <a:r>
              <a:rPr lang="ru-RU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dirty="0"/>
          </a:p>
        </p:txBody>
      </p:sp>
      <p:pic>
        <p:nvPicPr>
          <p:cNvPr id="4098" name="Picture 2" descr="Спичечная фабрика в Томске">
            <a:extLst>
              <a:ext uri="{FF2B5EF4-FFF2-40B4-BE49-F238E27FC236}">
                <a16:creationId xmlns:a16="http://schemas.microsoft.com/office/drawing/2014/main" id="{48936862-B138-4853-8068-83761533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0" y="98627"/>
            <a:ext cx="5421735" cy="258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uristclub.tomsk.ru/UserFiles/Image/2_1413216420-5.jpg">
            <a:extLst>
              <a:ext uri="{FF2B5EF4-FFF2-40B4-BE49-F238E27FC236}">
                <a16:creationId xmlns:a16="http://schemas.microsoft.com/office/drawing/2014/main" id="{17A63445-736D-4899-8C50-3916C4B3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0" y="3475004"/>
            <a:ext cx="4925033" cy="328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A7E488-DE90-4A07-84B7-017DCA600EC4}"/>
              </a:ext>
            </a:extLst>
          </p:cNvPr>
          <p:cNvSpPr/>
          <p:nvPr/>
        </p:nvSpPr>
        <p:spPr>
          <a:xfrm>
            <a:off x="285380" y="2644170"/>
            <a:ext cx="6306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Спичфабрика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изготавливала зажигательную противотанковую смесь. </a:t>
            </a:r>
          </a:p>
          <a:p>
            <a:endParaRPr lang="ru-RU" sz="2400" dirty="0">
              <a:solidFill>
                <a:srgbClr val="000000"/>
              </a:solidFill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7A9DA3-5FA2-470A-8878-D85D76F5A410}"/>
              </a:ext>
            </a:extLst>
          </p:cNvPr>
          <p:cNvSpPr/>
          <p:nvPr/>
        </p:nvSpPr>
        <p:spPr>
          <a:xfrm>
            <a:off x="369252" y="1348800"/>
            <a:ext cx="41305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На предприятиях развернулись стахановское и </a:t>
            </a:r>
            <a:r>
              <a:rPr lang="ru-RU" sz="2000" dirty="0" err="1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лунинское</a:t>
            </a:r>
            <a:r>
              <a:rPr lang="ru-RU" sz="20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движения. Многие станочники следовали девизу: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«Работать за себя и за товарища, ушедшего на фронт»</a:t>
            </a:r>
            <a:r>
              <a:rPr lang="ru-RU" sz="20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1 июля 1943 года в городе насчитывалось: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более 5,5 тысячи стахановцев,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120 </a:t>
            </a:r>
            <a:r>
              <a:rPr lang="ru-RU" sz="2000" dirty="0" err="1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лунинцев</a:t>
            </a: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свыше тысячи </a:t>
            </a:r>
            <a:r>
              <a:rPr lang="ru-RU" sz="2000" dirty="0" err="1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многосотников</a:t>
            </a: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один тысячник, выполнявший норму на тысячу процентов,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Roboto"/>
                <a:cs typeface="Times New Roman" panose="02020603050405020304" pitchFamily="18" charset="0"/>
              </a:rPr>
              <a:t> 120 многостаночников.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F58065-75E9-4CC0-B9DB-7F799335F0CB}"/>
              </a:ext>
            </a:extLst>
          </p:cNvPr>
          <p:cNvSpPr txBox="1">
            <a:spLocks/>
          </p:cNvSpPr>
          <p:nvPr/>
        </p:nvSpPr>
        <p:spPr>
          <a:xfrm>
            <a:off x="127514" y="6423"/>
            <a:ext cx="12064486" cy="15070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настроение на томских предприятиях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332A193-86EC-416F-B356-401F4CD44C09}"/>
              </a:ext>
            </a:extLst>
          </p:cNvPr>
          <p:cNvGrpSpPr/>
          <p:nvPr/>
        </p:nvGrpSpPr>
        <p:grpSpPr>
          <a:xfrm>
            <a:off x="4523856" y="1458301"/>
            <a:ext cx="7540630" cy="5393276"/>
            <a:chOff x="4575593" y="1348800"/>
            <a:chExt cx="7540630" cy="5393276"/>
          </a:xfrm>
        </p:grpSpPr>
        <p:pic>
          <p:nvPicPr>
            <p:cNvPr id="2" name="Picture 2" descr="https://s2.stc.all.kpcdn.net/best/tomsk/tomsk-letopis-victory/images/tild3236-3665-4662-b732-393437313961__04_.jpg">
              <a:extLst>
                <a:ext uri="{FF2B5EF4-FFF2-40B4-BE49-F238E27FC236}">
                  <a16:creationId xmlns:a16="http://schemas.microsoft.com/office/drawing/2014/main" id="{7F2083D9-42AB-4DF3-B97D-38D20117E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594" y="1348800"/>
              <a:ext cx="7540629" cy="50239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A67CDD5-3EC3-4CBA-85EA-CC213E570591}"/>
                </a:ext>
              </a:extLst>
            </p:cNvPr>
            <p:cNvSpPr/>
            <p:nvPr/>
          </p:nvSpPr>
          <p:spPr>
            <a:xfrm>
              <a:off x="4575593" y="6372744"/>
              <a:ext cx="75406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i="1" dirty="0">
                  <a:solidFill>
                    <a:srgbClr val="000000"/>
                  </a:solidFill>
                  <a:latin typeface="Roboto"/>
                </a:rPr>
                <a:t>Завод </a:t>
              </a:r>
              <a:r>
                <a:rPr lang="ru-RU" i="1" dirty="0" err="1">
                  <a:solidFill>
                    <a:srgbClr val="000000"/>
                  </a:solidFill>
                  <a:latin typeface="Roboto"/>
                </a:rPr>
                <a:t>Томсккабель</a:t>
              </a:r>
              <a:r>
                <a:rPr lang="ru-RU" i="1" dirty="0">
                  <a:solidFill>
                    <a:srgbClr val="000000"/>
                  </a:solidFill>
                  <a:latin typeface="Roboto"/>
                </a:rPr>
                <a:t>. Передвижная котельная, снабжающая завод.</a:t>
              </a:r>
              <a:endParaRPr lang="ru-RU" i="1" dirty="0"/>
            </a:p>
          </p:txBody>
        </p:sp>
      </p:grpSp>
      <p:pic>
        <p:nvPicPr>
          <p:cNvPr id="9218" name="Picture 2" descr="ФАС оштрафовала томский «Сибкабель» на 113 млн за участие в картельном  сговоре - vtomske.ru">
            <a:extLst>
              <a:ext uri="{FF2B5EF4-FFF2-40B4-BE49-F238E27FC236}">
                <a16:creationId xmlns:a16="http://schemas.microsoft.com/office/drawing/2014/main" id="{6CE5DB21-50BF-4B6A-ABD2-B1D516A5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55" y="1458301"/>
            <a:ext cx="7540629" cy="50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4098E-D7C0-413F-BC83-BC441865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52" y="30141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 Президента о присвоении Томску почетного звания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«город трудовой доблести»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11F301-B902-4138-AA41-D06A7448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51" y="1808480"/>
            <a:ext cx="6547665" cy="4856480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«За значительный вклад жителей города в достижение Победы в Великой Отечественной войне 1941–1945 годов, обеспечение бесперебойного производства военной и гражданской продукции на промышленных предприятиях, проявленные при этом массовый трудовой героизм и самоотверженность…»</a:t>
            </a:r>
          </a:p>
          <a:p>
            <a:pPr algn="r"/>
            <a:r>
              <a:rPr lang="ru-RU" sz="1800" i="1" dirty="0">
                <a:solidFill>
                  <a:schemeClr val="bg1"/>
                </a:solidFill>
              </a:rPr>
              <a:t>В.В. Путин 02.07.2020 г.</a:t>
            </a:r>
          </a:p>
        </p:txBody>
      </p:sp>
      <p:pic>
        <p:nvPicPr>
          <p:cNvPr id="6" name="Picture 2" descr="Герб города Томск | Геральдика.ру">
            <a:extLst>
              <a:ext uri="{FF2B5EF4-FFF2-40B4-BE49-F238E27FC236}">
                <a16:creationId xmlns:a16="http://schemas.microsoft.com/office/drawing/2014/main" id="{6676DAA9-1C1C-4C81-810F-FBD91223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95" y="0"/>
            <a:ext cx="1005322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ладимир Путин (Vladimir Putin) (Участник, Персонаж, Люди за кадром): фото,  биография, фильмография, новости - Вокруг ТВ.">
            <a:extLst>
              <a:ext uri="{FF2B5EF4-FFF2-40B4-BE49-F238E27FC236}">
                <a16:creationId xmlns:a16="http://schemas.microsoft.com/office/drawing/2014/main" id="{12182553-D4F6-4D74-9070-18C8FD3E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17" y="1918546"/>
            <a:ext cx="3477261" cy="463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344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1"/>
            </a:gs>
            <a:gs pos="100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4F664-C667-4F30-B8D9-C6CC967A8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615" y="1103050"/>
            <a:ext cx="11167477" cy="3078333"/>
          </a:xfrm>
        </p:spPr>
        <p:txBody>
          <a:bodyPr>
            <a:normAutofit fontScale="90000"/>
          </a:bodyPr>
          <a:lstStyle/>
          <a:p>
            <a:r>
              <a:rPr lang="ru-RU" sz="153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Томск –</a:t>
            </a:r>
            <a:r>
              <a:rPr lang="ru-RU" sz="66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6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трудовой доблести</a:t>
            </a:r>
          </a:p>
        </p:txBody>
      </p:sp>
      <p:pic>
        <p:nvPicPr>
          <p:cNvPr id="2052" name="Picture 4" descr="Площадь Ленина (Томск) — Википедия">
            <a:extLst>
              <a:ext uri="{FF2B5EF4-FFF2-40B4-BE49-F238E27FC236}">
                <a16:creationId xmlns:a16="http://schemas.microsoft.com/office/drawing/2014/main" id="{4DFE424B-A352-4E74-8F21-D0CFFE77C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54"/>
          <a:stretch/>
        </p:blipFill>
        <p:spPr bwMode="auto">
          <a:xfrm>
            <a:off x="-101600" y="4103053"/>
            <a:ext cx="12395200" cy="2754947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64000"/>
              </a:schemeClr>
            </a:glo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tx1">
                <a:lumMod val="85000"/>
              </a:schemeClr>
            </a:gs>
            <a:gs pos="10000">
              <a:schemeClr val="tx1"/>
            </a:gs>
            <a:gs pos="100000">
              <a:schemeClr val="tx1">
                <a:lumMod val="5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Скопила на танк. Мария Октябрьская купила Т-34 и отправилась в бой с  фашистами">
            <a:extLst>
              <a:ext uri="{FF2B5EF4-FFF2-40B4-BE49-F238E27FC236}">
                <a16:creationId xmlns:a16="http://schemas.microsoft.com/office/drawing/2014/main" id="{87D0DE76-C5BF-4143-9A1E-3FA29BBB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0" y="3224143"/>
            <a:ext cx="7107547" cy="386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армония :: Мемориал боевой и трудовой славы томичей :: Интернет-проект">
            <a:extLst>
              <a:ext uri="{FF2B5EF4-FFF2-40B4-BE49-F238E27FC236}">
                <a16:creationId xmlns:a16="http://schemas.microsoft.com/office/drawing/2014/main" id="{7556FAE1-2ECE-4A5D-9A26-B4490B17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45" y="-127267"/>
            <a:ext cx="5527964" cy="7663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0C8DF8-17C9-4BB0-B694-8648CA6116E5}"/>
              </a:ext>
            </a:extLst>
          </p:cNvPr>
          <p:cNvGrpSpPr/>
          <p:nvPr/>
        </p:nvGrpSpPr>
        <p:grpSpPr>
          <a:xfrm rot="21053623">
            <a:off x="10792550" y="121351"/>
            <a:ext cx="2047250" cy="6451105"/>
            <a:chOff x="8611857" y="35951"/>
            <a:chExt cx="2047250" cy="6451105"/>
          </a:xfrm>
        </p:grpSpPr>
        <p:pic>
          <p:nvPicPr>
            <p:cNvPr id="2058" name="Picture 10" descr="Георгиевская ленточка. Пост Галины Шадриной. - Фотошоп+видео-анимация -  Группы Мой Мир">
              <a:extLst>
                <a:ext uri="{FF2B5EF4-FFF2-40B4-BE49-F238E27FC236}">
                  <a16:creationId xmlns:a16="http://schemas.microsoft.com/office/drawing/2014/main" id="{BD05CC7E-C059-46A6-841E-F008926B9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1680">
              <a:off x="8977414" y="421913"/>
              <a:ext cx="2067656" cy="129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Георгиевская ленточка. Пост Галины Шадриной. - Фотошоп+видео-анимация -  Группы Мой Мир">
              <a:extLst>
                <a:ext uri="{FF2B5EF4-FFF2-40B4-BE49-F238E27FC236}">
                  <a16:creationId xmlns:a16="http://schemas.microsoft.com/office/drawing/2014/main" id="{CCD203DC-19AD-4FF3-8212-816FC28FE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1680">
              <a:off x="8715766" y="1495569"/>
              <a:ext cx="2067656" cy="129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Георгиевская ленточка. Пост Галины Шадриной. - Фотошоп+видео-анимация -  Группы Мой Мир">
              <a:extLst>
                <a:ext uri="{FF2B5EF4-FFF2-40B4-BE49-F238E27FC236}">
                  <a16:creationId xmlns:a16="http://schemas.microsoft.com/office/drawing/2014/main" id="{ED4A6DB2-9C00-44FE-84A4-848AA2BA8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1680">
              <a:off x="8441450" y="3129742"/>
              <a:ext cx="2067656" cy="129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Георгиевская ленточка. Пост Галины Шадриной. - Фотошоп+видео-анимация -  Группы Мой Мир">
              <a:extLst>
                <a:ext uri="{FF2B5EF4-FFF2-40B4-BE49-F238E27FC236}">
                  <a16:creationId xmlns:a16="http://schemas.microsoft.com/office/drawing/2014/main" id="{20F2A019-51CF-4C70-B347-A3ED0EE3E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71680">
              <a:off x="8225895" y="4190031"/>
              <a:ext cx="2067656" cy="129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Георгиевская ленточка. Пост Галины Шадриной. - Фотошоп+видео-анимация -  Группы Мой Мир">
              <a:extLst>
                <a:ext uri="{FF2B5EF4-FFF2-40B4-BE49-F238E27FC236}">
                  <a16:creationId xmlns:a16="http://schemas.microsoft.com/office/drawing/2014/main" id="{06689DA0-245D-489E-9E23-3A519D9DC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58126" flipV="1">
              <a:off x="8460656" y="4785213"/>
              <a:ext cx="2067656" cy="133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4" name="Picture 16" descr="ЧЕРНЫЕ КРЫЛЬЯ В НЕБЕ УРАЛА: НЕМЕЦКИЙ САМОЛЕТ НА ДНЕ ОЗЕРА | Таинственный  Урал | Яндекс Дзен">
            <a:extLst>
              <a:ext uri="{FF2B5EF4-FFF2-40B4-BE49-F238E27FC236}">
                <a16:creationId xmlns:a16="http://schemas.microsoft.com/office/drawing/2014/main" id="{55F006B4-26E7-40F6-98D0-5617217E8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17933"/>
          <a:stretch/>
        </p:blipFill>
        <p:spPr bwMode="auto">
          <a:xfrm>
            <a:off x="10225" y="-109590"/>
            <a:ext cx="7107548" cy="3538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16 декабря 1941 экипаж Ивана Черных совершил «огненный таран». - МОРПОЛИТ">
            <a:extLst>
              <a:ext uri="{FF2B5EF4-FFF2-40B4-BE49-F238E27FC236}">
                <a16:creationId xmlns:a16="http://schemas.microsoft.com/office/drawing/2014/main" id="{4EE919F3-1F19-4FE8-B2D1-221ADF02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69" y="9167"/>
            <a:ext cx="2423597" cy="3214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521EB4-5433-48EE-909C-B4464C13125F}"/>
              </a:ext>
            </a:extLst>
          </p:cNvPr>
          <p:cNvSpPr txBox="1">
            <a:spLocks/>
          </p:cNvSpPr>
          <p:nvPr/>
        </p:nvSpPr>
        <p:spPr>
          <a:xfrm>
            <a:off x="2927446" y="997885"/>
            <a:ext cx="8956964" cy="3078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15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Томск </a:t>
            </a:r>
            <a:r>
              <a:rPr lang="ru-RU" sz="54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sz="54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годы </a:t>
            </a:r>
            <a:br>
              <a:rPr lang="ru-RU" sz="54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5400" b="1" cap="none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35691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ойна: Томская область 1941–1945 гг - Татьяна Иващенко - ИА REGNUM">
            <a:extLst>
              <a:ext uri="{FF2B5EF4-FFF2-40B4-BE49-F238E27FC236}">
                <a16:creationId xmlns:a16="http://schemas.microsoft.com/office/drawing/2014/main" id="{62F21EE1-B319-479C-8548-A5ED1568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73956"/>
            <a:ext cx="8534400" cy="5684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5A78416-CFD5-423E-B644-373C5FDC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80" y="179493"/>
            <a:ext cx="8534400" cy="15070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Митинг трудящихся Томска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июня 1941 г.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0CB279-0629-476D-A86B-95B45F1C2353}"/>
              </a:ext>
            </a:extLst>
          </p:cNvPr>
          <p:cNvSpPr/>
          <p:nvPr/>
        </p:nvSpPr>
        <p:spPr>
          <a:xfrm>
            <a:off x="81280" y="1959662"/>
            <a:ext cx="357632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Пришедшие на митинг люди тут же подавали прошения об отправке на фронт.</a:t>
            </a:r>
          </a:p>
          <a:p>
            <a:endParaRPr lang="ru-RU" altLang="ru-RU" sz="22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alt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Трудящиеся выступали с речами о готовности  обеспечивать армию всем необходимым, и, если потребуется с оружием в руках встать на защиту Отечества</a:t>
            </a:r>
            <a:endParaRPr lang="ru-RU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2" descr="Герб города Томск | Геральдика.ру">
            <a:extLst>
              <a:ext uri="{FF2B5EF4-FFF2-40B4-BE49-F238E27FC236}">
                <a16:creationId xmlns:a16="http://schemas.microsoft.com/office/drawing/2014/main" id="{DF9A2B12-8B58-4648-A97E-6D9B2C19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95" y="0"/>
            <a:ext cx="1005322" cy="16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1A287866-D8A8-42C9-BC8E-845C6735B986}"/>
              </a:ext>
            </a:extLst>
          </p:cNvPr>
          <p:cNvSpPr/>
          <p:nvPr/>
        </p:nvSpPr>
        <p:spPr>
          <a:xfrm>
            <a:off x="7091420" y="3087608"/>
            <a:ext cx="1846493" cy="501888"/>
          </a:xfrm>
          <a:prstGeom prst="wedgeRoundRectCallout">
            <a:avLst>
              <a:gd name="adj1" fmla="val -1151"/>
              <a:gd name="adj2" fmla="val 13116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Поможем фронту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3217F2D8-12C0-4C42-A7B4-F1B83477447E}"/>
              </a:ext>
            </a:extLst>
          </p:cNvPr>
          <p:cNvSpPr/>
          <p:nvPr/>
        </p:nvSpPr>
        <p:spPr>
          <a:xfrm>
            <a:off x="3809451" y="3087608"/>
            <a:ext cx="2047009" cy="682784"/>
          </a:xfrm>
          <a:prstGeom prst="wedgeRoundRectCallout">
            <a:avLst>
              <a:gd name="adj1" fmla="val 31488"/>
              <a:gd name="adj2" fmla="val 11460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Встанем на защиту Отечества!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69C5E934-19AD-4612-A939-99E482CC5038}"/>
              </a:ext>
            </a:extLst>
          </p:cNvPr>
          <p:cNvSpPr/>
          <p:nvPr/>
        </p:nvSpPr>
        <p:spPr>
          <a:xfrm>
            <a:off x="10018568" y="3258113"/>
            <a:ext cx="1846493" cy="501888"/>
          </a:xfrm>
          <a:prstGeom prst="wedgeRoundRectCallout">
            <a:avLst>
              <a:gd name="adj1" fmla="val 42180"/>
              <a:gd name="adj2" fmla="val 16636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Вступим в ряды Красной армии</a:t>
            </a:r>
          </a:p>
        </p:txBody>
      </p:sp>
    </p:spTree>
    <p:extLst>
      <p:ext uri="{BB962C8B-B14F-4D97-AF65-F5344CB8AC3E}">
        <p14:creationId xmlns:p14="http://schemas.microsoft.com/office/powerpoint/2010/main" val="280425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8316D7D-B45F-4E1E-8052-9DE4E3E20835}"/>
              </a:ext>
            </a:extLst>
          </p:cNvPr>
          <p:cNvSpPr txBox="1">
            <a:spLocks/>
          </p:cNvSpPr>
          <p:nvPr/>
        </p:nvSpPr>
        <p:spPr>
          <a:xfrm>
            <a:off x="392906" y="68438"/>
            <a:ext cx="11406188" cy="8309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Томичи - герои</a:t>
            </a:r>
          </a:p>
        </p:txBody>
      </p:sp>
      <p:pic>
        <p:nvPicPr>
          <p:cNvPr id="6146" name="Picture 2" descr="Медаль «Золотая Звезда» — Global wiki. Wargaming.net">
            <a:extLst>
              <a:ext uri="{FF2B5EF4-FFF2-40B4-BE49-F238E27FC236}">
                <a16:creationId xmlns:a16="http://schemas.microsoft.com/office/drawing/2014/main" id="{D6D05AAD-228F-43E9-87FA-43BAD1C7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8" y="781822"/>
            <a:ext cx="842937" cy="14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Медаль «За отвагу» (СССР) — Википедия">
            <a:extLst>
              <a:ext uri="{FF2B5EF4-FFF2-40B4-BE49-F238E27FC236}">
                <a16:creationId xmlns:a16="http://schemas.microsoft.com/office/drawing/2014/main" id="{88C5D03A-2D21-42E5-AB97-E1CFE033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" b="98300" l="4167" r="99167">
                        <a14:foregroundMark x1="11389" y1="24363" x2="4444" y2="38669"/>
                        <a14:foregroundMark x1="4444" y1="38669" x2="14444" y2="43626"/>
                        <a14:foregroundMark x1="14444" y1="43626" x2="39167" y2="51700"/>
                        <a14:foregroundMark x1="39167" y1="51700" x2="53056" y2="51558"/>
                        <a14:foregroundMark x1="53056" y1="51558" x2="53611" y2="51700"/>
                        <a14:foregroundMark x1="4722" y1="42210" x2="30000" y2="49150"/>
                        <a14:foregroundMark x1="30000" y1="49150" x2="30278" y2="49150"/>
                        <a14:foregroundMark x1="57778" y1="52408" x2="96389" y2="42210"/>
                        <a14:foregroundMark x1="96389" y1="42210" x2="99167" y2="40510"/>
                        <a14:foregroundMark x1="79444" y1="850" x2="84722" y2="7507"/>
                        <a14:foregroundMark x1="84722" y1="7507" x2="77222" y2="4249"/>
                        <a14:foregroundMark x1="22778" y1="1133" x2="40278" y2="1416"/>
                        <a14:foregroundMark x1="40278" y1="1416" x2="71944" y2="850"/>
                        <a14:foregroundMark x1="47500" y1="53824" x2="50833" y2="56657"/>
                        <a14:foregroundMark x1="51667" y1="53683" x2="45833" y2="55949"/>
                        <a14:foregroundMark x1="46389" y1="57082" x2="51111" y2="65014"/>
                        <a14:foregroundMark x1="51111" y1="65014" x2="51111" y2="72096"/>
                        <a14:foregroundMark x1="51111" y1="72096" x2="58611" y2="81020"/>
                        <a14:foregroundMark x1="58611" y1="81020" x2="38889" y2="82861"/>
                        <a14:foregroundMark x1="38889" y1="82861" x2="41944" y2="74646"/>
                        <a14:foregroundMark x1="41944" y1="74646" x2="54722" y2="83569"/>
                        <a14:foregroundMark x1="54722" y1="83569" x2="41667" y2="88244"/>
                        <a14:foregroundMark x1="41667" y1="88244" x2="34167" y2="80737"/>
                        <a14:foregroundMark x1="34167" y1="80737" x2="36389" y2="73654"/>
                        <a14:foregroundMark x1="36389" y1="73654" x2="59444" y2="70397"/>
                        <a14:foregroundMark x1="59444" y1="70397" x2="68333" y2="76487"/>
                        <a14:foregroundMark x1="68333" y1="76487" x2="65278" y2="84278"/>
                        <a14:foregroundMark x1="65278" y1="84278" x2="45556" y2="86827"/>
                        <a14:foregroundMark x1="45556" y1="86827" x2="32222" y2="80312"/>
                        <a14:foregroundMark x1="32222" y1="80312" x2="41389" y2="71955"/>
                        <a14:foregroundMark x1="41389" y1="71955" x2="63333" y2="70680"/>
                        <a14:foregroundMark x1="63333" y1="70680" x2="64444" y2="81161"/>
                        <a14:foregroundMark x1="64444" y1="81161" x2="46389" y2="93484"/>
                        <a14:foregroundMark x1="46389" y1="93484" x2="32500" y2="91218"/>
                        <a14:foregroundMark x1="32500" y1="91218" x2="23889" y2="84561"/>
                        <a14:foregroundMark x1="23889" y1="84561" x2="24167" y2="77054"/>
                        <a14:foregroundMark x1="24167" y1="77054" x2="38056" y2="71530"/>
                        <a14:foregroundMark x1="38056" y1="71530" x2="54444" y2="74363"/>
                        <a14:foregroundMark x1="54444" y1="74363" x2="64167" y2="81586"/>
                        <a14:foregroundMark x1="64167" y1="81586" x2="59444" y2="88385"/>
                        <a14:foregroundMark x1="59444" y1="88385" x2="46389" y2="90652"/>
                        <a14:foregroundMark x1="38056" y1="94901" x2="52778" y2="93626"/>
                        <a14:foregroundMark x1="52778" y1="93626" x2="53611" y2="93201"/>
                        <a14:foregroundMark x1="73611" y1="90793" x2="64167" y2="96601"/>
                        <a14:foregroundMark x1="64167" y1="96601" x2="56944" y2="9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" y="4607602"/>
            <a:ext cx="774221" cy="15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Медаль За Боевые Заслуги б\н до 28.06.2010 :: Виолити - Антиквариат">
            <a:extLst>
              <a:ext uri="{FF2B5EF4-FFF2-40B4-BE49-F238E27FC236}">
                <a16:creationId xmlns:a16="http://schemas.microsoft.com/office/drawing/2014/main" id="{A53EE1AD-4B47-465A-85C1-9F9F660D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" b="97861" l="5233" r="93023">
                        <a14:foregroundMark x1="19864" y1="9198" x2="26066" y2="3155"/>
                        <a14:foregroundMark x1="26066" y1="3155" x2="63663" y2="6524"/>
                        <a14:foregroundMark x1="63663" y1="6524" x2="64341" y2="6845"/>
                        <a14:foregroundMark x1="71415" y1="2460" x2="24709" y2="3369"/>
                        <a14:foregroundMark x1="11143" y1="27166" x2="5233" y2="42139"/>
                        <a14:foregroundMark x1="5233" y1="42139" x2="8043" y2="46364"/>
                        <a14:foregroundMark x1="47481" y1="54652" x2="50291" y2="61551"/>
                        <a14:foregroundMark x1="50291" y1="61551" x2="57849" y2="52193"/>
                        <a14:foregroundMark x1="51938" y1="58235" x2="47287" y2="57219"/>
                        <a14:foregroundMark x1="91376" y1="43743" x2="87403" y2="35989"/>
                        <a14:foregroundMark x1="87403" y1="35989" x2="93217" y2="42086"/>
                        <a14:foregroundMark x1="51453" y1="57968" x2="52616" y2="61337"/>
                        <a14:foregroundMark x1="46124" y1="61872" x2="44961" y2="58128"/>
                        <a14:foregroundMark x1="47965" y1="67968" x2="39244" y2="75775"/>
                        <a14:foregroundMark x1="39244" y1="75775" x2="55426" y2="75775"/>
                        <a14:foregroundMark x1="55426" y1="75775" x2="42636" y2="79358"/>
                        <a14:foregroundMark x1="42636" y1="79358" x2="49516" y2="85775"/>
                        <a14:foregroundMark x1="49516" y1="85775" x2="58333" y2="78770"/>
                        <a14:foregroundMark x1="58333" y1="78770" x2="42151" y2="76738"/>
                        <a14:foregroundMark x1="42151" y1="76738" x2="34205" y2="85829"/>
                        <a14:foregroundMark x1="34205" y1="85829" x2="46899" y2="90856"/>
                        <a14:foregroundMark x1="46899" y1="90856" x2="55426" y2="85668"/>
                        <a14:foregroundMark x1="55426" y1="85668" x2="38566" y2="85668"/>
                        <a14:foregroundMark x1="38566" y1="85668" x2="37694" y2="93048"/>
                        <a14:foregroundMark x1="37694" y1="93048" x2="51163" y2="93476"/>
                        <a14:foregroundMark x1="51163" y1="93476" x2="58721" y2="86578"/>
                        <a14:foregroundMark x1="58721" y1="86578" x2="58721" y2="77487"/>
                        <a14:foregroundMark x1="58721" y1="77487" x2="46996" y2="72246"/>
                        <a14:foregroundMark x1="46996" y1="72246" x2="34205" y2="73209"/>
                        <a14:foregroundMark x1="34205" y1="73209" x2="30329" y2="81872"/>
                        <a14:foregroundMark x1="30329" y1="81872" x2="37791" y2="88182"/>
                        <a14:foregroundMark x1="37791" y1="88182" x2="54070" y2="90214"/>
                        <a14:foregroundMark x1="57849" y1="65615" x2="44380" y2="64332"/>
                        <a14:foregroundMark x1="44380" y1="64332" x2="32267" y2="67433"/>
                        <a14:foregroundMark x1="32267" y1="67433" x2="31977" y2="67594"/>
                        <a14:foregroundMark x1="42345" y1="63316" x2="42345" y2="63316"/>
                        <a14:foregroundMark x1="41182" y1="63048" x2="41182" y2="63048"/>
                        <a14:foregroundMark x1="28004" y1="66952" x2="39244" y2="63048"/>
                        <a14:foregroundMark x1="39244" y1="63048" x2="41182" y2="62781"/>
                        <a14:foregroundMark x1="61337" y1="64225" x2="72578" y2="68182"/>
                        <a14:foregroundMark x1="72578" y1="68182" x2="80154" y2="79762"/>
                        <a14:foregroundMark x1="80409" y1="82918" x2="77713" y2="86364"/>
                        <a14:foregroundMark x1="75388" y1="70802" x2="80523" y2="77433"/>
                        <a14:foregroundMark x1="80523" y1="77433" x2="80814" y2="79198"/>
                        <a14:foregroundMark x1="79845" y1="84652" x2="74806" y2="91070"/>
                        <a14:foregroundMark x1="74806" y1="91070" x2="64826" y2="96150"/>
                        <a14:foregroundMark x1="64826" y1="96150" x2="52326" y2="97861"/>
                        <a14:foregroundMark x1="52326" y1="97861" x2="45833" y2="96043"/>
                        <a14:foregroundMark x1="53876" y1="58663" x2="52616" y2="60428"/>
                        <a14:backgroundMark x1="57074" y1="58128" x2="57074" y2="58128"/>
                        <a14:backgroundMark x1="56202" y1="58128" x2="58043" y2="61337"/>
                        <a14:backgroundMark x1="82171" y1="79198" x2="82655" y2="8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08" y="4532729"/>
            <a:ext cx="879214" cy="15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88AB7F-86B7-4CC9-AAF8-D36231482307}"/>
              </a:ext>
            </a:extLst>
          </p:cNvPr>
          <p:cNvSpPr/>
          <p:nvPr/>
        </p:nvSpPr>
        <p:spPr>
          <a:xfrm>
            <a:off x="1778493" y="10039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186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Героев Советского Союза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из них уроженцы Томской области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739A9D-EA8A-4E2F-AA88-4DE946206777}"/>
              </a:ext>
            </a:extLst>
          </p:cNvPr>
          <p:cNvSpPr/>
          <p:nvPr/>
        </p:nvSpPr>
        <p:spPr>
          <a:xfrm>
            <a:off x="2435356" y="30600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Полных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Кавалеров Ордена Славы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1250AD-82B8-4724-87ED-E0DE11C4740F}"/>
              </a:ext>
            </a:extLst>
          </p:cNvPr>
          <p:cNvSpPr/>
          <p:nvPr/>
        </p:nvSpPr>
        <p:spPr>
          <a:xfrm>
            <a:off x="2243035" y="50984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50 000</a:t>
            </a: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награждены боевыми наградами за мужество и отвагу</a:t>
            </a:r>
          </a:p>
        </p:txBody>
      </p:sp>
      <p:pic>
        <p:nvPicPr>
          <p:cNvPr id="6154" name="Picture 10" descr="Томичи-герои — Товики">
            <a:extLst>
              <a:ext uri="{FF2B5EF4-FFF2-40B4-BE49-F238E27FC236}">
                <a16:creationId xmlns:a16="http://schemas.microsoft.com/office/drawing/2014/main" id="{5B7774D9-2CEA-4140-9042-F533E83F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37" y="3561860"/>
            <a:ext cx="4609915" cy="307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Черных, Иван Сергеевич — Википедия">
            <a:extLst>
              <a:ext uri="{FF2B5EF4-FFF2-40B4-BE49-F238E27FC236}">
                <a16:creationId xmlns:a16="http://schemas.microsoft.com/office/drawing/2014/main" id="{509EC4D6-95AC-4D9B-BA7B-6C75BAFA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209" y="66960"/>
            <a:ext cx="802750" cy="12398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Октябрьская, Мария Васильевна — Википедия">
            <a:extLst>
              <a:ext uri="{FF2B5EF4-FFF2-40B4-BE49-F238E27FC236}">
                <a16:creationId xmlns:a16="http://schemas.microsoft.com/office/drawing/2014/main" id="{0EEA4E50-D2EF-4289-A918-51FC37A9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84" y="0"/>
            <a:ext cx="851277" cy="1324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ВИЛЬДИМАНОВ АЛЕКСЕЙ ВЛАДИМИРОВИЧ - Томский областной краеведческий музей">
            <a:extLst>
              <a:ext uri="{FF2B5EF4-FFF2-40B4-BE49-F238E27FC236}">
                <a16:creationId xmlns:a16="http://schemas.microsoft.com/office/drawing/2014/main" id="{C6CCDACC-93F8-467B-9D53-0E3EE986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13" y="1327105"/>
            <a:ext cx="889784" cy="1324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Гаврилов, Пётр Филиппович — Википедия">
            <a:extLst>
              <a:ext uri="{FF2B5EF4-FFF2-40B4-BE49-F238E27FC236}">
                <a16:creationId xmlns:a16="http://schemas.microsoft.com/office/drawing/2014/main" id="{D117FFAA-C452-4CB5-9158-E44E9C77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08" y="1265861"/>
            <a:ext cx="962796" cy="1357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Голещихин, Григорий Васильевич — Википедия">
            <a:extLst>
              <a:ext uri="{FF2B5EF4-FFF2-40B4-BE49-F238E27FC236}">
                <a16:creationId xmlns:a16="http://schemas.microsoft.com/office/drawing/2014/main" id="{FEDD06E9-42BD-4F46-BC49-785A9FDD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87" y="1360671"/>
            <a:ext cx="962796" cy="1333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Денисов, Анатолий Михайлович — Википедия">
            <a:extLst>
              <a:ext uri="{FF2B5EF4-FFF2-40B4-BE49-F238E27FC236}">
                <a16:creationId xmlns:a16="http://schemas.microsoft.com/office/drawing/2014/main" id="{6C49E271-C208-45BB-BCAE-D5F3BD57A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140" y="1329575"/>
            <a:ext cx="1041092" cy="1364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ЛЕБЕДЕВ АЛЕКСЕЙ ФЕДОРОВИЧ - Томский областной краеведческий музей">
            <a:extLst>
              <a:ext uri="{FF2B5EF4-FFF2-40B4-BE49-F238E27FC236}">
                <a16:creationId xmlns:a16="http://schemas.microsoft.com/office/drawing/2014/main" id="{77E8C050-B098-4C19-A423-94EADED1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55" y="-19996"/>
            <a:ext cx="1073915" cy="13412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Файл:Полный Кавалер Славы.jpg">
            <a:extLst>
              <a:ext uri="{FF2B5EF4-FFF2-40B4-BE49-F238E27FC236}">
                <a16:creationId xmlns:a16="http://schemas.microsoft.com/office/drawing/2014/main" id="{E618BEDD-E1E8-427F-AAC4-700B9A97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17" b="93047" l="5360" r="93512">
                        <a14:foregroundMark x1="41890" y1="6544" x2="52045" y2="5317"/>
                        <a14:foregroundMark x1="74894" y1="32515" x2="82228" y2="9816"/>
                        <a14:foregroundMark x1="82228" y1="9816" x2="86883" y2="24131"/>
                        <a14:foregroundMark x1="86883" y1="24131" x2="86319" y2="32106"/>
                        <a14:foregroundMark x1="92666" y1="29652" x2="93935" y2="36401"/>
                        <a14:foregroundMark x1="17630" y1="36605" x2="12271" y2="24540"/>
                        <a14:foregroundMark x1="12271" y1="24540" x2="11566" y2="13088"/>
                        <a14:foregroundMark x1="11566" y1="13088" x2="18477" y2="19223"/>
                        <a14:foregroundMark x1="18477" y1="19223" x2="17772" y2="33333"/>
                        <a14:foregroundMark x1="17772" y1="33333" x2="14528" y2="37014"/>
                        <a14:foregroundMark x1="6911" y1="23313" x2="6065" y2="34765"/>
                        <a14:foregroundMark x1="6065" y1="34765" x2="6347" y2="38241"/>
                        <a14:foregroundMark x1="18759" y1="70961" x2="17913" y2="83027"/>
                        <a14:foregroundMark x1="17913" y1="83027" x2="16643" y2="85276"/>
                        <a14:foregroundMark x1="17630" y1="59918" x2="16361" y2="73211"/>
                        <a14:foregroundMark x1="5360" y1="71370" x2="11848" y2="76074"/>
                        <a14:foregroundMark x1="11848" y1="76074" x2="12130" y2="76074"/>
                        <a14:foregroundMark x1="16643" y1="51125" x2="17207" y2="51738"/>
                        <a14:foregroundMark x1="16643" y1="88344" x2="22990" y2="93047"/>
                        <a14:foregroundMark x1="22990" y1="93047" x2="24824" y2="87117"/>
                        <a14:foregroundMark x1="80536" y1="55828" x2="76587" y2="64417"/>
                        <a14:foregroundMark x1="72138" y1="68317" x2="70522" y2="69734"/>
                        <a14:foregroundMark x1="70522" y1="69734" x2="69958" y2="69939"/>
                        <a14:backgroundMark x1="74048" y1="66871" x2="74048" y2="66871"/>
                        <a14:backgroundMark x1="74330" y1="66258" x2="74612" y2="66258"/>
                        <a14:backgroundMark x1="75882" y1="64622" x2="72496" y2="66667"/>
                        <a14:backgroundMark x1="72355" y1="67689" x2="73625" y2="66871"/>
                        <a14:backgroundMark x1="76164" y1="64008" x2="75740" y2="65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" y="2642527"/>
            <a:ext cx="2432621" cy="16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Фото ориент. 1941 года">
            <a:extLst>
              <a:ext uri="{FF2B5EF4-FFF2-40B4-BE49-F238E27FC236}">
                <a16:creationId xmlns:a16="http://schemas.microsoft.com/office/drawing/2014/main" id="{DB6D732F-CEB8-455D-99D2-0CE9DD3C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10" y="-23995"/>
            <a:ext cx="955226" cy="1364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Дмитриев, Григорий Яковлевич — Википедия">
            <a:extLst>
              <a:ext uri="{FF2B5EF4-FFF2-40B4-BE49-F238E27FC236}">
                <a16:creationId xmlns:a16="http://schemas.microsoft.com/office/drawing/2014/main" id="{0D1A4D9B-3A99-42ED-B1B7-3A733619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350" y="1241841"/>
            <a:ext cx="1008448" cy="1411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Наши герои. Дорохов Николай Яковлевич">
            <a:extLst>
              <a:ext uri="{FF2B5EF4-FFF2-40B4-BE49-F238E27FC236}">
                <a16:creationId xmlns:a16="http://schemas.microsoft.com/office/drawing/2014/main" id="{D075ACC5-CED6-458F-B292-C0BC3F66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77" y="1213303"/>
            <a:ext cx="1016355" cy="1472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s://sites.google.com/site/geroisovetskogosouzagtomsk/_/rsrc/1431574718212/rahmatulin-samil-saidovic/Rahmatullin_ShamilSaid.jpg">
            <a:extLst>
              <a:ext uri="{FF2B5EF4-FFF2-40B4-BE49-F238E27FC236}">
                <a16:creationId xmlns:a16="http://schemas.microsoft.com/office/drawing/2014/main" id="{15E08B25-109D-4019-9E32-3C27B829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954" y="-56088"/>
            <a:ext cx="910076" cy="1307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https://sites.google.com/site/geroisovetskogosouzagtomsk/_/rsrc/1431574610378/ivanovskij-boris-andreevic/IvanovskyBorAndr.jpg">
            <a:extLst>
              <a:ext uri="{FF2B5EF4-FFF2-40B4-BE49-F238E27FC236}">
                <a16:creationId xmlns:a16="http://schemas.microsoft.com/office/drawing/2014/main" id="{FBF0D41A-7F2C-4314-BEDB-155CE20B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887" y="-56088"/>
            <a:ext cx="955225" cy="12550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2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81468-E1BD-4716-B0F6-135090F1100B}"/>
              </a:ext>
            </a:extLst>
          </p:cNvPr>
          <p:cNvSpPr txBox="1">
            <a:spLocks/>
          </p:cNvSpPr>
          <p:nvPr/>
        </p:nvSpPr>
        <p:spPr>
          <a:xfrm>
            <a:off x="369252" y="301412"/>
            <a:ext cx="11406188" cy="15070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первых дней войны Томск перешел к выполнению военных заказов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11CF61-E3A3-461A-AA2A-DC2EE7BDE478}"/>
              </a:ext>
            </a:extLst>
          </p:cNvPr>
          <p:cNvSpPr/>
          <p:nvPr/>
        </p:nvSpPr>
        <p:spPr>
          <a:xfrm>
            <a:off x="-14721" y="1697513"/>
            <a:ext cx="825659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Хлебокомбинат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-производство «сухарей специального назначения»,</a:t>
            </a:r>
          </a:p>
          <a:p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Гормолзавод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- выпуск казеина, </a:t>
            </a:r>
          </a:p>
          <a:p>
            <a:endParaRPr lang="ru-RU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Карандашная фабрика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— тара для консервов и боеприпасов, </a:t>
            </a:r>
          </a:p>
          <a:p>
            <a:endParaRPr lang="ru-RU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Швейная мастерская 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— гимнастерки, солдатское белье. </a:t>
            </a:r>
          </a:p>
          <a:p>
            <a:endParaRPr lang="ru-RU" sz="2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Предприятия местной и кооперативной промышленности 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перешли на выпуск так называемой </a:t>
            </a:r>
            <a:r>
              <a:rPr lang="ru-RU" sz="2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спецпродукции</a:t>
            </a:r>
            <a:r>
              <a:rPr lang="ru-RU" sz="2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— изготовление лыж, волокуш, катушек, ружейных болванок, производили ремонт полушубков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3BB87339-C18B-4F2D-AF2C-3CA7DF7A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7761" y="948061"/>
            <a:ext cx="2936239" cy="282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098" name="Picture 2" descr="Томск во время войны: промышленность">
            <a:extLst>
              <a:ext uri="{FF2B5EF4-FFF2-40B4-BE49-F238E27FC236}">
                <a16:creationId xmlns:a16="http://schemas.microsoft.com/office/drawing/2014/main" id="{5E9EE708-3F6B-400D-A629-19C6E3A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949" y="3992880"/>
            <a:ext cx="3971408" cy="271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Сухари PNG">
            <a:extLst>
              <a:ext uri="{FF2B5EF4-FFF2-40B4-BE49-F238E27FC236}">
                <a16:creationId xmlns:a16="http://schemas.microsoft.com/office/drawing/2014/main" id="{1F0FD18F-5099-4A9F-B104-AC121B70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078">
            <a:off x="1992127" y="2055994"/>
            <a:ext cx="610718" cy="6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анка консервная №9 в Астрахани по цене производителя, жестяная. Банка для  консервирования, рекомендуется для приготовления тушонки мясной, рыбных  консервов...">
            <a:extLst>
              <a:ext uri="{FF2B5EF4-FFF2-40B4-BE49-F238E27FC236}">
                <a16:creationId xmlns:a16="http://schemas.microsoft.com/office/drawing/2014/main" id="{65F1B7E1-2815-435E-A879-0CDE6C51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79" y="2479066"/>
            <a:ext cx="947969" cy="8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еревянный ящик png | PNGEgg">
            <a:extLst>
              <a:ext uri="{FF2B5EF4-FFF2-40B4-BE49-F238E27FC236}">
                <a16:creationId xmlns:a16="http://schemas.microsoft.com/office/drawing/2014/main" id="{D535EA18-19F4-4001-B443-EC0D9A11E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56" y="3412091"/>
            <a:ext cx="1306775" cy="116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Гимнастерка детская х/б, цвет хаки без канта">
            <a:extLst>
              <a:ext uri="{FF2B5EF4-FFF2-40B4-BE49-F238E27FC236}">
                <a16:creationId xmlns:a16="http://schemas.microsoft.com/office/drawing/2014/main" id="{33272770-FD40-4594-BE36-1B70BCA6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46" y="4665563"/>
            <a:ext cx="831911" cy="7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1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Эвакуация заводов в годы Великой Отечественной войны из центральной части страны в Томск ">
            <a:extLst>
              <a:ext uri="{FF2B5EF4-FFF2-40B4-BE49-F238E27FC236}">
                <a16:creationId xmlns:a16="http://schemas.microsoft.com/office/drawing/2014/main" id="{177AED91-BBE2-402B-B095-F1E2934E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74" y="2183907"/>
            <a:ext cx="5564625" cy="419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3F47327-F54D-4FEC-A01A-1B70489010F0}"/>
              </a:ext>
            </a:extLst>
          </p:cNvPr>
          <p:cNvSpPr txBox="1">
            <a:spLocks/>
          </p:cNvSpPr>
          <p:nvPr/>
        </p:nvSpPr>
        <p:spPr>
          <a:xfrm>
            <a:off x="369252" y="301412"/>
            <a:ext cx="11406188" cy="15070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Эвакуация в Томск промышленных предприятий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B998E0-9C8C-4F97-83A4-E862A2EE1E7F}"/>
              </a:ext>
            </a:extLst>
          </p:cNvPr>
          <p:cNvSpPr/>
          <p:nvPr/>
        </p:nvSpPr>
        <p:spPr>
          <a:xfrm>
            <a:off x="97654" y="1892607"/>
            <a:ext cx="661970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32 завода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разного профиля,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15 учреждений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16 научно-исследовательских институтов </a:t>
            </a:r>
            <a:r>
              <a:rPr lang="ru-RU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учебных заведений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50 тысяч эвакуированных</a:t>
            </a:r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</a:p>
          <a:p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из них 32 тысячи работоспособные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D9E6CD-87F1-4807-BB54-9D327ACC367D}"/>
              </a:ext>
            </a:extLst>
          </p:cNvPr>
          <p:cNvSpPr/>
          <p:nvPr/>
        </p:nvSpPr>
        <p:spPr>
          <a:xfrm>
            <a:off x="203200" y="1638114"/>
            <a:ext cx="11988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По распоряжениям Совета по эвакуации в Томск было направлено:</a:t>
            </a:r>
          </a:p>
        </p:txBody>
      </p:sp>
    </p:spTree>
    <p:extLst>
      <p:ext uri="{BB962C8B-B14F-4D97-AF65-F5344CB8AC3E}">
        <p14:creationId xmlns:p14="http://schemas.microsoft.com/office/powerpoint/2010/main" val="160652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9D8DB19-F6CE-44AF-AEC5-C63134062F88}"/>
              </a:ext>
            </a:extLst>
          </p:cNvPr>
          <p:cNvGrpSpPr/>
          <p:nvPr/>
        </p:nvGrpSpPr>
        <p:grpSpPr>
          <a:xfrm>
            <a:off x="3634421" y="2319902"/>
            <a:ext cx="8557579" cy="4455350"/>
            <a:chOff x="3418841" y="1974462"/>
            <a:chExt cx="8557579" cy="4455350"/>
          </a:xfrm>
        </p:grpSpPr>
        <p:pic>
          <p:nvPicPr>
            <p:cNvPr id="6146" name="Picture 2" descr="https://s2.stc.all.kpcdn.net/best/tomsk/tomsk-letopis-victory/images/tild6634-3233-4162-b364-323634396235__04_.jpg">
              <a:extLst>
                <a:ext uri="{FF2B5EF4-FFF2-40B4-BE49-F238E27FC236}">
                  <a16:creationId xmlns:a16="http://schemas.microsoft.com/office/drawing/2014/main" id="{34DD2E3C-234B-47FC-9102-2507E15B5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882" y="1974462"/>
              <a:ext cx="8425498" cy="41475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46CCF5A5-F1BB-4275-9CAB-6DF6AE668064}"/>
                </a:ext>
              </a:extLst>
            </p:cNvPr>
            <p:cNvSpPr/>
            <p:nvPr/>
          </p:nvSpPr>
          <p:spPr>
            <a:xfrm>
              <a:off x="3418841" y="6122035"/>
              <a:ext cx="85575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Roboto"/>
                </a:rPr>
                <a:t>Красные казармы, где в 1941 разместился эвакуированный из Москвы подшипниковый завод.</a:t>
              </a:r>
              <a:endParaRPr lang="ru-RU" sz="1400" dirty="0"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EA9A3E-0B66-4C46-8AF5-3C3B2E08ED79}"/>
              </a:ext>
            </a:extLst>
          </p:cNvPr>
          <p:cNvSpPr/>
          <p:nvPr/>
        </p:nvSpPr>
        <p:spPr>
          <a:xfrm>
            <a:off x="66040" y="246116"/>
            <a:ext cx="12059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125"/>
              </a:spcAft>
            </a:pPr>
            <a:r>
              <a:rPr lang="ru-RU" sz="2400" dirty="0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Под заводы передавали все помещения, которые хотя бы минимально подходили: корпуса высших учебных заведений — университета, политехнического, педагогического и транспортного институтов; Красные Казармы, Дом Науки, здание городской больницы, конюшни, здание Богоявленского собор.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408D8F-948B-4AA1-AFB7-7731D5311986}"/>
              </a:ext>
            </a:extLst>
          </p:cNvPr>
          <p:cNvSpPr/>
          <p:nvPr/>
        </p:nvSpPr>
        <p:spPr>
          <a:xfrm>
            <a:off x="66040" y="1885309"/>
            <a:ext cx="37162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Принимали уже действующие 56 предприятий Томска Например, в </a:t>
            </a:r>
            <a:r>
              <a:rPr lang="ru-RU" sz="2000" dirty="0" err="1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спичфабрику</a:t>
            </a:r>
            <a:r>
              <a:rPr lang="ru-RU" sz="2000" dirty="0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влилась гомельская спичечная фабрика «Везувий» Наркомата леса. </a:t>
            </a:r>
          </a:p>
          <a:p>
            <a:r>
              <a:rPr lang="ru-RU" sz="2000" dirty="0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 томский ТЭМЗ усилили сразу три предприятия - ленинградский завод «Пневматика», </a:t>
            </a:r>
            <a:r>
              <a:rPr lang="ru-RU" sz="2000" dirty="0" err="1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конотопский</a:t>
            </a:r>
            <a:r>
              <a:rPr lang="ru-RU" sz="2000" dirty="0">
                <a:solidFill>
                  <a:srgbClr val="1A1917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завод «Красный металлист» и харьковский Государственный союзный завод маркшейдерских инструментов.</a:t>
            </a:r>
            <a:endParaRPr lang="ru-RU" sz="2000" dirty="0"/>
          </a:p>
        </p:txBody>
      </p:sp>
      <p:pic>
        <p:nvPicPr>
          <p:cNvPr id="6148" name="Picture 4" descr="https://obzor.city/data/images/news_2014/05/kazarmi/img_5614.jpg">
            <a:extLst>
              <a:ext uri="{FF2B5EF4-FFF2-40B4-BE49-F238E27FC236}">
                <a16:creationId xmlns:a16="http://schemas.microsoft.com/office/drawing/2014/main" id="{49D605A3-8AE1-4A82-8727-8A354280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08" y="1952625"/>
            <a:ext cx="67722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obzor.city/data/images/news_2014/05/kazarmi/img_5619.jpg">
            <a:extLst>
              <a:ext uri="{FF2B5EF4-FFF2-40B4-BE49-F238E27FC236}">
                <a16:creationId xmlns:a16="http://schemas.microsoft.com/office/drawing/2014/main" id="{694FE95E-7229-49DD-9504-27C825C8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87" y="1952625"/>
            <a:ext cx="6838315" cy="45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obzor.city/data/images/news_2014/05/kazarmi/img_5693.jpg">
            <a:extLst>
              <a:ext uri="{FF2B5EF4-FFF2-40B4-BE49-F238E27FC236}">
                <a16:creationId xmlns:a16="http://schemas.microsoft.com/office/drawing/2014/main" id="{B81B2667-7162-427B-B853-6B4C900B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87" y="1952624"/>
            <a:ext cx="6838315" cy="45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AA4291-E988-440B-BCB4-F4BE89B27FAF}"/>
              </a:ext>
            </a:extLst>
          </p:cNvPr>
          <p:cNvSpPr/>
          <p:nvPr/>
        </p:nvSpPr>
        <p:spPr>
          <a:xfrm>
            <a:off x="305621" y="467533"/>
            <a:ext cx="11623620" cy="125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у предприятий подъездных путей вынудило начать прокладку к ним железнодорожной колеи. Строили ее преимущественно студенты, причем в большинстве – студентки.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s2.stc.all.kpcdn.net/best/tomsk/tomsk-letopis-victory/images/tild3332-6234-4837-a434-643161393935__04_3.jpg">
            <a:extLst>
              <a:ext uri="{FF2B5EF4-FFF2-40B4-BE49-F238E27FC236}">
                <a16:creationId xmlns:a16="http://schemas.microsoft.com/office/drawing/2014/main" id="{3FFB3138-84DD-408F-BDF5-A27E5D21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531" y="1466202"/>
            <a:ext cx="7706062" cy="512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BE886D-520F-4B1F-8495-F56CAF909C07}"/>
              </a:ext>
            </a:extLst>
          </p:cNvPr>
          <p:cNvSpPr/>
          <p:nvPr/>
        </p:nvSpPr>
        <p:spPr>
          <a:xfrm>
            <a:off x="103955" y="2325593"/>
            <a:ext cx="40686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В осеннюю слякоть и наступившую зимнюю стужу долбили они мерзлую землю, таскали шпалы, вручную укладывали рельсы.</a:t>
            </a:r>
          </a:p>
          <a:p>
            <a:endParaRPr lang="ru-RU" sz="2400" dirty="0">
              <a:solidFill>
                <a:srgbClr val="000000"/>
              </a:solidFill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Общая протяженность путей по городу составила -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24 километра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4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железная дорога томск в годы вой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56" y="616382"/>
            <a:ext cx="87630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3777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1515</TotalTime>
  <Words>406</Words>
  <Application>Microsoft Office PowerPoint</Application>
  <PresentationFormat>Широкоэкранный</PresentationFormat>
  <Paragraphs>71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Roboto</vt:lpstr>
      <vt:lpstr>Times New Roman</vt:lpstr>
      <vt:lpstr>Wingdings 3</vt:lpstr>
      <vt:lpstr>Сектор</vt:lpstr>
      <vt:lpstr>Томск – в годы  Великой Отечественной войны</vt:lpstr>
      <vt:lpstr>Презентация PowerPoint</vt:lpstr>
      <vt:lpstr>Митинг трудящихся Томска 22 июня 1941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Указ Президента о присвоении Томску почетного звания  «город трудовой доблести» </vt:lpstr>
      <vt:lpstr>Томск – город трудовой доблести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Томск – город трудовой доблести</dc:title>
  <dc:creator>АдмиН</dc:creator>
  <cp:lastModifiedBy>Методист</cp:lastModifiedBy>
  <cp:revision>48</cp:revision>
  <dcterms:created xsi:type="dcterms:W3CDTF">2020-09-02T03:07:02Z</dcterms:created>
  <dcterms:modified xsi:type="dcterms:W3CDTF">2022-04-13T07:49:08Z</dcterms:modified>
</cp:coreProperties>
</file>