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64" r:id="rId3"/>
    <p:sldId id="259" r:id="rId4"/>
    <p:sldId id="260" r:id="rId5"/>
    <p:sldId id="283" r:id="rId6"/>
    <p:sldId id="284" r:id="rId7"/>
    <p:sldId id="262" r:id="rId8"/>
    <p:sldId id="287" r:id="rId9"/>
    <p:sldId id="286" r:id="rId10"/>
    <p:sldId id="288" r:id="rId11"/>
    <p:sldId id="289" r:id="rId12"/>
    <p:sldId id="273" r:id="rId13"/>
    <p:sldId id="291" r:id="rId14"/>
    <p:sldId id="295" r:id="rId15"/>
    <p:sldId id="296" r:id="rId16"/>
    <p:sldId id="297" r:id="rId17"/>
    <p:sldId id="298" r:id="rId18"/>
    <p:sldId id="299" r:id="rId19"/>
    <p:sldId id="301" r:id="rId20"/>
    <p:sldId id="302" r:id="rId21"/>
    <p:sldId id="304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5960"/>
    <a:srgbClr val="43671C"/>
    <a:srgbClr val="4366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DE08CE9D-8F45-4ED0-BDF7-9055EE626437}">
  <a:tblStyle styleId="{DE08CE9D-8F45-4ED0-BDF7-9055EE62643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7" d="100"/>
          <a:sy n="147" d="100"/>
        </p:scale>
        <p:origin x="-594" y="-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13AC6D-AD01-4654-BBB6-C7C137B2F0FD}" type="doc">
      <dgm:prSet loTypeId="urn:microsoft.com/office/officeart/2005/8/layout/bProcess4" loCatId="process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981C5F05-468F-4648-A0BE-FF790FF83AC9}">
      <dgm:prSet phldrT="[Текст]" custT="1"/>
      <dgm:spPr/>
      <dgm:t>
        <a:bodyPr/>
        <a:lstStyle/>
        <a:p>
          <a:r>
            <a:rPr lang="ru-RU" sz="1200" b="1" dirty="0">
              <a:solidFill>
                <a:schemeClr val="accent4">
                  <a:lumMod val="10000"/>
                </a:schemeClr>
              </a:solidFill>
              <a:latin typeface="+mn-lt"/>
            </a:rPr>
            <a:t>1. Ознакомление с результатами обследования безопасности среды образовательной организации</a:t>
          </a:r>
          <a:endParaRPr lang="ru-RU" sz="1200" dirty="0">
            <a:solidFill>
              <a:schemeClr val="accent4">
                <a:lumMod val="10000"/>
              </a:schemeClr>
            </a:solidFill>
            <a:latin typeface="+mn-lt"/>
          </a:endParaRPr>
        </a:p>
      </dgm:t>
    </dgm:pt>
    <dgm:pt modelId="{6AFD1DAE-FA07-42D8-83A7-000163C4DB4A}" type="parTrans" cxnId="{AFBB7668-033B-4416-9916-8AF61E04D903}">
      <dgm:prSet/>
      <dgm:spPr/>
      <dgm:t>
        <a:bodyPr/>
        <a:lstStyle/>
        <a:p>
          <a:endParaRPr lang="ru-RU" sz="1200">
            <a:solidFill>
              <a:schemeClr val="accent4">
                <a:lumMod val="10000"/>
              </a:schemeClr>
            </a:solidFill>
            <a:latin typeface="Quicksand"/>
          </a:endParaRPr>
        </a:p>
      </dgm:t>
    </dgm:pt>
    <dgm:pt modelId="{3647D929-F26C-456C-BDAA-69067EE18319}" type="sibTrans" cxnId="{AFBB7668-033B-4416-9916-8AF61E04D903}">
      <dgm:prSet/>
      <dgm:spPr/>
      <dgm:t>
        <a:bodyPr/>
        <a:lstStyle/>
        <a:p>
          <a:endParaRPr lang="ru-RU" sz="1200">
            <a:solidFill>
              <a:schemeClr val="accent4">
                <a:lumMod val="10000"/>
              </a:schemeClr>
            </a:solidFill>
            <a:latin typeface="Quicksand"/>
          </a:endParaRPr>
        </a:p>
      </dgm:t>
    </dgm:pt>
    <dgm:pt modelId="{4502D767-36E9-43E3-BDBE-73D4D4919D47}">
      <dgm:prSet phldrT="[Текст]" custT="1"/>
      <dgm:spPr/>
      <dgm:t>
        <a:bodyPr/>
        <a:lstStyle/>
        <a:p>
          <a:r>
            <a:rPr lang="ru-RU" sz="1200" dirty="0">
              <a:solidFill>
                <a:schemeClr val="accent4">
                  <a:lumMod val="10000"/>
                </a:schemeClr>
              </a:solidFill>
              <a:latin typeface="+mn-lt"/>
            </a:rPr>
            <a:t>2. Определение актуальных проблем, на решение которых направлена проектируемая Программа</a:t>
          </a:r>
        </a:p>
      </dgm:t>
    </dgm:pt>
    <dgm:pt modelId="{744070B1-2489-4096-8299-3FDEC700272B}" type="parTrans" cxnId="{FCFDCEC0-9FFC-4C50-8615-CD02D3F7AD01}">
      <dgm:prSet/>
      <dgm:spPr/>
      <dgm:t>
        <a:bodyPr/>
        <a:lstStyle/>
        <a:p>
          <a:endParaRPr lang="ru-RU" sz="1200">
            <a:solidFill>
              <a:schemeClr val="accent4">
                <a:lumMod val="10000"/>
              </a:schemeClr>
            </a:solidFill>
            <a:latin typeface="Quicksand"/>
          </a:endParaRPr>
        </a:p>
      </dgm:t>
    </dgm:pt>
    <dgm:pt modelId="{64F34C7F-F15A-4C41-9012-603AC71B9249}" type="sibTrans" cxnId="{FCFDCEC0-9FFC-4C50-8615-CD02D3F7AD01}">
      <dgm:prSet/>
      <dgm:spPr/>
      <dgm:t>
        <a:bodyPr/>
        <a:lstStyle/>
        <a:p>
          <a:endParaRPr lang="ru-RU" sz="1200">
            <a:solidFill>
              <a:schemeClr val="accent4">
                <a:lumMod val="10000"/>
              </a:schemeClr>
            </a:solidFill>
            <a:latin typeface="Quicksand"/>
          </a:endParaRPr>
        </a:p>
      </dgm:t>
    </dgm:pt>
    <dgm:pt modelId="{DF9798AB-C165-485D-AF85-AD50D06CCEE7}">
      <dgm:prSet phldrT="[Текст]" custT="1"/>
      <dgm:spPr/>
      <dgm:t>
        <a:bodyPr/>
        <a:lstStyle/>
        <a:p>
          <a:r>
            <a:rPr lang="ru-RU" sz="1200" dirty="0">
              <a:solidFill>
                <a:schemeClr val="accent4">
                  <a:lumMod val="10000"/>
                </a:schemeClr>
              </a:solidFill>
              <a:latin typeface="+mn-lt"/>
            </a:rPr>
            <a:t>3. Определение цели и задач программы</a:t>
          </a:r>
        </a:p>
      </dgm:t>
    </dgm:pt>
    <dgm:pt modelId="{EBDBC303-7172-4DC1-B6A3-049AADD67E83}" type="parTrans" cxnId="{D268D25B-47F9-4345-A84A-3C073BE3530D}">
      <dgm:prSet/>
      <dgm:spPr/>
      <dgm:t>
        <a:bodyPr/>
        <a:lstStyle/>
        <a:p>
          <a:endParaRPr lang="ru-RU" sz="1200">
            <a:solidFill>
              <a:schemeClr val="accent4">
                <a:lumMod val="10000"/>
              </a:schemeClr>
            </a:solidFill>
            <a:latin typeface="Quicksand"/>
          </a:endParaRPr>
        </a:p>
      </dgm:t>
    </dgm:pt>
    <dgm:pt modelId="{DE8AE341-9670-4CB9-B36E-D7D485D6E5B4}" type="sibTrans" cxnId="{D268D25B-47F9-4345-A84A-3C073BE3530D}">
      <dgm:prSet/>
      <dgm:spPr/>
      <dgm:t>
        <a:bodyPr/>
        <a:lstStyle/>
        <a:p>
          <a:endParaRPr lang="ru-RU" sz="1200">
            <a:solidFill>
              <a:schemeClr val="accent4">
                <a:lumMod val="10000"/>
              </a:schemeClr>
            </a:solidFill>
            <a:latin typeface="Quicksand"/>
          </a:endParaRPr>
        </a:p>
      </dgm:t>
    </dgm:pt>
    <dgm:pt modelId="{4069BE3D-A527-4482-817B-1C8D5A4DC2E8}">
      <dgm:prSet phldrT="[Текст]" custT="1"/>
      <dgm:spPr/>
      <dgm:t>
        <a:bodyPr/>
        <a:lstStyle/>
        <a:p>
          <a:pPr algn="ctr"/>
          <a:r>
            <a:rPr lang="ru-RU" sz="1100" dirty="0">
              <a:solidFill>
                <a:schemeClr val="accent4">
                  <a:lumMod val="10000"/>
                </a:schemeClr>
              </a:solidFill>
              <a:latin typeface="+mn-lt"/>
            </a:rPr>
            <a:t>4. Формирование перечня ожидаемых результатов реализации Программы и измеряемых  показателей ее эффективности</a:t>
          </a:r>
        </a:p>
      </dgm:t>
    </dgm:pt>
    <dgm:pt modelId="{717AFC40-62D7-4484-B257-93AB681A65C5}" type="parTrans" cxnId="{6D6F4648-1D8E-43DD-B0DD-70AFF035BD52}">
      <dgm:prSet/>
      <dgm:spPr/>
      <dgm:t>
        <a:bodyPr/>
        <a:lstStyle/>
        <a:p>
          <a:endParaRPr lang="ru-RU" sz="1200">
            <a:solidFill>
              <a:schemeClr val="accent4">
                <a:lumMod val="10000"/>
              </a:schemeClr>
            </a:solidFill>
            <a:latin typeface="Quicksand"/>
          </a:endParaRPr>
        </a:p>
      </dgm:t>
    </dgm:pt>
    <dgm:pt modelId="{0860DA4E-534E-479E-8855-6DDA9C063FF8}" type="sibTrans" cxnId="{6D6F4648-1D8E-43DD-B0DD-70AFF035BD52}">
      <dgm:prSet/>
      <dgm:spPr/>
      <dgm:t>
        <a:bodyPr/>
        <a:lstStyle/>
        <a:p>
          <a:endParaRPr lang="ru-RU" sz="1200">
            <a:solidFill>
              <a:schemeClr val="accent4">
                <a:lumMod val="10000"/>
              </a:schemeClr>
            </a:solidFill>
            <a:latin typeface="Quicksand"/>
          </a:endParaRPr>
        </a:p>
      </dgm:t>
    </dgm:pt>
    <dgm:pt modelId="{507DCC64-C57A-4EFB-8559-C2C22754733E}">
      <dgm:prSet phldrT="[Текст]" custT="1"/>
      <dgm:spPr/>
      <dgm:t>
        <a:bodyPr/>
        <a:lstStyle/>
        <a:p>
          <a:pPr algn="ctr"/>
          <a:r>
            <a:rPr lang="ru-RU" sz="1100" dirty="0">
              <a:solidFill>
                <a:schemeClr val="accent4">
                  <a:lumMod val="10000"/>
                </a:schemeClr>
              </a:solidFill>
              <a:latin typeface="+mn-lt"/>
            </a:rPr>
            <a:t>5. Разработка содержания мероприятий, направленных на достижение результатов Программы</a:t>
          </a:r>
        </a:p>
      </dgm:t>
    </dgm:pt>
    <dgm:pt modelId="{EC1DDF76-9F7C-4B98-B725-D025B616DD0E}" type="parTrans" cxnId="{C60D7DD6-8A97-4351-B170-755613F091BA}">
      <dgm:prSet/>
      <dgm:spPr/>
      <dgm:t>
        <a:bodyPr/>
        <a:lstStyle/>
        <a:p>
          <a:endParaRPr lang="ru-RU" sz="1200">
            <a:solidFill>
              <a:schemeClr val="accent4">
                <a:lumMod val="10000"/>
              </a:schemeClr>
            </a:solidFill>
            <a:latin typeface="Quicksand"/>
          </a:endParaRPr>
        </a:p>
      </dgm:t>
    </dgm:pt>
    <dgm:pt modelId="{EB3F0D94-6C08-4597-BB27-763D69C8757C}" type="sibTrans" cxnId="{C60D7DD6-8A97-4351-B170-755613F091BA}">
      <dgm:prSet/>
      <dgm:spPr/>
      <dgm:t>
        <a:bodyPr/>
        <a:lstStyle/>
        <a:p>
          <a:endParaRPr lang="ru-RU" sz="1200">
            <a:solidFill>
              <a:schemeClr val="accent4">
                <a:lumMod val="10000"/>
              </a:schemeClr>
            </a:solidFill>
            <a:latin typeface="Quicksand"/>
          </a:endParaRPr>
        </a:p>
      </dgm:t>
    </dgm:pt>
    <dgm:pt modelId="{A5F5CE41-57F3-4235-BD63-2995B6ACE492}">
      <dgm:prSet phldrT="[Текст]" custT="1"/>
      <dgm:spPr/>
      <dgm:t>
        <a:bodyPr/>
        <a:lstStyle/>
        <a:p>
          <a:r>
            <a:rPr lang="ru-RU" sz="1100" dirty="0">
              <a:solidFill>
                <a:schemeClr val="accent4">
                  <a:lumMod val="10000"/>
                </a:schemeClr>
              </a:solidFill>
              <a:latin typeface="+mn-lt"/>
            </a:rPr>
            <a:t>6. Самооценка ресурсов, необходимых для реализации программы и формирование проекта орг. решений</a:t>
          </a:r>
        </a:p>
      </dgm:t>
    </dgm:pt>
    <dgm:pt modelId="{39CF7E67-0C39-4245-B193-DD22629BAEA2}" type="parTrans" cxnId="{7843A233-AFD1-4978-9368-EF13B9A8E8C1}">
      <dgm:prSet/>
      <dgm:spPr/>
      <dgm:t>
        <a:bodyPr/>
        <a:lstStyle/>
        <a:p>
          <a:endParaRPr lang="ru-RU" sz="1200">
            <a:solidFill>
              <a:schemeClr val="accent4">
                <a:lumMod val="10000"/>
              </a:schemeClr>
            </a:solidFill>
            <a:latin typeface="Quicksand"/>
          </a:endParaRPr>
        </a:p>
      </dgm:t>
    </dgm:pt>
    <dgm:pt modelId="{E65D5806-DD4F-485F-A46D-E2C66C59AADC}" type="sibTrans" cxnId="{7843A233-AFD1-4978-9368-EF13B9A8E8C1}">
      <dgm:prSet/>
      <dgm:spPr/>
      <dgm:t>
        <a:bodyPr/>
        <a:lstStyle/>
        <a:p>
          <a:endParaRPr lang="ru-RU" sz="1200">
            <a:solidFill>
              <a:schemeClr val="accent4">
                <a:lumMod val="10000"/>
              </a:schemeClr>
            </a:solidFill>
            <a:latin typeface="Quicksand"/>
          </a:endParaRPr>
        </a:p>
      </dgm:t>
    </dgm:pt>
    <dgm:pt modelId="{0DF0D3B0-73BB-4F90-B249-B9BAA7C86310}">
      <dgm:prSet phldrT="[Текст]" custT="1"/>
      <dgm:spPr/>
      <dgm:t>
        <a:bodyPr/>
        <a:lstStyle/>
        <a:p>
          <a:r>
            <a:rPr lang="ru-RU" sz="1200" dirty="0">
              <a:solidFill>
                <a:schemeClr val="accent4">
                  <a:lumMod val="10000"/>
                </a:schemeClr>
              </a:solidFill>
              <a:latin typeface="+mn-lt"/>
            </a:rPr>
            <a:t>7. Формирование календарного плана мероприятий учебный год</a:t>
          </a:r>
        </a:p>
      </dgm:t>
    </dgm:pt>
    <dgm:pt modelId="{2F035B52-22ED-48D8-BD4D-384759DB2263}" type="parTrans" cxnId="{85285663-94E9-4021-8946-E24E8CA0A1F1}">
      <dgm:prSet/>
      <dgm:spPr/>
      <dgm:t>
        <a:bodyPr/>
        <a:lstStyle/>
        <a:p>
          <a:endParaRPr lang="ru-RU" sz="1200">
            <a:solidFill>
              <a:schemeClr val="accent4">
                <a:lumMod val="10000"/>
              </a:schemeClr>
            </a:solidFill>
            <a:latin typeface="Quicksand"/>
          </a:endParaRPr>
        </a:p>
      </dgm:t>
    </dgm:pt>
    <dgm:pt modelId="{13652D56-63A4-4C04-A6E5-832AD80865CC}" type="sibTrans" cxnId="{85285663-94E9-4021-8946-E24E8CA0A1F1}">
      <dgm:prSet/>
      <dgm:spPr/>
      <dgm:t>
        <a:bodyPr/>
        <a:lstStyle/>
        <a:p>
          <a:endParaRPr lang="ru-RU" sz="1200">
            <a:solidFill>
              <a:schemeClr val="accent4">
                <a:lumMod val="10000"/>
              </a:schemeClr>
            </a:solidFill>
            <a:latin typeface="Quicksand"/>
          </a:endParaRPr>
        </a:p>
      </dgm:t>
    </dgm:pt>
    <dgm:pt modelId="{9AFAD726-09E5-4218-A050-4EAA367D1564}">
      <dgm:prSet phldrT="[Текст]" custT="1"/>
      <dgm:spPr/>
      <dgm:t>
        <a:bodyPr/>
        <a:lstStyle/>
        <a:p>
          <a:r>
            <a:rPr lang="ru-RU" sz="1200" dirty="0">
              <a:solidFill>
                <a:schemeClr val="accent4">
                  <a:lumMod val="10000"/>
                </a:schemeClr>
              </a:solidFill>
              <a:latin typeface="+mn-lt"/>
            </a:rPr>
            <a:t>8. Профессионально-общественное обсуждение проектов Программ</a:t>
          </a:r>
        </a:p>
      </dgm:t>
    </dgm:pt>
    <dgm:pt modelId="{4E0A30EF-A474-4581-97B0-FD36BE6AA4C7}" type="parTrans" cxnId="{A5A14984-4F6B-483A-A185-CA524889CCEE}">
      <dgm:prSet/>
      <dgm:spPr/>
      <dgm:t>
        <a:bodyPr/>
        <a:lstStyle/>
        <a:p>
          <a:endParaRPr lang="ru-RU" sz="1200">
            <a:solidFill>
              <a:schemeClr val="accent4">
                <a:lumMod val="10000"/>
              </a:schemeClr>
            </a:solidFill>
            <a:latin typeface="Quicksand"/>
          </a:endParaRPr>
        </a:p>
      </dgm:t>
    </dgm:pt>
    <dgm:pt modelId="{320D4D3B-9200-4FE6-821A-5AE646594BDA}" type="sibTrans" cxnId="{A5A14984-4F6B-483A-A185-CA524889CCEE}">
      <dgm:prSet/>
      <dgm:spPr/>
      <dgm:t>
        <a:bodyPr/>
        <a:lstStyle/>
        <a:p>
          <a:endParaRPr lang="ru-RU" sz="1200">
            <a:solidFill>
              <a:schemeClr val="accent4">
                <a:lumMod val="10000"/>
              </a:schemeClr>
            </a:solidFill>
            <a:latin typeface="Quicksand"/>
          </a:endParaRPr>
        </a:p>
      </dgm:t>
    </dgm:pt>
    <dgm:pt modelId="{E201C3E4-72DA-4941-B5DE-B2739AB9EF01}">
      <dgm:prSet phldrT="[Текст]" custT="1"/>
      <dgm:spPr/>
      <dgm:t>
        <a:bodyPr/>
        <a:lstStyle/>
        <a:p>
          <a:r>
            <a:rPr lang="ru-RU" sz="1200" b="1" dirty="0">
              <a:solidFill>
                <a:schemeClr val="accent4">
                  <a:lumMod val="10000"/>
                </a:schemeClr>
              </a:solidFill>
              <a:latin typeface="+mn-lt"/>
            </a:rPr>
            <a:t>9. Принятие организационных решений, начало реализации Программы</a:t>
          </a:r>
          <a:endParaRPr lang="ru-RU" sz="1200" dirty="0">
            <a:solidFill>
              <a:schemeClr val="accent4">
                <a:lumMod val="10000"/>
              </a:schemeClr>
            </a:solidFill>
            <a:latin typeface="+mn-lt"/>
          </a:endParaRPr>
        </a:p>
      </dgm:t>
    </dgm:pt>
    <dgm:pt modelId="{3C83F64D-A07A-42A1-8F77-83643ED7BA8D}" type="parTrans" cxnId="{FFAFF872-4960-404A-9EFA-85DFB2A86333}">
      <dgm:prSet/>
      <dgm:spPr/>
      <dgm:t>
        <a:bodyPr/>
        <a:lstStyle/>
        <a:p>
          <a:endParaRPr lang="ru-RU" sz="1200">
            <a:solidFill>
              <a:schemeClr val="accent4">
                <a:lumMod val="10000"/>
              </a:schemeClr>
            </a:solidFill>
            <a:latin typeface="Quicksand"/>
          </a:endParaRPr>
        </a:p>
      </dgm:t>
    </dgm:pt>
    <dgm:pt modelId="{92142B98-C34D-4397-899B-628F8E5CD643}" type="sibTrans" cxnId="{FFAFF872-4960-404A-9EFA-85DFB2A86333}">
      <dgm:prSet/>
      <dgm:spPr/>
      <dgm:t>
        <a:bodyPr/>
        <a:lstStyle/>
        <a:p>
          <a:endParaRPr lang="ru-RU" sz="1200">
            <a:solidFill>
              <a:schemeClr val="accent4">
                <a:lumMod val="10000"/>
              </a:schemeClr>
            </a:solidFill>
            <a:latin typeface="Quicksand"/>
          </a:endParaRPr>
        </a:p>
      </dgm:t>
    </dgm:pt>
    <dgm:pt modelId="{5FE4FAC0-DDF4-4CE7-9436-B968EE22CB63}" type="pres">
      <dgm:prSet presAssocID="{E313AC6D-AD01-4654-BBB6-C7C137B2F0FD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6AEF98D9-DDDE-4F7B-B52A-FE119BD04341}" type="pres">
      <dgm:prSet presAssocID="{981C5F05-468F-4648-A0BE-FF790FF83AC9}" presName="compNode" presStyleCnt="0"/>
      <dgm:spPr/>
    </dgm:pt>
    <dgm:pt modelId="{277E0802-CEE9-41D8-9D4D-EA79F2694312}" type="pres">
      <dgm:prSet presAssocID="{981C5F05-468F-4648-A0BE-FF790FF83AC9}" presName="dummyConnPt" presStyleCnt="0"/>
      <dgm:spPr/>
    </dgm:pt>
    <dgm:pt modelId="{4FBBAB28-40C4-4F34-AC3A-89BBEAEFC527}" type="pres">
      <dgm:prSet presAssocID="{981C5F05-468F-4648-A0BE-FF790FF83AC9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EDD437-9016-4778-99F9-F90E9D94DB1B}" type="pres">
      <dgm:prSet presAssocID="{3647D929-F26C-456C-BDAA-69067EE18319}" presName="sibTrans" presStyleLbl="bgSibTrans2D1" presStyleIdx="0" presStyleCnt="8"/>
      <dgm:spPr/>
      <dgm:t>
        <a:bodyPr/>
        <a:lstStyle/>
        <a:p>
          <a:endParaRPr lang="ru-RU"/>
        </a:p>
      </dgm:t>
    </dgm:pt>
    <dgm:pt modelId="{D6A39E07-3EB4-4009-BDDB-DC6E7F94E94B}" type="pres">
      <dgm:prSet presAssocID="{4502D767-36E9-43E3-BDBE-73D4D4919D47}" presName="compNode" presStyleCnt="0"/>
      <dgm:spPr/>
    </dgm:pt>
    <dgm:pt modelId="{1F3C675E-30A2-4900-8562-2D2ADEF927BB}" type="pres">
      <dgm:prSet presAssocID="{4502D767-36E9-43E3-BDBE-73D4D4919D47}" presName="dummyConnPt" presStyleCnt="0"/>
      <dgm:spPr/>
    </dgm:pt>
    <dgm:pt modelId="{14E414DE-BF01-4970-A9F9-AC97F1BE51F5}" type="pres">
      <dgm:prSet presAssocID="{4502D767-36E9-43E3-BDBE-73D4D4919D47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3978BC-F4AD-4CC4-B877-6F7B8B1455EA}" type="pres">
      <dgm:prSet presAssocID="{64F34C7F-F15A-4C41-9012-603AC71B9249}" presName="sibTrans" presStyleLbl="bgSibTrans2D1" presStyleIdx="1" presStyleCnt="8"/>
      <dgm:spPr/>
      <dgm:t>
        <a:bodyPr/>
        <a:lstStyle/>
        <a:p>
          <a:endParaRPr lang="ru-RU"/>
        </a:p>
      </dgm:t>
    </dgm:pt>
    <dgm:pt modelId="{8B3F59DF-6BF0-4301-8C92-8A027EA30D3C}" type="pres">
      <dgm:prSet presAssocID="{DF9798AB-C165-485D-AF85-AD50D06CCEE7}" presName="compNode" presStyleCnt="0"/>
      <dgm:spPr/>
    </dgm:pt>
    <dgm:pt modelId="{B48E42BB-7086-4DBC-ADDF-43FCAF143E5B}" type="pres">
      <dgm:prSet presAssocID="{DF9798AB-C165-485D-AF85-AD50D06CCEE7}" presName="dummyConnPt" presStyleCnt="0"/>
      <dgm:spPr/>
    </dgm:pt>
    <dgm:pt modelId="{4576B3A0-5D0E-46AE-8837-ED644E5430A1}" type="pres">
      <dgm:prSet presAssocID="{DF9798AB-C165-485D-AF85-AD50D06CCEE7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EBF453-7C6F-48B3-A780-A07E1DDD3A62}" type="pres">
      <dgm:prSet presAssocID="{DE8AE341-9670-4CB9-B36E-D7D485D6E5B4}" presName="sibTrans" presStyleLbl="bgSibTrans2D1" presStyleIdx="2" presStyleCnt="8"/>
      <dgm:spPr/>
      <dgm:t>
        <a:bodyPr/>
        <a:lstStyle/>
        <a:p>
          <a:endParaRPr lang="ru-RU"/>
        </a:p>
      </dgm:t>
    </dgm:pt>
    <dgm:pt modelId="{670CFA80-EE19-4DA8-A7A2-BDCE2ED5C686}" type="pres">
      <dgm:prSet presAssocID="{4069BE3D-A527-4482-817B-1C8D5A4DC2E8}" presName="compNode" presStyleCnt="0"/>
      <dgm:spPr/>
    </dgm:pt>
    <dgm:pt modelId="{6CB03768-2FAC-41C6-9073-16288F16FFA0}" type="pres">
      <dgm:prSet presAssocID="{4069BE3D-A527-4482-817B-1C8D5A4DC2E8}" presName="dummyConnPt" presStyleCnt="0"/>
      <dgm:spPr/>
    </dgm:pt>
    <dgm:pt modelId="{DB500ECB-0C36-4B3D-9029-D4AE90FB2D43}" type="pres">
      <dgm:prSet presAssocID="{4069BE3D-A527-4482-817B-1C8D5A4DC2E8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35C277-E208-4F5D-8F39-84D6E8C88099}" type="pres">
      <dgm:prSet presAssocID="{0860DA4E-534E-479E-8855-6DDA9C063FF8}" presName="sibTrans" presStyleLbl="bgSibTrans2D1" presStyleIdx="3" presStyleCnt="8"/>
      <dgm:spPr/>
      <dgm:t>
        <a:bodyPr/>
        <a:lstStyle/>
        <a:p>
          <a:endParaRPr lang="ru-RU"/>
        </a:p>
      </dgm:t>
    </dgm:pt>
    <dgm:pt modelId="{3D7A34DB-5B0C-4D3D-A1E4-72ADE0B420E9}" type="pres">
      <dgm:prSet presAssocID="{507DCC64-C57A-4EFB-8559-C2C22754733E}" presName="compNode" presStyleCnt="0"/>
      <dgm:spPr/>
    </dgm:pt>
    <dgm:pt modelId="{0558FB0F-839F-44AA-AB16-7A9A02DA7C51}" type="pres">
      <dgm:prSet presAssocID="{507DCC64-C57A-4EFB-8559-C2C22754733E}" presName="dummyConnPt" presStyleCnt="0"/>
      <dgm:spPr/>
    </dgm:pt>
    <dgm:pt modelId="{F4E53968-54B2-4A10-8E3F-59C90CD4FE14}" type="pres">
      <dgm:prSet presAssocID="{507DCC64-C57A-4EFB-8559-C2C22754733E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7E062D-1111-442C-870A-FE971EBF7116}" type="pres">
      <dgm:prSet presAssocID="{EB3F0D94-6C08-4597-BB27-763D69C8757C}" presName="sibTrans" presStyleLbl="bgSibTrans2D1" presStyleIdx="4" presStyleCnt="8"/>
      <dgm:spPr/>
      <dgm:t>
        <a:bodyPr/>
        <a:lstStyle/>
        <a:p>
          <a:endParaRPr lang="ru-RU"/>
        </a:p>
      </dgm:t>
    </dgm:pt>
    <dgm:pt modelId="{C0C1FED6-450F-4643-92DF-E4E21F33F345}" type="pres">
      <dgm:prSet presAssocID="{A5F5CE41-57F3-4235-BD63-2995B6ACE492}" presName="compNode" presStyleCnt="0"/>
      <dgm:spPr/>
    </dgm:pt>
    <dgm:pt modelId="{B09E17D5-C784-4D70-8E86-64B1EB81E175}" type="pres">
      <dgm:prSet presAssocID="{A5F5CE41-57F3-4235-BD63-2995B6ACE492}" presName="dummyConnPt" presStyleCnt="0"/>
      <dgm:spPr/>
    </dgm:pt>
    <dgm:pt modelId="{10039A0A-647E-47EB-8C35-47AD87C3BAAC}" type="pres">
      <dgm:prSet presAssocID="{A5F5CE41-57F3-4235-BD63-2995B6ACE492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590F1E-A68A-4F67-8629-3C4C66E13494}" type="pres">
      <dgm:prSet presAssocID="{E65D5806-DD4F-485F-A46D-E2C66C59AADC}" presName="sibTrans" presStyleLbl="bgSibTrans2D1" presStyleIdx="5" presStyleCnt="8"/>
      <dgm:spPr/>
      <dgm:t>
        <a:bodyPr/>
        <a:lstStyle/>
        <a:p>
          <a:endParaRPr lang="ru-RU"/>
        </a:p>
      </dgm:t>
    </dgm:pt>
    <dgm:pt modelId="{FCC8814C-EE48-437B-8A13-B30EF25DC84A}" type="pres">
      <dgm:prSet presAssocID="{0DF0D3B0-73BB-4F90-B249-B9BAA7C86310}" presName="compNode" presStyleCnt="0"/>
      <dgm:spPr/>
    </dgm:pt>
    <dgm:pt modelId="{07EAEDE6-CEE0-40EB-90A8-3333E99A69E6}" type="pres">
      <dgm:prSet presAssocID="{0DF0D3B0-73BB-4F90-B249-B9BAA7C86310}" presName="dummyConnPt" presStyleCnt="0"/>
      <dgm:spPr/>
    </dgm:pt>
    <dgm:pt modelId="{C27221F6-D5DD-4857-8E1F-5D93FB4F52BC}" type="pres">
      <dgm:prSet presAssocID="{0DF0D3B0-73BB-4F90-B249-B9BAA7C86310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868DB1-2C2B-486B-975A-A7875CA21C1A}" type="pres">
      <dgm:prSet presAssocID="{13652D56-63A4-4C04-A6E5-832AD80865CC}" presName="sibTrans" presStyleLbl="bgSibTrans2D1" presStyleIdx="6" presStyleCnt="8"/>
      <dgm:spPr/>
      <dgm:t>
        <a:bodyPr/>
        <a:lstStyle/>
        <a:p>
          <a:endParaRPr lang="ru-RU"/>
        </a:p>
      </dgm:t>
    </dgm:pt>
    <dgm:pt modelId="{3C00A33A-F911-46F5-9AC8-D984ABF59292}" type="pres">
      <dgm:prSet presAssocID="{9AFAD726-09E5-4218-A050-4EAA367D1564}" presName="compNode" presStyleCnt="0"/>
      <dgm:spPr/>
    </dgm:pt>
    <dgm:pt modelId="{FBF9D1F7-4E28-482A-BCAF-6AD243F72F32}" type="pres">
      <dgm:prSet presAssocID="{9AFAD726-09E5-4218-A050-4EAA367D1564}" presName="dummyConnPt" presStyleCnt="0"/>
      <dgm:spPr/>
    </dgm:pt>
    <dgm:pt modelId="{1AB5CE54-9422-4EDC-97F2-3543923F35C9}" type="pres">
      <dgm:prSet presAssocID="{9AFAD726-09E5-4218-A050-4EAA367D1564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7629FE-8C62-4EA3-992E-8F4361E82CEA}" type="pres">
      <dgm:prSet presAssocID="{320D4D3B-9200-4FE6-821A-5AE646594BDA}" presName="sibTrans" presStyleLbl="bgSibTrans2D1" presStyleIdx="7" presStyleCnt="8"/>
      <dgm:spPr/>
      <dgm:t>
        <a:bodyPr/>
        <a:lstStyle/>
        <a:p>
          <a:endParaRPr lang="ru-RU"/>
        </a:p>
      </dgm:t>
    </dgm:pt>
    <dgm:pt modelId="{3CFD2615-73E3-4917-88FD-843B18A8CB82}" type="pres">
      <dgm:prSet presAssocID="{E201C3E4-72DA-4941-B5DE-B2739AB9EF01}" presName="compNode" presStyleCnt="0"/>
      <dgm:spPr/>
    </dgm:pt>
    <dgm:pt modelId="{C2CFFF90-BD70-41DA-A93C-1549894C1AB6}" type="pres">
      <dgm:prSet presAssocID="{E201C3E4-72DA-4941-B5DE-B2739AB9EF01}" presName="dummyConnPt" presStyleCnt="0"/>
      <dgm:spPr/>
    </dgm:pt>
    <dgm:pt modelId="{D57575C6-006F-4138-B108-599EDC96A135}" type="pres">
      <dgm:prSet presAssocID="{E201C3E4-72DA-4941-B5DE-B2739AB9EF01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2E68597-5820-4610-A649-5085425572A1}" type="presOf" srcId="{3647D929-F26C-456C-BDAA-69067EE18319}" destId="{46EDD437-9016-4778-99F9-F90E9D94DB1B}" srcOrd="0" destOrd="0" presId="urn:microsoft.com/office/officeart/2005/8/layout/bProcess4"/>
    <dgm:cxn modelId="{A527C4FB-894D-4BFF-B817-CA8C2C3F18C9}" type="presOf" srcId="{4069BE3D-A527-4482-817B-1C8D5A4DC2E8}" destId="{DB500ECB-0C36-4B3D-9029-D4AE90FB2D43}" srcOrd="0" destOrd="0" presId="urn:microsoft.com/office/officeart/2005/8/layout/bProcess4"/>
    <dgm:cxn modelId="{AFBB7668-033B-4416-9916-8AF61E04D903}" srcId="{E313AC6D-AD01-4654-BBB6-C7C137B2F0FD}" destId="{981C5F05-468F-4648-A0BE-FF790FF83AC9}" srcOrd="0" destOrd="0" parTransId="{6AFD1DAE-FA07-42D8-83A7-000163C4DB4A}" sibTransId="{3647D929-F26C-456C-BDAA-69067EE18319}"/>
    <dgm:cxn modelId="{D268D25B-47F9-4345-A84A-3C073BE3530D}" srcId="{E313AC6D-AD01-4654-BBB6-C7C137B2F0FD}" destId="{DF9798AB-C165-485D-AF85-AD50D06CCEE7}" srcOrd="2" destOrd="0" parTransId="{EBDBC303-7172-4DC1-B6A3-049AADD67E83}" sibTransId="{DE8AE341-9670-4CB9-B36E-D7D485D6E5B4}"/>
    <dgm:cxn modelId="{FCFDCEC0-9FFC-4C50-8615-CD02D3F7AD01}" srcId="{E313AC6D-AD01-4654-BBB6-C7C137B2F0FD}" destId="{4502D767-36E9-43E3-BDBE-73D4D4919D47}" srcOrd="1" destOrd="0" parTransId="{744070B1-2489-4096-8299-3FDEC700272B}" sibTransId="{64F34C7F-F15A-4C41-9012-603AC71B9249}"/>
    <dgm:cxn modelId="{4C00D383-D42A-43FD-8D12-3BB506191027}" type="presOf" srcId="{0860DA4E-534E-479E-8855-6DDA9C063FF8}" destId="{1A35C277-E208-4F5D-8F39-84D6E8C88099}" srcOrd="0" destOrd="0" presId="urn:microsoft.com/office/officeart/2005/8/layout/bProcess4"/>
    <dgm:cxn modelId="{FFAFF872-4960-404A-9EFA-85DFB2A86333}" srcId="{E313AC6D-AD01-4654-BBB6-C7C137B2F0FD}" destId="{E201C3E4-72DA-4941-B5DE-B2739AB9EF01}" srcOrd="8" destOrd="0" parTransId="{3C83F64D-A07A-42A1-8F77-83643ED7BA8D}" sibTransId="{92142B98-C34D-4397-899B-628F8E5CD643}"/>
    <dgm:cxn modelId="{5D526180-9E5B-4C78-AE8A-DE2830192B5B}" type="presOf" srcId="{E65D5806-DD4F-485F-A46D-E2C66C59AADC}" destId="{3A590F1E-A68A-4F67-8629-3C4C66E13494}" srcOrd="0" destOrd="0" presId="urn:microsoft.com/office/officeart/2005/8/layout/bProcess4"/>
    <dgm:cxn modelId="{A7A32784-83C0-4131-A37E-1D64C16F47A5}" type="presOf" srcId="{320D4D3B-9200-4FE6-821A-5AE646594BDA}" destId="{517629FE-8C62-4EA3-992E-8F4361E82CEA}" srcOrd="0" destOrd="0" presId="urn:microsoft.com/office/officeart/2005/8/layout/bProcess4"/>
    <dgm:cxn modelId="{BA14EDEE-FC2A-42C2-8A5F-49DF6BC04D5C}" type="presOf" srcId="{13652D56-63A4-4C04-A6E5-832AD80865CC}" destId="{CF868DB1-2C2B-486B-975A-A7875CA21C1A}" srcOrd="0" destOrd="0" presId="urn:microsoft.com/office/officeart/2005/8/layout/bProcess4"/>
    <dgm:cxn modelId="{A9DBACDB-9CAA-45BE-8139-C60A4C63B7EA}" type="presOf" srcId="{9AFAD726-09E5-4218-A050-4EAA367D1564}" destId="{1AB5CE54-9422-4EDC-97F2-3543923F35C9}" srcOrd="0" destOrd="0" presId="urn:microsoft.com/office/officeart/2005/8/layout/bProcess4"/>
    <dgm:cxn modelId="{3CF6A38F-2D3F-41F0-BAC0-68745DCC5C71}" type="presOf" srcId="{A5F5CE41-57F3-4235-BD63-2995B6ACE492}" destId="{10039A0A-647E-47EB-8C35-47AD87C3BAAC}" srcOrd="0" destOrd="0" presId="urn:microsoft.com/office/officeart/2005/8/layout/bProcess4"/>
    <dgm:cxn modelId="{6B1847EA-BE49-41C1-B6A4-B30C4536C574}" type="presOf" srcId="{4502D767-36E9-43E3-BDBE-73D4D4919D47}" destId="{14E414DE-BF01-4970-A9F9-AC97F1BE51F5}" srcOrd="0" destOrd="0" presId="urn:microsoft.com/office/officeart/2005/8/layout/bProcess4"/>
    <dgm:cxn modelId="{16FD9A89-90E1-4640-9424-DC73D493367B}" type="presOf" srcId="{507DCC64-C57A-4EFB-8559-C2C22754733E}" destId="{F4E53968-54B2-4A10-8E3F-59C90CD4FE14}" srcOrd="0" destOrd="0" presId="urn:microsoft.com/office/officeart/2005/8/layout/bProcess4"/>
    <dgm:cxn modelId="{42E68905-A4D0-4882-B4F1-4F10259B570D}" type="presOf" srcId="{E201C3E4-72DA-4941-B5DE-B2739AB9EF01}" destId="{D57575C6-006F-4138-B108-599EDC96A135}" srcOrd="0" destOrd="0" presId="urn:microsoft.com/office/officeart/2005/8/layout/bProcess4"/>
    <dgm:cxn modelId="{BFDEBE53-2D8E-48DE-9E92-3B69F0D494D9}" type="presOf" srcId="{DE8AE341-9670-4CB9-B36E-D7D485D6E5B4}" destId="{01EBF453-7C6F-48B3-A780-A07E1DDD3A62}" srcOrd="0" destOrd="0" presId="urn:microsoft.com/office/officeart/2005/8/layout/bProcess4"/>
    <dgm:cxn modelId="{C60D7DD6-8A97-4351-B170-755613F091BA}" srcId="{E313AC6D-AD01-4654-BBB6-C7C137B2F0FD}" destId="{507DCC64-C57A-4EFB-8559-C2C22754733E}" srcOrd="4" destOrd="0" parTransId="{EC1DDF76-9F7C-4B98-B725-D025B616DD0E}" sibTransId="{EB3F0D94-6C08-4597-BB27-763D69C8757C}"/>
    <dgm:cxn modelId="{04545D59-681B-443E-B5FE-8FD9B97AE023}" type="presOf" srcId="{DF9798AB-C165-485D-AF85-AD50D06CCEE7}" destId="{4576B3A0-5D0E-46AE-8837-ED644E5430A1}" srcOrd="0" destOrd="0" presId="urn:microsoft.com/office/officeart/2005/8/layout/bProcess4"/>
    <dgm:cxn modelId="{85285663-94E9-4021-8946-E24E8CA0A1F1}" srcId="{E313AC6D-AD01-4654-BBB6-C7C137B2F0FD}" destId="{0DF0D3B0-73BB-4F90-B249-B9BAA7C86310}" srcOrd="6" destOrd="0" parTransId="{2F035B52-22ED-48D8-BD4D-384759DB2263}" sibTransId="{13652D56-63A4-4C04-A6E5-832AD80865CC}"/>
    <dgm:cxn modelId="{7E132081-D9C3-48F3-9112-18D5D0AFEEEE}" type="presOf" srcId="{0DF0D3B0-73BB-4F90-B249-B9BAA7C86310}" destId="{C27221F6-D5DD-4857-8E1F-5D93FB4F52BC}" srcOrd="0" destOrd="0" presId="urn:microsoft.com/office/officeart/2005/8/layout/bProcess4"/>
    <dgm:cxn modelId="{BAFE0C7F-E7E3-415B-8E8B-43C2297EAC03}" type="presOf" srcId="{EB3F0D94-6C08-4597-BB27-763D69C8757C}" destId="{487E062D-1111-442C-870A-FE971EBF7116}" srcOrd="0" destOrd="0" presId="urn:microsoft.com/office/officeart/2005/8/layout/bProcess4"/>
    <dgm:cxn modelId="{4080F8D3-2919-4B2D-9E1E-96549F6E3FEA}" type="presOf" srcId="{64F34C7F-F15A-4C41-9012-603AC71B9249}" destId="{9F3978BC-F4AD-4CC4-B877-6F7B8B1455EA}" srcOrd="0" destOrd="0" presId="urn:microsoft.com/office/officeart/2005/8/layout/bProcess4"/>
    <dgm:cxn modelId="{097569DE-7AF9-4A1E-834E-9093BFFE83F2}" type="presOf" srcId="{981C5F05-468F-4648-A0BE-FF790FF83AC9}" destId="{4FBBAB28-40C4-4F34-AC3A-89BBEAEFC527}" srcOrd="0" destOrd="0" presId="urn:microsoft.com/office/officeart/2005/8/layout/bProcess4"/>
    <dgm:cxn modelId="{D3BEE5CC-520B-4853-9C22-5490F4B9E5C8}" type="presOf" srcId="{E313AC6D-AD01-4654-BBB6-C7C137B2F0FD}" destId="{5FE4FAC0-DDF4-4CE7-9436-B968EE22CB63}" srcOrd="0" destOrd="0" presId="urn:microsoft.com/office/officeart/2005/8/layout/bProcess4"/>
    <dgm:cxn modelId="{6D6F4648-1D8E-43DD-B0DD-70AFF035BD52}" srcId="{E313AC6D-AD01-4654-BBB6-C7C137B2F0FD}" destId="{4069BE3D-A527-4482-817B-1C8D5A4DC2E8}" srcOrd="3" destOrd="0" parTransId="{717AFC40-62D7-4484-B257-93AB681A65C5}" sibTransId="{0860DA4E-534E-479E-8855-6DDA9C063FF8}"/>
    <dgm:cxn modelId="{7843A233-AFD1-4978-9368-EF13B9A8E8C1}" srcId="{E313AC6D-AD01-4654-BBB6-C7C137B2F0FD}" destId="{A5F5CE41-57F3-4235-BD63-2995B6ACE492}" srcOrd="5" destOrd="0" parTransId="{39CF7E67-0C39-4245-B193-DD22629BAEA2}" sibTransId="{E65D5806-DD4F-485F-A46D-E2C66C59AADC}"/>
    <dgm:cxn modelId="{A5A14984-4F6B-483A-A185-CA524889CCEE}" srcId="{E313AC6D-AD01-4654-BBB6-C7C137B2F0FD}" destId="{9AFAD726-09E5-4218-A050-4EAA367D1564}" srcOrd="7" destOrd="0" parTransId="{4E0A30EF-A474-4581-97B0-FD36BE6AA4C7}" sibTransId="{320D4D3B-9200-4FE6-821A-5AE646594BDA}"/>
    <dgm:cxn modelId="{A65C063E-A0B1-4A50-896E-FB56CB4B594D}" type="presParOf" srcId="{5FE4FAC0-DDF4-4CE7-9436-B968EE22CB63}" destId="{6AEF98D9-DDDE-4F7B-B52A-FE119BD04341}" srcOrd="0" destOrd="0" presId="urn:microsoft.com/office/officeart/2005/8/layout/bProcess4"/>
    <dgm:cxn modelId="{19A5FB46-649A-4A91-B7E3-AC38CE576254}" type="presParOf" srcId="{6AEF98D9-DDDE-4F7B-B52A-FE119BD04341}" destId="{277E0802-CEE9-41D8-9D4D-EA79F2694312}" srcOrd="0" destOrd="0" presId="urn:microsoft.com/office/officeart/2005/8/layout/bProcess4"/>
    <dgm:cxn modelId="{FD17D4A2-4AE1-430D-80CD-F9C4777ED5C3}" type="presParOf" srcId="{6AEF98D9-DDDE-4F7B-B52A-FE119BD04341}" destId="{4FBBAB28-40C4-4F34-AC3A-89BBEAEFC527}" srcOrd="1" destOrd="0" presId="urn:microsoft.com/office/officeart/2005/8/layout/bProcess4"/>
    <dgm:cxn modelId="{9316009B-EB0A-4700-9DB6-FB97CDA7BFFF}" type="presParOf" srcId="{5FE4FAC0-DDF4-4CE7-9436-B968EE22CB63}" destId="{46EDD437-9016-4778-99F9-F90E9D94DB1B}" srcOrd="1" destOrd="0" presId="urn:microsoft.com/office/officeart/2005/8/layout/bProcess4"/>
    <dgm:cxn modelId="{28B8B970-4396-46AA-815E-8EA9FB29CD79}" type="presParOf" srcId="{5FE4FAC0-DDF4-4CE7-9436-B968EE22CB63}" destId="{D6A39E07-3EB4-4009-BDDB-DC6E7F94E94B}" srcOrd="2" destOrd="0" presId="urn:microsoft.com/office/officeart/2005/8/layout/bProcess4"/>
    <dgm:cxn modelId="{E4509939-DB84-4A10-83E3-55E1774FFD4B}" type="presParOf" srcId="{D6A39E07-3EB4-4009-BDDB-DC6E7F94E94B}" destId="{1F3C675E-30A2-4900-8562-2D2ADEF927BB}" srcOrd="0" destOrd="0" presId="urn:microsoft.com/office/officeart/2005/8/layout/bProcess4"/>
    <dgm:cxn modelId="{90E94228-2EB3-4357-9C51-8EF19A445A16}" type="presParOf" srcId="{D6A39E07-3EB4-4009-BDDB-DC6E7F94E94B}" destId="{14E414DE-BF01-4970-A9F9-AC97F1BE51F5}" srcOrd="1" destOrd="0" presId="urn:microsoft.com/office/officeart/2005/8/layout/bProcess4"/>
    <dgm:cxn modelId="{926751C8-CD35-4281-AB9B-E8661A8D8A30}" type="presParOf" srcId="{5FE4FAC0-DDF4-4CE7-9436-B968EE22CB63}" destId="{9F3978BC-F4AD-4CC4-B877-6F7B8B1455EA}" srcOrd="3" destOrd="0" presId="urn:microsoft.com/office/officeart/2005/8/layout/bProcess4"/>
    <dgm:cxn modelId="{9FDA67B3-9FBE-4999-8E63-15B0E0D65EAF}" type="presParOf" srcId="{5FE4FAC0-DDF4-4CE7-9436-B968EE22CB63}" destId="{8B3F59DF-6BF0-4301-8C92-8A027EA30D3C}" srcOrd="4" destOrd="0" presId="urn:microsoft.com/office/officeart/2005/8/layout/bProcess4"/>
    <dgm:cxn modelId="{1D91D34D-B3FA-4860-8BD1-769CB41AA6C6}" type="presParOf" srcId="{8B3F59DF-6BF0-4301-8C92-8A027EA30D3C}" destId="{B48E42BB-7086-4DBC-ADDF-43FCAF143E5B}" srcOrd="0" destOrd="0" presId="urn:microsoft.com/office/officeart/2005/8/layout/bProcess4"/>
    <dgm:cxn modelId="{7EC88661-04FC-4F5E-9332-F72950938211}" type="presParOf" srcId="{8B3F59DF-6BF0-4301-8C92-8A027EA30D3C}" destId="{4576B3A0-5D0E-46AE-8837-ED644E5430A1}" srcOrd="1" destOrd="0" presId="urn:microsoft.com/office/officeart/2005/8/layout/bProcess4"/>
    <dgm:cxn modelId="{643420DD-6546-4100-B5C4-41C37FDA8D81}" type="presParOf" srcId="{5FE4FAC0-DDF4-4CE7-9436-B968EE22CB63}" destId="{01EBF453-7C6F-48B3-A780-A07E1DDD3A62}" srcOrd="5" destOrd="0" presId="urn:microsoft.com/office/officeart/2005/8/layout/bProcess4"/>
    <dgm:cxn modelId="{5AB3490B-E5E8-49F8-8A11-FE06BFF94A54}" type="presParOf" srcId="{5FE4FAC0-DDF4-4CE7-9436-B968EE22CB63}" destId="{670CFA80-EE19-4DA8-A7A2-BDCE2ED5C686}" srcOrd="6" destOrd="0" presId="urn:microsoft.com/office/officeart/2005/8/layout/bProcess4"/>
    <dgm:cxn modelId="{375EFD28-4E5B-4DCA-A74D-6841506AC854}" type="presParOf" srcId="{670CFA80-EE19-4DA8-A7A2-BDCE2ED5C686}" destId="{6CB03768-2FAC-41C6-9073-16288F16FFA0}" srcOrd="0" destOrd="0" presId="urn:microsoft.com/office/officeart/2005/8/layout/bProcess4"/>
    <dgm:cxn modelId="{F7F8C4F7-0AEF-4267-B5BA-032F535968F7}" type="presParOf" srcId="{670CFA80-EE19-4DA8-A7A2-BDCE2ED5C686}" destId="{DB500ECB-0C36-4B3D-9029-D4AE90FB2D43}" srcOrd="1" destOrd="0" presId="urn:microsoft.com/office/officeart/2005/8/layout/bProcess4"/>
    <dgm:cxn modelId="{41B884E8-32F7-458E-BD7F-90D2B2BE9FFB}" type="presParOf" srcId="{5FE4FAC0-DDF4-4CE7-9436-B968EE22CB63}" destId="{1A35C277-E208-4F5D-8F39-84D6E8C88099}" srcOrd="7" destOrd="0" presId="urn:microsoft.com/office/officeart/2005/8/layout/bProcess4"/>
    <dgm:cxn modelId="{AAF9C0CB-4C31-421E-949F-2E59536D7BBB}" type="presParOf" srcId="{5FE4FAC0-DDF4-4CE7-9436-B968EE22CB63}" destId="{3D7A34DB-5B0C-4D3D-A1E4-72ADE0B420E9}" srcOrd="8" destOrd="0" presId="urn:microsoft.com/office/officeart/2005/8/layout/bProcess4"/>
    <dgm:cxn modelId="{ADF7C1B8-E0F7-4EF3-A2F9-89D97B4EC7B3}" type="presParOf" srcId="{3D7A34DB-5B0C-4D3D-A1E4-72ADE0B420E9}" destId="{0558FB0F-839F-44AA-AB16-7A9A02DA7C51}" srcOrd="0" destOrd="0" presId="urn:microsoft.com/office/officeart/2005/8/layout/bProcess4"/>
    <dgm:cxn modelId="{19AADCDD-4268-4372-8128-1755BD5A5B14}" type="presParOf" srcId="{3D7A34DB-5B0C-4D3D-A1E4-72ADE0B420E9}" destId="{F4E53968-54B2-4A10-8E3F-59C90CD4FE14}" srcOrd="1" destOrd="0" presId="urn:microsoft.com/office/officeart/2005/8/layout/bProcess4"/>
    <dgm:cxn modelId="{EDA85FB7-320C-47DF-BF96-C16050B96042}" type="presParOf" srcId="{5FE4FAC0-DDF4-4CE7-9436-B968EE22CB63}" destId="{487E062D-1111-442C-870A-FE971EBF7116}" srcOrd="9" destOrd="0" presId="urn:microsoft.com/office/officeart/2005/8/layout/bProcess4"/>
    <dgm:cxn modelId="{3184A28A-4FE9-4BC8-AEBD-B2A7BA784BD4}" type="presParOf" srcId="{5FE4FAC0-DDF4-4CE7-9436-B968EE22CB63}" destId="{C0C1FED6-450F-4643-92DF-E4E21F33F345}" srcOrd="10" destOrd="0" presId="urn:microsoft.com/office/officeart/2005/8/layout/bProcess4"/>
    <dgm:cxn modelId="{15EAA419-637B-46B9-94E7-8432D9F33E33}" type="presParOf" srcId="{C0C1FED6-450F-4643-92DF-E4E21F33F345}" destId="{B09E17D5-C784-4D70-8E86-64B1EB81E175}" srcOrd="0" destOrd="0" presId="urn:microsoft.com/office/officeart/2005/8/layout/bProcess4"/>
    <dgm:cxn modelId="{B551F684-A584-4E50-A420-8DE71578B635}" type="presParOf" srcId="{C0C1FED6-450F-4643-92DF-E4E21F33F345}" destId="{10039A0A-647E-47EB-8C35-47AD87C3BAAC}" srcOrd="1" destOrd="0" presId="urn:microsoft.com/office/officeart/2005/8/layout/bProcess4"/>
    <dgm:cxn modelId="{8F046AD6-8308-42AC-9729-A6436AB236F4}" type="presParOf" srcId="{5FE4FAC0-DDF4-4CE7-9436-B968EE22CB63}" destId="{3A590F1E-A68A-4F67-8629-3C4C66E13494}" srcOrd="11" destOrd="0" presId="urn:microsoft.com/office/officeart/2005/8/layout/bProcess4"/>
    <dgm:cxn modelId="{A63E0FEF-2610-447F-8EA1-21BD333D645B}" type="presParOf" srcId="{5FE4FAC0-DDF4-4CE7-9436-B968EE22CB63}" destId="{FCC8814C-EE48-437B-8A13-B30EF25DC84A}" srcOrd="12" destOrd="0" presId="urn:microsoft.com/office/officeart/2005/8/layout/bProcess4"/>
    <dgm:cxn modelId="{4295DD89-4AF8-4815-8D99-FB28CD0F2D86}" type="presParOf" srcId="{FCC8814C-EE48-437B-8A13-B30EF25DC84A}" destId="{07EAEDE6-CEE0-40EB-90A8-3333E99A69E6}" srcOrd="0" destOrd="0" presId="urn:microsoft.com/office/officeart/2005/8/layout/bProcess4"/>
    <dgm:cxn modelId="{ABFDBC1F-E3C6-4B0B-8E7C-128C0117FFAF}" type="presParOf" srcId="{FCC8814C-EE48-437B-8A13-B30EF25DC84A}" destId="{C27221F6-D5DD-4857-8E1F-5D93FB4F52BC}" srcOrd="1" destOrd="0" presId="urn:microsoft.com/office/officeart/2005/8/layout/bProcess4"/>
    <dgm:cxn modelId="{8FA6681E-D12C-4AE6-BE44-8B6D7CB71D62}" type="presParOf" srcId="{5FE4FAC0-DDF4-4CE7-9436-B968EE22CB63}" destId="{CF868DB1-2C2B-486B-975A-A7875CA21C1A}" srcOrd="13" destOrd="0" presId="urn:microsoft.com/office/officeart/2005/8/layout/bProcess4"/>
    <dgm:cxn modelId="{16CE66F0-5752-46C7-86CB-DE8182F917A6}" type="presParOf" srcId="{5FE4FAC0-DDF4-4CE7-9436-B968EE22CB63}" destId="{3C00A33A-F911-46F5-9AC8-D984ABF59292}" srcOrd="14" destOrd="0" presId="urn:microsoft.com/office/officeart/2005/8/layout/bProcess4"/>
    <dgm:cxn modelId="{291252A7-416E-468B-BC93-1909F8417B74}" type="presParOf" srcId="{3C00A33A-F911-46F5-9AC8-D984ABF59292}" destId="{FBF9D1F7-4E28-482A-BCAF-6AD243F72F32}" srcOrd="0" destOrd="0" presId="urn:microsoft.com/office/officeart/2005/8/layout/bProcess4"/>
    <dgm:cxn modelId="{4A871726-9CC0-4DB5-93C2-7A4016AF7117}" type="presParOf" srcId="{3C00A33A-F911-46F5-9AC8-D984ABF59292}" destId="{1AB5CE54-9422-4EDC-97F2-3543923F35C9}" srcOrd="1" destOrd="0" presId="urn:microsoft.com/office/officeart/2005/8/layout/bProcess4"/>
    <dgm:cxn modelId="{5EB41932-AAF1-471B-9394-78C8C7C61B70}" type="presParOf" srcId="{5FE4FAC0-DDF4-4CE7-9436-B968EE22CB63}" destId="{517629FE-8C62-4EA3-992E-8F4361E82CEA}" srcOrd="15" destOrd="0" presId="urn:microsoft.com/office/officeart/2005/8/layout/bProcess4"/>
    <dgm:cxn modelId="{3353EC10-3F56-45ED-ACD0-D082334196BB}" type="presParOf" srcId="{5FE4FAC0-DDF4-4CE7-9436-B968EE22CB63}" destId="{3CFD2615-73E3-4917-88FD-843B18A8CB82}" srcOrd="16" destOrd="0" presId="urn:microsoft.com/office/officeart/2005/8/layout/bProcess4"/>
    <dgm:cxn modelId="{82B2FB40-5668-4D14-A581-95B5FF2CA288}" type="presParOf" srcId="{3CFD2615-73E3-4917-88FD-843B18A8CB82}" destId="{C2CFFF90-BD70-41DA-A93C-1549894C1AB6}" srcOrd="0" destOrd="0" presId="urn:microsoft.com/office/officeart/2005/8/layout/bProcess4"/>
    <dgm:cxn modelId="{FC23AA14-D367-4298-8513-BC045CFF47E0}" type="presParOf" srcId="{3CFD2615-73E3-4917-88FD-843B18A8CB82}" destId="{D57575C6-006F-4138-B108-599EDC96A135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EDD437-9016-4778-99F9-F90E9D94DB1B}">
      <dsp:nvSpPr>
        <dsp:cNvPr id="0" name=""/>
        <dsp:cNvSpPr/>
      </dsp:nvSpPr>
      <dsp:spPr>
        <a:xfrm rot="5400000">
          <a:off x="311361" y="974252"/>
          <a:ext cx="1521728" cy="183610"/>
        </a:xfrm>
        <a:prstGeom prst="rect">
          <a:avLst/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BBAB28-40C4-4F34-AC3A-89BBEAEFC527}">
      <dsp:nvSpPr>
        <dsp:cNvPr id="0" name=""/>
        <dsp:cNvSpPr/>
      </dsp:nvSpPr>
      <dsp:spPr>
        <a:xfrm>
          <a:off x="660023" y="1017"/>
          <a:ext cx="2040116" cy="1224069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chemeClr val="accent4">
                  <a:lumMod val="10000"/>
                </a:schemeClr>
              </a:solidFill>
              <a:latin typeface="+mn-lt"/>
            </a:rPr>
            <a:t>1. Ознакомление с результатами обследования безопасности среды образовательной организации</a:t>
          </a:r>
          <a:endParaRPr lang="ru-RU" sz="1200" kern="1200" dirty="0">
            <a:solidFill>
              <a:schemeClr val="accent4">
                <a:lumMod val="10000"/>
              </a:schemeClr>
            </a:solidFill>
            <a:latin typeface="+mn-lt"/>
          </a:endParaRPr>
        </a:p>
      </dsp:txBody>
      <dsp:txXfrm>
        <a:off x="695875" y="36869"/>
        <a:ext cx="1968412" cy="1152365"/>
      </dsp:txXfrm>
    </dsp:sp>
    <dsp:sp modelId="{9F3978BC-F4AD-4CC4-B877-6F7B8B1455EA}">
      <dsp:nvSpPr>
        <dsp:cNvPr id="0" name=""/>
        <dsp:cNvSpPr/>
      </dsp:nvSpPr>
      <dsp:spPr>
        <a:xfrm rot="5400000">
          <a:off x="311361" y="2504339"/>
          <a:ext cx="1521728" cy="183610"/>
        </a:xfrm>
        <a:prstGeom prst="rect">
          <a:avLst/>
        </a:prstGeom>
        <a:solidFill>
          <a:schemeClr val="accent1">
            <a:shade val="90000"/>
            <a:hueOff val="63745"/>
            <a:satOff val="-1229"/>
            <a:lumOff val="401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E414DE-BF01-4970-A9F9-AC97F1BE51F5}">
      <dsp:nvSpPr>
        <dsp:cNvPr id="0" name=""/>
        <dsp:cNvSpPr/>
      </dsp:nvSpPr>
      <dsp:spPr>
        <a:xfrm>
          <a:off x="660023" y="1531105"/>
          <a:ext cx="2040116" cy="1224069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55774"/>
            <a:satOff val="-1132"/>
            <a:lumOff val="38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solidFill>
                <a:schemeClr val="accent4">
                  <a:lumMod val="10000"/>
                </a:schemeClr>
              </a:solidFill>
              <a:latin typeface="+mn-lt"/>
            </a:rPr>
            <a:t>2. Определение актуальных проблем, на решение которых направлена проектируемая Программа</a:t>
          </a:r>
        </a:p>
      </dsp:txBody>
      <dsp:txXfrm>
        <a:off x="695875" y="1566957"/>
        <a:ext cx="1968412" cy="1152365"/>
      </dsp:txXfrm>
    </dsp:sp>
    <dsp:sp modelId="{01EBF453-7C6F-48B3-A780-A07E1DDD3A62}">
      <dsp:nvSpPr>
        <dsp:cNvPr id="0" name=""/>
        <dsp:cNvSpPr/>
      </dsp:nvSpPr>
      <dsp:spPr>
        <a:xfrm>
          <a:off x="1076405" y="3269383"/>
          <a:ext cx="2704996" cy="183610"/>
        </a:xfrm>
        <a:prstGeom prst="rect">
          <a:avLst/>
        </a:prstGeom>
        <a:solidFill>
          <a:schemeClr val="accent1">
            <a:shade val="90000"/>
            <a:hueOff val="127489"/>
            <a:satOff val="-2458"/>
            <a:lumOff val="803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76B3A0-5D0E-46AE-8837-ED644E5430A1}">
      <dsp:nvSpPr>
        <dsp:cNvPr id="0" name=""/>
        <dsp:cNvSpPr/>
      </dsp:nvSpPr>
      <dsp:spPr>
        <a:xfrm>
          <a:off x="660023" y="3061192"/>
          <a:ext cx="2040116" cy="1224069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111548"/>
            <a:satOff val="-2264"/>
            <a:lumOff val="76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solidFill>
                <a:schemeClr val="accent4">
                  <a:lumMod val="10000"/>
                </a:schemeClr>
              </a:solidFill>
              <a:latin typeface="+mn-lt"/>
            </a:rPr>
            <a:t>3. Определение цели и задач программы</a:t>
          </a:r>
        </a:p>
      </dsp:txBody>
      <dsp:txXfrm>
        <a:off x="695875" y="3097044"/>
        <a:ext cx="1968412" cy="1152365"/>
      </dsp:txXfrm>
    </dsp:sp>
    <dsp:sp modelId="{1A35C277-E208-4F5D-8F39-84D6E8C88099}">
      <dsp:nvSpPr>
        <dsp:cNvPr id="0" name=""/>
        <dsp:cNvSpPr/>
      </dsp:nvSpPr>
      <dsp:spPr>
        <a:xfrm rot="16200000">
          <a:off x="3024716" y="2504339"/>
          <a:ext cx="1521728" cy="183610"/>
        </a:xfrm>
        <a:prstGeom prst="rect">
          <a:avLst/>
        </a:prstGeom>
        <a:solidFill>
          <a:schemeClr val="accent1">
            <a:shade val="90000"/>
            <a:hueOff val="191234"/>
            <a:satOff val="-3687"/>
            <a:lumOff val="1205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500ECB-0C36-4B3D-9029-D4AE90FB2D43}">
      <dsp:nvSpPr>
        <dsp:cNvPr id="0" name=""/>
        <dsp:cNvSpPr/>
      </dsp:nvSpPr>
      <dsp:spPr>
        <a:xfrm>
          <a:off x="3373378" y="3061192"/>
          <a:ext cx="2040116" cy="1224069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167322"/>
            <a:satOff val="-3397"/>
            <a:lumOff val="115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>
              <a:solidFill>
                <a:schemeClr val="accent4">
                  <a:lumMod val="10000"/>
                </a:schemeClr>
              </a:solidFill>
              <a:latin typeface="+mn-lt"/>
            </a:rPr>
            <a:t>4. Формирование перечня ожидаемых результатов реализации Программы и измеряемых  показателей ее эффективности</a:t>
          </a:r>
        </a:p>
      </dsp:txBody>
      <dsp:txXfrm>
        <a:off x="3409230" y="3097044"/>
        <a:ext cx="1968412" cy="1152365"/>
      </dsp:txXfrm>
    </dsp:sp>
    <dsp:sp modelId="{487E062D-1111-442C-870A-FE971EBF7116}">
      <dsp:nvSpPr>
        <dsp:cNvPr id="0" name=""/>
        <dsp:cNvSpPr/>
      </dsp:nvSpPr>
      <dsp:spPr>
        <a:xfrm rot="16200000">
          <a:off x="3024716" y="974252"/>
          <a:ext cx="1521728" cy="183610"/>
        </a:xfrm>
        <a:prstGeom prst="rect">
          <a:avLst/>
        </a:prstGeom>
        <a:solidFill>
          <a:schemeClr val="accent1">
            <a:shade val="90000"/>
            <a:hueOff val="254978"/>
            <a:satOff val="-4915"/>
            <a:lumOff val="1607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E53968-54B2-4A10-8E3F-59C90CD4FE14}">
      <dsp:nvSpPr>
        <dsp:cNvPr id="0" name=""/>
        <dsp:cNvSpPr/>
      </dsp:nvSpPr>
      <dsp:spPr>
        <a:xfrm>
          <a:off x="3373378" y="1531105"/>
          <a:ext cx="2040116" cy="1224069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223096"/>
            <a:satOff val="-4529"/>
            <a:lumOff val="1533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>
              <a:solidFill>
                <a:schemeClr val="accent4">
                  <a:lumMod val="10000"/>
                </a:schemeClr>
              </a:solidFill>
              <a:latin typeface="+mn-lt"/>
            </a:rPr>
            <a:t>5. Разработка содержания мероприятий, направленных на достижение результатов Программы</a:t>
          </a:r>
        </a:p>
      </dsp:txBody>
      <dsp:txXfrm>
        <a:off x="3409230" y="1566957"/>
        <a:ext cx="1968412" cy="1152365"/>
      </dsp:txXfrm>
    </dsp:sp>
    <dsp:sp modelId="{3A590F1E-A68A-4F67-8629-3C4C66E13494}">
      <dsp:nvSpPr>
        <dsp:cNvPr id="0" name=""/>
        <dsp:cNvSpPr/>
      </dsp:nvSpPr>
      <dsp:spPr>
        <a:xfrm>
          <a:off x="3789760" y="209208"/>
          <a:ext cx="2704996" cy="183610"/>
        </a:xfrm>
        <a:prstGeom prst="rect">
          <a:avLst/>
        </a:prstGeom>
        <a:solidFill>
          <a:schemeClr val="accent1">
            <a:shade val="90000"/>
            <a:hueOff val="318723"/>
            <a:satOff val="-6144"/>
            <a:lumOff val="2008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039A0A-647E-47EB-8C35-47AD87C3BAAC}">
      <dsp:nvSpPr>
        <dsp:cNvPr id="0" name=""/>
        <dsp:cNvSpPr/>
      </dsp:nvSpPr>
      <dsp:spPr>
        <a:xfrm>
          <a:off x="3373378" y="1017"/>
          <a:ext cx="2040116" cy="1224069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278870"/>
            <a:satOff val="-5661"/>
            <a:lumOff val="191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>
              <a:solidFill>
                <a:schemeClr val="accent4">
                  <a:lumMod val="10000"/>
                </a:schemeClr>
              </a:solidFill>
              <a:latin typeface="+mn-lt"/>
            </a:rPr>
            <a:t>6. Самооценка ресурсов, необходимых для реализации программы и формирование проекта орг. решений</a:t>
          </a:r>
        </a:p>
      </dsp:txBody>
      <dsp:txXfrm>
        <a:off x="3409230" y="36869"/>
        <a:ext cx="1968412" cy="1152365"/>
      </dsp:txXfrm>
    </dsp:sp>
    <dsp:sp modelId="{CF868DB1-2C2B-486B-975A-A7875CA21C1A}">
      <dsp:nvSpPr>
        <dsp:cNvPr id="0" name=""/>
        <dsp:cNvSpPr/>
      </dsp:nvSpPr>
      <dsp:spPr>
        <a:xfrm rot="5400000">
          <a:off x="5738071" y="974252"/>
          <a:ext cx="1521728" cy="183610"/>
        </a:xfrm>
        <a:prstGeom prst="rect">
          <a:avLst/>
        </a:prstGeom>
        <a:solidFill>
          <a:schemeClr val="accent1">
            <a:shade val="90000"/>
            <a:hueOff val="382467"/>
            <a:satOff val="-7373"/>
            <a:lumOff val="241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7221F6-D5DD-4857-8E1F-5D93FB4F52BC}">
      <dsp:nvSpPr>
        <dsp:cNvPr id="0" name=""/>
        <dsp:cNvSpPr/>
      </dsp:nvSpPr>
      <dsp:spPr>
        <a:xfrm>
          <a:off x="6086733" y="1017"/>
          <a:ext cx="2040116" cy="1224069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334644"/>
            <a:satOff val="-6793"/>
            <a:lumOff val="230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solidFill>
                <a:schemeClr val="accent4">
                  <a:lumMod val="10000"/>
                </a:schemeClr>
              </a:solidFill>
              <a:latin typeface="+mn-lt"/>
            </a:rPr>
            <a:t>7. Формирование календарного плана мероприятий учебный год</a:t>
          </a:r>
        </a:p>
      </dsp:txBody>
      <dsp:txXfrm>
        <a:off x="6122585" y="36869"/>
        <a:ext cx="1968412" cy="1152365"/>
      </dsp:txXfrm>
    </dsp:sp>
    <dsp:sp modelId="{517629FE-8C62-4EA3-992E-8F4361E82CEA}">
      <dsp:nvSpPr>
        <dsp:cNvPr id="0" name=""/>
        <dsp:cNvSpPr/>
      </dsp:nvSpPr>
      <dsp:spPr>
        <a:xfrm rot="5400000">
          <a:off x="5738071" y="2504339"/>
          <a:ext cx="1521728" cy="183610"/>
        </a:xfrm>
        <a:prstGeom prst="rect">
          <a:avLst/>
        </a:prstGeom>
        <a:solidFill>
          <a:schemeClr val="accent1">
            <a:shade val="90000"/>
            <a:hueOff val="446212"/>
            <a:satOff val="-8602"/>
            <a:lumOff val="2812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B5CE54-9422-4EDC-97F2-3543923F35C9}">
      <dsp:nvSpPr>
        <dsp:cNvPr id="0" name=""/>
        <dsp:cNvSpPr/>
      </dsp:nvSpPr>
      <dsp:spPr>
        <a:xfrm>
          <a:off x="6086733" y="1531105"/>
          <a:ext cx="2040116" cy="1224069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390417"/>
            <a:satOff val="-7926"/>
            <a:lumOff val="268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solidFill>
                <a:schemeClr val="accent4">
                  <a:lumMod val="10000"/>
                </a:schemeClr>
              </a:solidFill>
              <a:latin typeface="+mn-lt"/>
            </a:rPr>
            <a:t>8. Профессионально-общественное обсуждение проектов Программ</a:t>
          </a:r>
        </a:p>
      </dsp:txBody>
      <dsp:txXfrm>
        <a:off x="6122585" y="1566957"/>
        <a:ext cx="1968412" cy="1152365"/>
      </dsp:txXfrm>
    </dsp:sp>
    <dsp:sp modelId="{D57575C6-006F-4138-B108-599EDC96A135}">
      <dsp:nvSpPr>
        <dsp:cNvPr id="0" name=""/>
        <dsp:cNvSpPr/>
      </dsp:nvSpPr>
      <dsp:spPr>
        <a:xfrm>
          <a:off x="6086733" y="3061192"/>
          <a:ext cx="2040116" cy="1224069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446191"/>
            <a:satOff val="-9058"/>
            <a:lumOff val="306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chemeClr val="accent4">
                  <a:lumMod val="10000"/>
                </a:schemeClr>
              </a:solidFill>
              <a:latin typeface="+mn-lt"/>
            </a:rPr>
            <a:t>9. Принятие организационных решений, начало реализации Программы</a:t>
          </a:r>
          <a:endParaRPr lang="ru-RU" sz="1200" kern="1200" dirty="0">
            <a:solidFill>
              <a:schemeClr val="accent4">
                <a:lumMod val="10000"/>
              </a:schemeClr>
            </a:solidFill>
            <a:latin typeface="+mn-lt"/>
          </a:endParaRPr>
        </a:p>
      </dsp:txBody>
      <dsp:txXfrm>
        <a:off x="6122585" y="3097044"/>
        <a:ext cx="1968412" cy="11523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034365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119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02" y="950797"/>
            <a:ext cx="7182197" cy="323096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5851" y="1058711"/>
            <a:ext cx="6972300" cy="302607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851910" y="950798"/>
            <a:ext cx="1440180" cy="548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937635" y="950798"/>
            <a:ext cx="1268730" cy="483971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1568447"/>
            <a:ext cx="6801440" cy="19431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5400" b="0" kern="1200" cap="all" spc="-75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3511547"/>
            <a:ext cx="6803136" cy="3429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 spc="6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89070" y="1005942"/>
            <a:ext cx="1165860" cy="395410"/>
          </a:xfrm>
        </p:spPr>
        <p:txBody>
          <a:bodyPr/>
          <a:lstStyle>
            <a:lvl1pPr algn="ctr">
              <a:defRPr sz="975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3/22/2022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090422" y="3908295"/>
            <a:ext cx="4429125" cy="17145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3909060"/>
            <a:ext cx="1583911" cy="1714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0604361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3/22/2022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6518701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571500"/>
            <a:ext cx="1771650" cy="39433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571500"/>
            <a:ext cx="6057900" cy="39433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3/22/2022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6187054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319175" y="2233519"/>
            <a:ext cx="66804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975152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1165475" y="549649"/>
            <a:ext cx="6858000" cy="34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1165475" y="1192298"/>
            <a:ext cx="2403600" cy="36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◦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3692249" y="1192298"/>
            <a:ext cx="2403600" cy="36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◦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219023" y="1192298"/>
            <a:ext cx="2403600" cy="36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◦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>
          <a:xfrm>
            <a:off x="8523157" y="4828331"/>
            <a:ext cx="548700" cy="3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254630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1530175" y="2307788"/>
            <a:ext cx="6767100" cy="53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1567326" y="2782913"/>
            <a:ext cx="6927900" cy="3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523157" y="4828331"/>
            <a:ext cx="548700" cy="3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2432741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1633225" y="2161800"/>
            <a:ext cx="67005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406400" rtl="0">
              <a:spcBef>
                <a:spcPts val="600"/>
              </a:spcBef>
              <a:spcAft>
                <a:spcPts val="0"/>
              </a:spcAft>
              <a:buClr>
                <a:srgbClr val="39C0BA"/>
              </a:buClr>
              <a:buSzPts val="2800"/>
              <a:buChar char="◦"/>
              <a:defRPr sz="2800" i="1">
                <a:solidFill>
                  <a:srgbClr val="39C0BA"/>
                </a:solidFill>
              </a:defRPr>
            </a:lvl1pPr>
            <a:lvl2pPr marL="914400" lvl="1" indent="-406400" rtl="0">
              <a:spcBef>
                <a:spcPts val="0"/>
              </a:spcBef>
              <a:spcAft>
                <a:spcPts val="0"/>
              </a:spcAft>
              <a:buClr>
                <a:srgbClr val="39C0BA"/>
              </a:buClr>
              <a:buSzPts val="2800"/>
              <a:buChar char="▫"/>
              <a:defRPr sz="2800" i="1">
                <a:solidFill>
                  <a:srgbClr val="39C0BA"/>
                </a:solidFill>
              </a:defRPr>
            </a:lvl2pPr>
            <a:lvl3pPr marL="1371600" lvl="2" indent="-406400" rtl="0">
              <a:spcBef>
                <a:spcPts val="0"/>
              </a:spcBef>
              <a:spcAft>
                <a:spcPts val="0"/>
              </a:spcAft>
              <a:buClr>
                <a:srgbClr val="39C0BA"/>
              </a:buClr>
              <a:buSzPts val="2800"/>
              <a:buChar char="■"/>
              <a:defRPr sz="2800" i="1">
                <a:solidFill>
                  <a:srgbClr val="39C0BA"/>
                </a:solidFill>
              </a:defRPr>
            </a:lvl3pPr>
            <a:lvl4pPr marL="1828800" lvl="3" indent="-406400" rtl="0">
              <a:spcBef>
                <a:spcPts val="0"/>
              </a:spcBef>
              <a:spcAft>
                <a:spcPts val="0"/>
              </a:spcAft>
              <a:buClr>
                <a:srgbClr val="39C0BA"/>
              </a:buClr>
              <a:buSzPts val="2800"/>
              <a:buChar char="●"/>
              <a:defRPr sz="2800" i="1">
                <a:solidFill>
                  <a:srgbClr val="39C0BA"/>
                </a:solidFill>
              </a:defRPr>
            </a:lvl4pPr>
            <a:lvl5pPr marL="2286000" lvl="4" indent="-406400" rtl="0">
              <a:spcBef>
                <a:spcPts val="0"/>
              </a:spcBef>
              <a:spcAft>
                <a:spcPts val="0"/>
              </a:spcAft>
              <a:buClr>
                <a:srgbClr val="39C0BA"/>
              </a:buClr>
              <a:buSzPts val="2800"/>
              <a:buChar char="○"/>
              <a:defRPr sz="2800" i="1">
                <a:solidFill>
                  <a:srgbClr val="39C0BA"/>
                </a:solidFill>
              </a:defRPr>
            </a:lvl5pPr>
            <a:lvl6pPr marL="2743200" lvl="5" indent="-406400" rtl="0">
              <a:spcBef>
                <a:spcPts val="0"/>
              </a:spcBef>
              <a:spcAft>
                <a:spcPts val="0"/>
              </a:spcAft>
              <a:buClr>
                <a:srgbClr val="39C0BA"/>
              </a:buClr>
              <a:buSzPts val="2800"/>
              <a:buChar char="■"/>
              <a:defRPr sz="2800" i="1">
                <a:solidFill>
                  <a:srgbClr val="39C0BA"/>
                </a:solidFill>
              </a:defRPr>
            </a:lvl6pPr>
            <a:lvl7pPr marL="3200400" lvl="6" indent="-406400" rtl="0">
              <a:spcBef>
                <a:spcPts val="0"/>
              </a:spcBef>
              <a:spcAft>
                <a:spcPts val="0"/>
              </a:spcAft>
              <a:buClr>
                <a:srgbClr val="39C0BA"/>
              </a:buClr>
              <a:buSzPts val="2800"/>
              <a:buChar char="●"/>
              <a:defRPr sz="2800" i="1">
                <a:solidFill>
                  <a:srgbClr val="39C0BA"/>
                </a:solidFill>
              </a:defRPr>
            </a:lvl7pPr>
            <a:lvl8pPr marL="3657600" lvl="7" indent="-406400" rtl="0">
              <a:spcBef>
                <a:spcPts val="0"/>
              </a:spcBef>
              <a:spcAft>
                <a:spcPts val="0"/>
              </a:spcAft>
              <a:buClr>
                <a:srgbClr val="39C0BA"/>
              </a:buClr>
              <a:buSzPts val="2800"/>
              <a:buChar char="○"/>
              <a:defRPr sz="2800" i="1">
                <a:solidFill>
                  <a:srgbClr val="39C0BA"/>
                </a:solidFill>
              </a:defRPr>
            </a:lvl8pPr>
            <a:lvl9pPr marL="4114800" lvl="8" indent="-406400">
              <a:spcBef>
                <a:spcPts val="0"/>
              </a:spcBef>
              <a:spcAft>
                <a:spcPts val="0"/>
              </a:spcAft>
              <a:buClr>
                <a:srgbClr val="39C0BA"/>
              </a:buClr>
              <a:buSzPts val="2800"/>
              <a:buChar char="■"/>
              <a:defRPr sz="2800" i="1">
                <a:solidFill>
                  <a:srgbClr val="39C0BA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523157" y="4828331"/>
            <a:ext cx="548700" cy="3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39C0BA"/>
                </a:solidFill>
              </a:defRPr>
            </a:lvl1pPr>
            <a:lvl2pPr lvl="1">
              <a:buNone/>
              <a:defRPr>
                <a:solidFill>
                  <a:srgbClr val="39C0BA"/>
                </a:solidFill>
              </a:defRPr>
            </a:lvl2pPr>
            <a:lvl3pPr lvl="2">
              <a:buNone/>
              <a:defRPr>
                <a:solidFill>
                  <a:srgbClr val="39C0BA"/>
                </a:solidFill>
              </a:defRPr>
            </a:lvl3pPr>
            <a:lvl4pPr lvl="3">
              <a:buNone/>
              <a:defRPr>
                <a:solidFill>
                  <a:srgbClr val="39C0BA"/>
                </a:solidFill>
              </a:defRPr>
            </a:lvl4pPr>
            <a:lvl5pPr lvl="4">
              <a:buNone/>
              <a:defRPr>
                <a:solidFill>
                  <a:srgbClr val="39C0BA"/>
                </a:solidFill>
              </a:defRPr>
            </a:lvl5pPr>
            <a:lvl6pPr lvl="5">
              <a:buNone/>
              <a:defRPr>
                <a:solidFill>
                  <a:srgbClr val="39C0BA"/>
                </a:solidFill>
              </a:defRPr>
            </a:lvl6pPr>
            <a:lvl7pPr lvl="6">
              <a:buNone/>
              <a:defRPr>
                <a:solidFill>
                  <a:srgbClr val="39C0BA"/>
                </a:solidFill>
              </a:defRPr>
            </a:lvl7pPr>
            <a:lvl8pPr lvl="7">
              <a:buNone/>
              <a:defRPr>
                <a:solidFill>
                  <a:srgbClr val="39C0BA"/>
                </a:solidFill>
              </a:defRPr>
            </a:lvl8pPr>
            <a:lvl9pPr lvl="8">
              <a:buNone/>
              <a:defRPr>
                <a:solidFill>
                  <a:srgbClr val="39C0BA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234674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body" idx="1"/>
          </p:nvPr>
        </p:nvSpPr>
        <p:spPr>
          <a:xfrm>
            <a:off x="1165475" y="4331317"/>
            <a:ext cx="75213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ldNum" idx="12"/>
          </p:nvPr>
        </p:nvSpPr>
        <p:spPr>
          <a:xfrm>
            <a:off x="8523157" y="4828331"/>
            <a:ext cx="548700" cy="3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027807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3/22/2022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7503636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950797"/>
            <a:ext cx="7182197" cy="323096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5850" y="1058711"/>
            <a:ext cx="6972300" cy="302607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851910" y="950798"/>
            <a:ext cx="1440180" cy="548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937635" y="950798"/>
            <a:ext cx="1268730" cy="483971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1570732"/>
            <a:ext cx="6803136" cy="1940814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5400" kern="1200" cap="all" spc="-75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3511547"/>
            <a:ext cx="6803136" cy="342900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effectLst/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91356" y="1008377"/>
            <a:ext cx="1165860" cy="397764"/>
          </a:xfrm>
        </p:spPr>
        <p:txBody>
          <a:bodyPr/>
          <a:lstStyle>
            <a:lvl1pPr algn="ctr">
              <a:defRPr lang="en-US" sz="975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3/22/2022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0165" y="3908295"/>
            <a:ext cx="4430268" cy="17145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3908295"/>
            <a:ext cx="1584198" cy="17145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121707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0100" y="1577340"/>
            <a:ext cx="3566160" cy="281178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7740" y="1577340"/>
            <a:ext cx="3566160" cy="281178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3/22/2022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7809321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1555751"/>
            <a:ext cx="3566160" cy="48006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425" b="0">
                <a:solidFill>
                  <a:schemeClr val="tx2"/>
                </a:solidFill>
                <a:latin typeface="+mn-lt"/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066924"/>
            <a:ext cx="3566160" cy="24003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80026" y="1555751"/>
            <a:ext cx="3566160" cy="48006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425" b="0">
                <a:solidFill>
                  <a:schemeClr val="tx2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80026" y="2067436"/>
            <a:ext cx="3566160" cy="24003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3/22/2022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9175149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3/22/2022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9086442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3/22/2022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3791586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4147" y="178308"/>
            <a:ext cx="6398514" cy="47868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90" y="178308"/>
            <a:ext cx="2194560" cy="47868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455544"/>
            <a:ext cx="1823085" cy="1234440"/>
          </a:xfrm>
        </p:spPr>
        <p:txBody>
          <a:bodyPr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1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457200"/>
            <a:ext cx="5829300" cy="40005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1714500"/>
            <a:ext cx="1823085" cy="26289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0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3/22/2022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4667252"/>
            <a:ext cx="1097280" cy="20574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  <p:sp>
        <p:nvSpPr>
          <p:cNvPr id="12" name="Rectangle 11"/>
          <p:cNvSpPr/>
          <p:nvPr/>
        </p:nvSpPr>
        <p:spPr>
          <a:xfrm>
            <a:off x="6868160" y="281178"/>
            <a:ext cx="1988820" cy="4581144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4115411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178308"/>
            <a:ext cx="2194560" cy="47868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452628"/>
            <a:ext cx="1824228" cy="1234440"/>
          </a:xfrm>
        </p:spPr>
        <p:txBody>
          <a:bodyPr anchor="b">
            <a:noAutofit/>
          </a:bodyPr>
          <a:lstStyle>
            <a:lvl1pPr algn="l">
              <a:defRPr sz="21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178308"/>
            <a:ext cx="6398514" cy="4786884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1714500"/>
            <a:ext cx="1824228" cy="2626614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600"/>
              </a:spcBef>
              <a:buNone/>
              <a:defRPr sz="10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3/22/2022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685800" rtl="0" eaLnBrk="1" latinLnBrk="0" hangingPunct="1">
              <a:defRPr lang="en-US" sz="75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4670298"/>
            <a:ext cx="1097280" cy="20574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  <p:sp>
        <p:nvSpPr>
          <p:cNvPr id="10" name="Rectangle 9"/>
          <p:cNvSpPr/>
          <p:nvPr/>
        </p:nvSpPr>
        <p:spPr>
          <a:xfrm>
            <a:off x="6868160" y="281178"/>
            <a:ext cx="1988820" cy="4581144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5896943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178308"/>
            <a:ext cx="8791956" cy="4786884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0100" y="481946"/>
            <a:ext cx="7543800" cy="1028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1577340"/>
            <a:ext cx="7543800" cy="2948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5740" y="4730754"/>
            <a:ext cx="2057400" cy="2057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3/22/2022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17470" y="4730754"/>
            <a:ext cx="3909060" cy="2057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52410" y="4730754"/>
            <a:ext cx="1097280" cy="2057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81954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en-US" sz="36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37160" indent="-137160" algn="l" defTabSz="685800" rtl="0" eaLnBrk="1" latinLnBrk="0" hangingPunct="1">
        <a:lnSpc>
          <a:spcPct val="100000"/>
        </a:lnSpc>
        <a:spcBef>
          <a:spcPts val="675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96012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177/0258042X19870330" TargetMode="Externa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7759/pse.2020250601" TargetMode="Externa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77/0258042X1987033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 txBox="1">
            <a:spLocks noGrp="1"/>
          </p:cNvSpPr>
          <p:nvPr>
            <p:ph type="ctrTitle"/>
          </p:nvPr>
        </p:nvSpPr>
        <p:spPr>
          <a:xfrm>
            <a:off x="1123918" y="1605651"/>
            <a:ext cx="6896163" cy="18573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ПСИХОЛОГИЧЕСКАЯ БЕЗОПАСНОСТЬ В  ОБРАЗОВАНИИ: СОВРЕМЕННОЕ СОСТОЯНИЕ И ТЕХНОЛОГИИ СОПРОВОЖДЕНИЯ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Google Shape;71;p12"/>
          <p:cNvSpPr txBox="1">
            <a:spLocks/>
          </p:cNvSpPr>
          <p:nvPr/>
        </p:nvSpPr>
        <p:spPr>
          <a:xfrm>
            <a:off x="611560" y="3463039"/>
            <a:ext cx="4248472" cy="1563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Баева Ирина Александровна</a:t>
            </a:r>
          </a:p>
          <a:p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академик РАО, </a:t>
            </a:r>
            <a:endParaRPr lang="ru-RU" sz="1600" dirty="0" smtClean="0">
              <a:solidFill>
                <a:schemeClr val="accent4">
                  <a:lumMod val="50000"/>
                </a:schemeClr>
              </a:solidFill>
              <a:latin typeface="+mn-lt"/>
            </a:endParaRPr>
          </a:p>
          <a:p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доктор 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психологических 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наук, 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профессор, проректор Российского государственного педагогического университета им. А. И. Герцена</a:t>
            </a:r>
          </a:p>
        </p:txBody>
      </p:sp>
      <p:pic>
        <p:nvPicPr>
          <p:cNvPr id="7" name="Рисунок 6" descr="vish52.jpg"/>
          <p:cNvPicPr>
            <a:picLocks noChangeAspect="1"/>
          </p:cNvPicPr>
          <p:nvPr/>
        </p:nvPicPr>
        <p:blipFill>
          <a:blip r:embed="rId3"/>
          <a:srcRect t="41552" r="8258" b="37078"/>
          <a:stretch>
            <a:fillRect/>
          </a:stretch>
        </p:blipFill>
        <p:spPr>
          <a:xfrm>
            <a:off x="0" y="0"/>
            <a:ext cx="9144000" cy="157161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2979" y="267494"/>
            <a:ext cx="7543800" cy="1028700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solidFill>
                  <a:schemeClr val="accent1">
                    <a:lumMod val="50000"/>
                  </a:schemeClr>
                </a:solidFill>
              </a:rPr>
              <a:t>Психологическая безопасность личности </a:t>
            </a:r>
            <a:r>
              <a:rPr lang="en-US" sz="3100" b="1" dirty="0"/>
              <a:t/>
            </a:r>
            <a:br>
              <a:rPr lang="en-US" sz="3100" b="1" dirty="0"/>
            </a:br>
            <a:r>
              <a:rPr lang="ru-RU" sz="2000" dirty="0"/>
              <a:t> 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1119605" y="1131590"/>
            <a:ext cx="7052795" cy="396044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9600" dirty="0"/>
              <a:t>это психическое состояние, позволяющее сохранять устойчивость в среде с определенными параметрами, в том числе и с психотравмирующими воздействиями, обеспечивающее сопротивляемость деструктивным внешним и внутренним воздействиям, которое отражается в переживании своей защищенности/незащищенности в конкретной жизненной </a:t>
            </a:r>
            <a:r>
              <a:rPr lang="ru-RU" sz="9600" dirty="0" smtClean="0"/>
              <a:t>ситуации</a:t>
            </a:r>
            <a:endParaRPr lang="ru-RU" sz="9600" dirty="0"/>
          </a:p>
          <a:p>
            <a:endParaRPr lang="ru-RU" sz="1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5"/>
          <p:cNvSpPr txBox="1">
            <a:spLocks noGrp="1"/>
          </p:cNvSpPr>
          <p:nvPr>
            <p:ph type="ctrTitle"/>
          </p:nvPr>
        </p:nvSpPr>
        <p:spPr>
          <a:xfrm>
            <a:off x="1530174" y="1714494"/>
            <a:ext cx="7113791" cy="13573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3600" dirty="0"/>
              <a:t>Как </a:t>
            </a:r>
            <a:r>
              <a:rPr lang="ru-RU" sz="3600" b="1" i="1" dirty="0"/>
              <a:t>измерить</a:t>
            </a:r>
            <a:r>
              <a:rPr lang="ru-RU" sz="3600" dirty="0"/>
              <a:t> психологическую безопасность?</a:t>
            </a:r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1"/>
          </p:nvPr>
        </p:nvSpPr>
        <p:spPr>
          <a:xfrm flipV="1">
            <a:off x="1571604" y="3639229"/>
            <a:ext cx="7148078" cy="457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000" dirty="0"/>
              <a:t>	</a:t>
            </a:r>
            <a:endParaRPr lang="ru-RU" sz="2000" dirty="0"/>
          </a:p>
        </p:txBody>
      </p:sp>
      <p:sp>
        <p:nvSpPr>
          <p:cNvPr id="96" name="Google Shape;96;p15"/>
          <p:cNvSpPr txBox="1"/>
          <p:nvPr/>
        </p:nvSpPr>
        <p:spPr>
          <a:xfrm>
            <a:off x="526358" y="2279925"/>
            <a:ext cx="802500" cy="5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2E3037"/>
                </a:solidFill>
                <a:latin typeface="+mj-lt"/>
                <a:ea typeface="Quicksand"/>
                <a:cs typeface="Quicksand"/>
                <a:sym typeface="Quicksand"/>
              </a:rPr>
              <a:t>2</a:t>
            </a:r>
            <a:endParaRPr sz="3600" dirty="0">
              <a:solidFill>
                <a:srgbClr val="2E3037"/>
              </a:solidFill>
              <a:latin typeface="+mj-lt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9"/>
          <p:cNvSpPr txBox="1">
            <a:spLocks noGrp="1"/>
          </p:cNvSpPr>
          <p:nvPr>
            <p:ph type="title"/>
          </p:nvPr>
        </p:nvSpPr>
        <p:spPr>
          <a:xfrm>
            <a:off x="899952" y="51470"/>
            <a:ext cx="6263476" cy="84528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Наиболее известные и часто используемые в исследовании шкалы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:</a:t>
            </a:r>
            <a:endParaRPr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34" name="Google Shape;234;p29"/>
          <p:cNvSpPr txBox="1">
            <a:spLocks noGrp="1"/>
          </p:cNvSpPr>
          <p:nvPr>
            <p:ph type="body" idx="4294967295"/>
          </p:nvPr>
        </p:nvSpPr>
        <p:spPr>
          <a:xfrm>
            <a:off x="928688" y="1059582"/>
            <a:ext cx="8215312" cy="3724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000" b="1" dirty="0"/>
              <a:t>Шкала психологической безопасности для рабочих групп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(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The Team Psychological Safety Scale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dirty="0"/>
              <a:t>разработанная </a:t>
            </a:r>
            <a:r>
              <a:rPr lang="en-US" sz="2000" dirty="0"/>
              <a:t>Edmondson</a:t>
            </a:r>
            <a:r>
              <a:rPr lang="ru-RU" sz="2000" dirty="0"/>
              <a:t> (1999), содержит 7 пунктов, для изучения психологической безопасности в организации</a:t>
            </a:r>
            <a:r>
              <a:rPr lang="ru-RU" sz="2000" dirty="0" smtClean="0"/>
              <a:t>.</a:t>
            </a:r>
          </a:p>
          <a:p>
            <a:pPr marL="0" indent="0">
              <a:buNone/>
            </a:pPr>
            <a:endParaRPr lang="en-US" sz="8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/>
              <a:t>Yildirim</a:t>
            </a:r>
            <a:r>
              <a:rPr lang="en-US" sz="2000" dirty="0"/>
              <a:t> </a:t>
            </a:r>
            <a:r>
              <a:rPr lang="ru-RU" sz="2000" dirty="0"/>
              <a:t>and</a:t>
            </a:r>
            <a:r>
              <a:rPr lang="en-US" sz="2000" dirty="0"/>
              <a:t> </a:t>
            </a:r>
            <a:r>
              <a:rPr lang="ru-RU" sz="2000" dirty="0"/>
              <a:t>Yenipinar (2017) разработали и валидизировали</a:t>
            </a:r>
            <a:r>
              <a:rPr lang="en-US" sz="2000" dirty="0"/>
              <a:t> </a:t>
            </a:r>
            <a:r>
              <a:rPr lang="ru-RU" sz="2000" b="1" dirty="0"/>
              <a:t>шкалу психологической «небезопасности» в турецких школах</a:t>
            </a:r>
            <a:r>
              <a:rPr lang="en-US" sz="2000" b="1" dirty="0">
                <a:solidFill>
                  <a:srgbClr val="FFFFFF">
                    <a:lumMod val="85000"/>
                  </a:srgbClr>
                </a:solidFill>
              </a:rPr>
              <a:t>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(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scale for psychological ‘unsafety’ in Turkish schools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).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dirty="0"/>
              <a:t>Набор из 19 пунктов объединен в три фактора. Факторы: </a:t>
            </a:r>
            <a:r>
              <a:rPr lang="ru-RU" sz="2000" b="1" dirty="0"/>
              <a:t>исключение</a:t>
            </a:r>
            <a:r>
              <a:rPr lang="ru-RU" sz="2000" dirty="0"/>
              <a:t> (12 пунктов), </a:t>
            </a:r>
            <a:r>
              <a:rPr lang="ru-RU" sz="2000" b="1" dirty="0"/>
              <a:t>отсутствие поддержки </a:t>
            </a:r>
            <a:r>
              <a:rPr lang="ru-RU" sz="2000" dirty="0"/>
              <a:t>(4 пункта) и </a:t>
            </a:r>
            <a:r>
              <a:rPr lang="ru-RU" sz="2000" b="1" dirty="0"/>
              <a:t>робость</a:t>
            </a:r>
            <a:r>
              <a:rPr lang="ru-RU" sz="2000" dirty="0"/>
              <a:t> (3 пункта).</a:t>
            </a:r>
            <a:endParaRPr lang="en-US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34;p29"/>
          <p:cNvSpPr txBox="1">
            <a:spLocks/>
          </p:cNvSpPr>
          <p:nvPr/>
        </p:nvSpPr>
        <p:spPr>
          <a:xfrm>
            <a:off x="928662" y="0"/>
            <a:ext cx="8215338" cy="1203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19100" lvl="0" indent="-342900">
              <a:spcBef>
                <a:spcPts val="600"/>
              </a:spcBef>
              <a:buClr>
                <a:schemeClr val="tx1"/>
              </a:buClr>
              <a:buSzPts val="2400"/>
              <a:buFont typeface="Arial" panose="020B0604020202020204" pitchFamily="34" charset="0"/>
              <a:buChar char="•"/>
            </a:pPr>
            <a:r>
              <a:rPr lang="ru-RU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Методика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разработанная И.А. Баевой (2002) </a:t>
            </a:r>
            <a:r>
              <a:rPr lang="ru-RU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«Психологическая безопасность образовательной </a:t>
            </a:r>
            <a:r>
              <a:rPr lang="ru-RU" sz="20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среды школы».</a:t>
            </a:r>
          </a:p>
          <a:p>
            <a:pPr marL="76200" lvl="0">
              <a:spcBef>
                <a:spcPts val="600"/>
              </a:spcBef>
              <a:buClr>
                <a:schemeClr val="accent1"/>
              </a:buClr>
              <a:buSzPts val="2400"/>
            </a:pPr>
            <a:endParaRPr lang="en-US" sz="2000" b="1" kern="1200" dirty="0">
              <a:solidFill>
                <a:schemeClr val="tx1"/>
              </a:solidFill>
              <a:latin typeface="+mn-lt"/>
              <a:ea typeface="+mn-ea"/>
              <a:cs typeface="+mn-cs"/>
              <a:sym typeface="Quicksan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16742" y="1131590"/>
            <a:ext cx="723917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i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«Баева (2002) разработала очень влиятельную шкалу для оценки уровней психологической безопасности среды школ и учебных заведений. Это широко используемая шкала, особенно в России и других частях Европы. Шкала уникальна и актуальна… » с.6</a:t>
            </a:r>
          </a:p>
          <a:p>
            <a:endParaRPr lang="ru-RU" sz="1800" i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r>
              <a:rPr lang="ru-RU" sz="1800" i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«</a:t>
            </a:r>
            <a:r>
              <a:rPr lang="en-US" sz="1800" i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Baeva</a:t>
            </a:r>
            <a:r>
              <a:rPr lang="ru-RU" sz="1800" i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(2002) </a:t>
            </a:r>
            <a:r>
              <a:rPr lang="en-US" sz="1800" i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had</a:t>
            </a:r>
            <a:r>
              <a:rPr lang="ru-RU" sz="1800" i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800" i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developed a very influential scale to estimate the levels of psychological safety among schools and educational institutions. It is a widely used scale, especially in Russia and other parts of Europe. The scale is unique and relevant…” </a:t>
            </a:r>
            <a:r>
              <a:rPr lang="ru-RU" sz="1800" i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р</a:t>
            </a:r>
            <a:r>
              <a:rPr lang="en-US" sz="1800" i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.6</a:t>
            </a:r>
            <a:endParaRPr lang="ru-RU" sz="1800" i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endParaRPr lang="ru-RU" sz="2000" i="1" dirty="0">
              <a:solidFill>
                <a:schemeClr val="accent2">
                  <a:lumMod val="75000"/>
                </a:schemeClr>
              </a:solidFill>
              <a:latin typeface="Quicksand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928662" y="4270911"/>
            <a:ext cx="804912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+mj-lt"/>
                <a:cs typeface="Times New Roman" pitchFamily="18" charset="0"/>
              </a:rPr>
              <a:t>Roy, D. (2019). Development and Validation of a Scale for 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Times New Roman" pitchFamily="18" charset="0"/>
              </a:rPr>
              <a:t>Psychological</a:t>
            </a:r>
            <a:r>
              <a:rPr lang="ru-RU" i="1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Times New Roman" pitchFamily="18" charset="0"/>
              </a:rPr>
              <a:t>Safety </a:t>
            </a:r>
            <a:endParaRPr lang="ru-RU" i="1" dirty="0" smtClean="0">
              <a:solidFill>
                <a:schemeClr val="bg1">
                  <a:lumMod val="50000"/>
                </a:schemeClr>
              </a:solidFill>
              <a:latin typeface="+mj-lt"/>
              <a:cs typeface="Times New Roman" pitchFamily="18" charset="0"/>
            </a:endParaRPr>
          </a:p>
          <a:p>
            <a:pPr algn="r"/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Times New Roman" pitchFamily="18" charset="0"/>
              </a:rPr>
              <a:t>in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+mj-lt"/>
                <a:cs typeface="Times New Roman" pitchFamily="18" charset="0"/>
              </a:rPr>
              <a:t>School Among High School Students in India. 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  <a:latin typeface="+mj-lt"/>
                <a:cs typeface="Times New Roman" pitchFamily="18" charset="0"/>
              </a:rPr>
              <a:t>ManagementandLabourStudies. 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  <a:latin typeface="+mj-lt"/>
                <a:cs typeface="Times New Roman" pitchFamily="18" charset="0"/>
                <a:hlinkClick r:id="rId2"/>
              </a:rPr>
              <a:t>https://doi.org/10.1177/0258042X19870330</a:t>
            </a:r>
            <a:endParaRPr lang="ru-RU" i="1" dirty="0">
              <a:solidFill>
                <a:schemeClr val="bg1">
                  <a:lumMod val="50000"/>
                </a:schemeClr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6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4" grpId="0" uiExpand="1" build="allAtOnce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5"/>
          <p:cNvSpPr txBox="1">
            <a:spLocks noGrp="1"/>
          </p:cNvSpPr>
          <p:nvPr>
            <p:ph type="ctrTitle"/>
          </p:nvPr>
        </p:nvSpPr>
        <p:spPr>
          <a:xfrm>
            <a:off x="1530174" y="1643056"/>
            <a:ext cx="7256668" cy="14287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3600" dirty="0"/>
              <a:t>Как </a:t>
            </a:r>
            <a:r>
              <a:rPr lang="ru-RU" sz="3600" b="1" dirty="0"/>
              <a:t>создать</a:t>
            </a:r>
            <a:r>
              <a:rPr lang="ru-RU" sz="3600" dirty="0"/>
              <a:t> психологическую безопасность образовательной среды  и психологическую безопасность личности?</a:t>
            </a:r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1"/>
          </p:nvPr>
        </p:nvSpPr>
        <p:spPr>
          <a:xfrm>
            <a:off x="1571604" y="3723878"/>
            <a:ext cx="7148078" cy="4909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000" dirty="0"/>
              <a:t>	</a:t>
            </a:r>
            <a:endParaRPr lang="ru-RU" sz="2000" dirty="0"/>
          </a:p>
        </p:txBody>
      </p:sp>
      <p:sp>
        <p:nvSpPr>
          <p:cNvPr id="96" name="Google Shape;96;p15"/>
          <p:cNvSpPr txBox="1"/>
          <p:nvPr/>
        </p:nvSpPr>
        <p:spPr>
          <a:xfrm>
            <a:off x="539552" y="2062536"/>
            <a:ext cx="802500" cy="5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>
                <a:solidFill>
                  <a:srgbClr val="2E3037"/>
                </a:solidFill>
                <a:latin typeface="+mj-lt"/>
                <a:ea typeface="Quicksand"/>
                <a:cs typeface="Quicksand"/>
                <a:sym typeface="Quicksand"/>
              </a:rPr>
              <a:t>3</a:t>
            </a:r>
            <a:endParaRPr sz="3600" dirty="0">
              <a:solidFill>
                <a:srgbClr val="2E3037"/>
              </a:solidFill>
              <a:latin typeface="+mj-lt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/>
          <p:cNvSpPr>
            <a:spLocks noChangeArrowheads="1"/>
          </p:cNvSpPr>
          <p:nvPr/>
        </p:nvSpPr>
        <p:spPr bwMode="auto">
          <a:xfrm>
            <a:off x="1187624" y="344141"/>
            <a:ext cx="770485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Проект</a:t>
            </a:r>
            <a:r>
              <a:rPr lang="ru-RU" sz="24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«Создание и внедрение системы сопровождения психологической безопасности субъектов образовательного пространства Ленинградской области»</a:t>
            </a:r>
          </a:p>
        </p:txBody>
      </p:sp>
      <p:sp>
        <p:nvSpPr>
          <p:cNvPr id="6" name="Google Shape;234;p29"/>
          <p:cNvSpPr txBox="1">
            <a:spLocks/>
          </p:cNvSpPr>
          <p:nvPr/>
        </p:nvSpPr>
        <p:spPr>
          <a:xfrm>
            <a:off x="1043608" y="2211710"/>
            <a:ext cx="7416824" cy="2324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81000">
              <a:spcBef>
                <a:spcPts val="600"/>
              </a:spcBef>
              <a:buClr>
                <a:schemeClr val="tx1"/>
              </a:buClr>
              <a:buSzPts val="24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Высокий уровень психологической безопасности образовательного пространства, будет способствовать снижению рисков, препятствующих позитивному психическому и социальному развитию личности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Quicksand"/>
              <a:cs typeface="Quicksand"/>
              <a:sym typeface="Quicksand"/>
            </a:endParaRPr>
          </a:p>
        </p:txBody>
      </p:sp>
      <p:sp>
        <p:nvSpPr>
          <p:cNvPr id="8" name="Google Shape;234;p29"/>
          <p:cNvSpPr txBox="1">
            <a:spLocks/>
          </p:cNvSpPr>
          <p:nvPr/>
        </p:nvSpPr>
        <p:spPr>
          <a:xfrm>
            <a:off x="971600" y="4443957"/>
            <a:ext cx="7786742" cy="534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81000">
              <a:spcBef>
                <a:spcPts val="600"/>
              </a:spcBef>
              <a:buClr>
                <a:schemeClr val="accent1"/>
              </a:buClr>
              <a:buSzPts val="2400"/>
              <a:buFont typeface="Quicksand"/>
              <a:buChar char="◦"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9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3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69" grpId="0"/>
      <p:bldP spid="6" grpId="0" build="p"/>
      <p:bldP spid="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9966" y="45767"/>
            <a:ext cx="7514402" cy="745966"/>
          </a:xfrm>
        </p:spPr>
        <p:txBody>
          <a:bodyPr/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Инновационная площадка РАО</a:t>
            </a:r>
          </a:p>
        </p:txBody>
      </p:sp>
      <p:sp>
        <p:nvSpPr>
          <p:cNvPr id="3" name="Содержимое 5"/>
          <p:cNvSpPr txBox="1">
            <a:spLocks/>
          </p:cNvSpPr>
          <p:nvPr/>
        </p:nvSpPr>
        <p:spPr>
          <a:xfrm>
            <a:off x="6311688" y="791733"/>
            <a:ext cx="2724807" cy="92869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sym typeface="Arial"/>
              </a:rPr>
              <a:t>25 общеобразовательных учреждений.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sym typeface="Arial"/>
              </a:rPr>
              <a:t>Районы Ленинградской области: 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627214" y="911391"/>
            <a:ext cx="5429288" cy="3357586"/>
            <a:chOff x="323528" y="1268761"/>
            <a:chExt cx="6194771" cy="4032447"/>
          </a:xfrm>
        </p:grpSpPr>
        <p:pic>
          <p:nvPicPr>
            <p:cNvPr id="5" name="Picture 25" descr="Карта Ленинградской области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20000" contrast="-40000"/>
            </a:blip>
            <a:srcRect/>
            <a:stretch>
              <a:fillRect/>
            </a:stretch>
          </p:blipFill>
          <p:spPr bwMode="auto">
            <a:xfrm>
              <a:off x="323528" y="1268761"/>
              <a:ext cx="6194771" cy="4032447"/>
            </a:xfrm>
            <a:prstGeom prst="rect">
              <a:avLst/>
            </a:prstGeom>
            <a:noFill/>
          </p:spPr>
        </p:pic>
        <p:grpSp>
          <p:nvGrpSpPr>
            <p:cNvPr id="6" name="Группа 48"/>
            <p:cNvGrpSpPr/>
            <p:nvPr/>
          </p:nvGrpSpPr>
          <p:grpSpPr>
            <a:xfrm>
              <a:off x="1648449" y="1556947"/>
              <a:ext cx="4219703" cy="3312366"/>
              <a:chOff x="2051720" y="1556792"/>
              <a:chExt cx="5544616" cy="4608940"/>
            </a:xfrm>
          </p:grpSpPr>
          <p:pic>
            <p:nvPicPr>
              <p:cNvPr id="7" name="Picture 3" descr="C:\Program Files\Microsoft Office\MEDIA\CAGCAT10\j0185604.wm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211960" y="4293096"/>
                <a:ext cx="432048" cy="432476"/>
              </a:xfrm>
              <a:prstGeom prst="rect">
                <a:avLst/>
              </a:prstGeom>
              <a:noFill/>
            </p:spPr>
          </p:pic>
          <p:pic>
            <p:nvPicPr>
              <p:cNvPr id="8" name="Picture 3" descr="C:\Program Files\Microsoft Office\MEDIA\CAGCAT10\j0185604.wm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123728" y="5733256"/>
                <a:ext cx="432048" cy="432476"/>
              </a:xfrm>
              <a:prstGeom prst="rect">
                <a:avLst/>
              </a:prstGeom>
              <a:noFill/>
            </p:spPr>
          </p:pic>
          <p:pic>
            <p:nvPicPr>
              <p:cNvPr id="9" name="Picture 3" descr="C:\Program Files\Microsoft Office\MEDIA\CAGCAT10\j0185604.wm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31840" y="5013176"/>
                <a:ext cx="432048" cy="432476"/>
              </a:xfrm>
              <a:prstGeom prst="rect">
                <a:avLst/>
              </a:prstGeom>
              <a:noFill/>
            </p:spPr>
          </p:pic>
          <p:pic>
            <p:nvPicPr>
              <p:cNvPr id="10" name="Picture 3" descr="C:\Program Files\Microsoft Office\MEDIA\CAGCAT10\j0185604.wm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051720" y="2636912"/>
                <a:ext cx="432048" cy="432476"/>
              </a:xfrm>
              <a:prstGeom prst="rect">
                <a:avLst/>
              </a:prstGeom>
              <a:noFill/>
            </p:spPr>
          </p:pic>
          <p:pic>
            <p:nvPicPr>
              <p:cNvPr id="11" name="Picture 3" descr="C:\Program Files\Microsoft Office\MEDIA\CAGCAT10\j0185604.wm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123728" y="5013176"/>
                <a:ext cx="432048" cy="432476"/>
              </a:xfrm>
              <a:prstGeom prst="rect">
                <a:avLst/>
              </a:prstGeom>
              <a:noFill/>
            </p:spPr>
          </p:pic>
          <p:pic>
            <p:nvPicPr>
              <p:cNvPr id="12" name="Picture 3" descr="C:\Program Files\Microsoft Office\MEDIA\CAGCAT10\j0185604.wm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275856" y="3068960"/>
                <a:ext cx="432048" cy="432476"/>
              </a:xfrm>
              <a:prstGeom prst="rect">
                <a:avLst/>
              </a:prstGeom>
              <a:noFill/>
            </p:spPr>
          </p:pic>
          <p:pic>
            <p:nvPicPr>
              <p:cNvPr id="13" name="Picture 3" descr="C:\Program Files\Microsoft Office\MEDIA\CAGCAT10\j0185604.wm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804248" y="1556792"/>
                <a:ext cx="432048" cy="432476"/>
              </a:xfrm>
              <a:prstGeom prst="rect">
                <a:avLst/>
              </a:prstGeom>
              <a:noFill/>
            </p:spPr>
          </p:pic>
          <p:pic>
            <p:nvPicPr>
              <p:cNvPr id="14" name="Picture 3" descr="C:\Program Files\Microsoft Office\MEDIA\CAGCAT10\j0185604.wm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164288" y="5013176"/>
                <a:ext cx="432048" cy="432476"/>
              </a:xfrm>
              <a:prstGeom prst="rect">
                <a:avLst/>
              </a:prstGeom>
              <a:noFill/>
            </p:spPr>
          </p:pic>
          <p:pic>
            <p:nvPicPr>
              <p:cNvPr id="15" name="Picture 3" descr="C:\Program Files\Microsoft Office\MEDIA\CAGCAT10\j0185604.wm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779912" y="5013176"/>
                <a:ext cx="432048" cy="432476"/>
              </a:xfrm>
              <a:prstGeom prst="rect">
                <a:avLst/>
              </a:prstGeom>
              <a:noFill/>
            </p:spPr>
          </p:pic>
          <p:pic>
            <p:nvPicPr>
              <p:cNvPr id="16" name="Picture 3" descr="C:\Program Files\Microsoft Office\MEDIA\CAGCAT10\j0185604.wm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436096" y="3429000"/>
                <a:ext cx="432048" cy="432476"/>
              </a:xfrm>
              <a:prstGeom prst="rect">
                <a:avLst/>
              </a:prstGeom>
              <a:noFill/>
            </p:spPr>
          </p:pic>
          <p:pic>
            <p:nvPicPr>
              <p:cNvPr id="17" name="Picture 3" descr="C:\Program Files\Microsoft Office\MEDIA\CAGCAT10\j0185604.wm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148064" y="5013176"/>
                <a:ext cx="432048" cy="432476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9" name="Прямоугольник 18"/>
          <p:cNvSpPr/>
          <p:nvPr/>
        </p:nvSpPr>
        <p:spPr>
          <a:xfrm>
            <a:off x="6311688" y="1903922"/>
            <a:ext cx="221456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ru-RU" sz="1500" dirty="0">
                <a:solidFill>
                  <a:schemeClr val="tx1"/>
                </a:solidFill>
                <a:latin typeface="Quicksand"/>
              </a:rPr>
              <a:t>Всеволожский</a:t>
            </a:r>
          </a:p>
          <a:p>
            <a:pPr marL="285750" lvl="0" indent="-28575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ru-RU" sz="1500" dirty="0">
                <a:solidFill>
                  <a:schemeClr val="tx1"/>
                </a:solidFill>
                <a:latin typeface="Quicksand"/>
              </a:rPr>
              <a:t>Волосовский</a:t>
            </a:r>
          </a:p>
          <a:p>
            <a:pPr marL="285750" lvl="0" indent="-28575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ru-RU" sz="1500" dirty="0">
                <a:solidFill>
                  <a:schemeClr val="tx1"/>
                </a:solidFill>
                <a:latin typeface="Quicksand"/>
              </a:rPr>
              <a:t>Выборгский</a:t>
            </a:r>
          </a:p>
          <a:p>
            <a:pPr marL="285750" lvl="0" indent="-28575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ru-RU" sz="1500" dirty="0">
                <a:solidFill>
                  <a:schemeClr val="tx1"/>
                </a:solidFill>
                <a:latin typeface="Quicksand"/>
              </a:rPr>
              <a:t>Гатчинский</a:t>
            </a:r>
          </a:p>
          <a:p>
            <a:pPr marL="285750" lvl="0" indent="-28575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ru-RU" sz="1500" dirty="0">
                <a:solidFill>
                  <a:schemeClr val="tx1"/>
                </a:solidFill>
                <a:latin typeface="Quicksand"/>
              </a:rPr>
              <a:t>Лужский</a:t>
            </a:r>
          </a:p>
          <a:p>
            <a:pPr marL="285750" lvl="0" indent="-28575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ru-RU" sz="1500" dirty="0">
                <a:solidFill>
                  <a:schemeClr val="tx1"/>
                </a:solidFill>
                <a:latin typeface="Quicksand"/>
              </a:rPr>
              <a:t>Тосненский</a:t>
            </a:r>
          </a:p>
          <a:p>
            <a:pPr marL="285750" lvl="0" indent="-28575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ru-RU" sz="1500" dirty="0">
                <a:solidFill>
                  <a:schemeClr val="tx1"/>
                </a:solidFill>
                <a:latin typeface="Quicksand"/>
              </a:rPr>
              <a:t>Бокситогорский</a:t>
            </a:r>
          </a:p>
          <a:p>
            <a:pPr marL="285750" lvl="0" indent="-28575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ru-RU" sz="1500" dirty="0">
                <a:solidFill>
                  <a:schemeClr val="tx1"/>
                </a:solidFill>
                <a:latin typeface="Quicksand"/>
              </a:rPr>
              <a:t>Подпорожский</a:t>
            </a:r>
          </a:p>
          <a:p>
            <a:pPr marL="285750" lvl="0" indent="-28575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ru-RU" sz="1500" dirty="0">
                <a:solidFill>
                  <a:schemeClr val="tx1"/>
                </a:solidFill>
                <a:latin typeface="Quicksand"/>
              </a:rPr>
              <a:t>Кировский</a:t>
            </a:r>
          </a:p>
          <a:p>
            <a:pPr marL="285750" lvl="0" indent="-28575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ru-RU" sz="1500" dirty="0">
                <a:solidFill>
                  <a:schemeClr val="tx1"/>
                </a:solidFill>
                <a:latin typeface="Quicksand"/>
              </a:rPr>
              <a:t>Киришский</a:t>
            </a:r>
          </a:p>
          <a:p>
            <a:pPr marL="285750" lvl="0" indent="-28575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ru-RU" sz="1500" dirty="0">
                <a:solidFill>
                  <a:schemeClr val="tx1"/>
                </a:solidFill>
                <a:latin typeface="Quicksand"/>
              </a:rPr>
              <a:t>Волховский</a:t>
            </a:r>
          </a:p>
        </p:txBody>
      </p:sp>
      <p:pic>
        <p:nvPicPr>
          <p:cNvPr id="20" name="Picture 3" descr="C:\Program Files\Microsoft Office\MEDIA\CAGCAT10\j0185604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4500576"/>
            <a:ext cx="543122" cy="549478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1571604" y="4500576"/>
            <a:ext cx="4944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– значком отмечены районы области, принявшие участие в деятельности инновационной площадки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0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0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build="p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42976" y="4429138"/>
            <a:ext cx="7978526" cy="571486"/>
          </a:xfrm>
        </p:spPr>
        <p:txBody>
          <a:bodyPr/>
          <a:lstStyle/>
          <a:p>
            <a:r>
              <a:rPr lang="ru-RU" sz="1400" b="1" dirty="0">
                <a:solidFill>
                  <a:schemeClr val="accent2">
                    <a:lumMod val="50000"/>
                  </a:schemeClr>
                </a:solidFill>
              </a:rPr>
              <a:t>Количество респондентов, выбравших суждение, отражающее наличие и выраженность рисков безопасности школьной среды (%)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7261"/>
              </p:ext>
            </p:extLst>
          </p:nvPr>
        </p:nvGraphicFramePr>
        <p:xfrm>
          <a:off x="467544" y="195486"/>
          <a:ext cx="8496944" cy="4059572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26642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0018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Риски безопасности школьной среды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312" marR="5931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Наблюдаемые сит. риска в школьной среде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312" marR="5931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Поведение респ. в ситуации риска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312" marR="5931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Представ-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ления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о проблеме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312" marR="5931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Отноше-ние респ. к проблеме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312" marR="5931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Готовность к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безопасному поведению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312" marR="59312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07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Риски безопасности школьной территории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312" marR="5931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36,00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312" marR="5931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44,00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312" marR="5931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14,67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312" marR="5931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312" marR="5931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312" marR="5931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07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Риски употребления психоактивных веществ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312" marR="593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33,33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312" marR="593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312" marR="593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312" marR="593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312" marR="593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26,00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312" marR="59312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12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Риски физического и психол. насилия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312" marR="5931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64,00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312" marR="5931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31,00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312" marR="5931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32,00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312" marR="5931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24,00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312" marR="5931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28,00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312" marR="59312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07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Риски субъективному благополучию респондентов 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312" marR="593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312" marR="593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18,00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312" marR="593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312" marR="593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312" marR="593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312" marR="59312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07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Риски проявлений межэтнических конфликтов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312" marR="5931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28,00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312" marR="5931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312" marR="5931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312" marR="5931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312" marR="5931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312" marR="5931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007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Риски нарушения комфортности среды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312" marR="593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48,00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312" marR="593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34,67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312" marR="593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312" marR="593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28,00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312" marR="593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312" marR="59312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265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Риски дисциплинарных нарушений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312" marR="5931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64,00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312" marR="5931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44,00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312" marR="5931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36,00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312" marR="5931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36,00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312" marR="5931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312" marR="5931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007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Риски некорр. использования сети Интернет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312" marR="593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312" marR="593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312" marR="593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312" marR="593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312" marR="593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312" marR="59312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000100" y="4493565"/>
            <a:ext cx="7521300" cy="434100"/>
          </a:xfrm>
        </p:spPr>
        <p:txBody>
          <a:bodyPr/>
          <a:lstStyle/>
          <a:p>
            <a:r>
              <a:rPr lang="x-none" sz="1600" b="1" dirty="0">
                <a:solidFill>
                  <a:schemeClr val="accent4">
                    <a:lumMod val="50000"/>
                  </a:schemeClr>
                </a:solidFill>
              </a:rPr>
              <a:t>Комплексные показатели рисков безопасности школьной среды</a:t>
            </a:r>
            <a:endParaRPr lang="ru-RU" sz="1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0" y="116337"/>
            <a:ext cx="3571900" cy="2098223"/>
          </a:xfrm>
          <a:prstGeom prst="rect">
            <a:avLst/>
          </a:prstGeom>
          <a:noFill/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0" y="2285998"/>
            <a:ext cx="3571900" cy="207819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857752" y="114862"/>
            <a:ext cx="42862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Характеристика школьной среды и выраженности рисков нарушения ее безопасности для обучающихся 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endParaRPr lang="ru-RU" sz="8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r>
              <a:rPr lang="ru-RU" sz="1300" b="1" dirty="0">
                <a:solidFill>
                  <a:schemeClr val="tx1"/>
                </a:solidFill>
                <a:latin typeface="+mn-lt"/>
              </a:rPr>
              <a:t>Обозначения</a:t>
            </a:r>
            <a:r>
              <a:rPr lang="ru-RU" sz="1300" dirty="0">
                <a:solidFill>
                  <a:schemeClr val="tx1"/>
                </a:solidFill>
                <a:latin typeface="+mn-lt"/>
              </a:rPr>
              <a:t>: </a:t>
            </a:r>
          </a:p>
          <a:p>
            <a:r>
              <a:rPr lang="ru-RU" sz="1300" dirty="0">
                <a:solidFill>
                  <a:schemeClr val="tx1"/>
                </a:solidFill>
                <a:latin typeface="+mn-lt"/>
              </a:rPr>
              <a:t>Ряд 1 – среднее значение по региону (нормированное). </a:t>
            </a:r>
          </a:p>
          <a:p>
            <a:r>
              <a:rPr lang="ru-RU" sz="1300" dirty="0">
                <a:solidFill>
                  <a:schemeClr val="tx1"/>
                </a:solidFill>
                <a:latin typeface="+mn-lt"/>
              </a:rPr>
              <a:t>Ряд 2 – значение по образовательной организации. </a:t>
            </a:r>
            <a:endParaRPr lang="ru-RU" sz="1300" dirty="0" smtClean="0">
              <a:solidFill>
                <a:schemeClr val="tx1"/>
              </a:solidFill>
              <a:latin typeface="+mn-lt"/>
            </a:endParaRPr>
          </a:p>
          <a:p>
            <a:endParaRPr lang="ru-RU" sz="800" dirty="0">
              <a:solidFill>
                <a:schemeClr val="tx1"/>
              </a:solidFill>
              <a:latin typeface="+mn-lt"/>
            </a:endParaRPr>
          </a:p>
          <a:p>
            <a:r>
              <a:rPr lang="ru-RU" sz="1300" dirty="0">
                <a:solidFill>
                  <a:schemeClr val="tx1"/>
                </a:solidFill>
                <a:latin typeface="+mn-lt"/>
              </a:rPr>
              <a:t>1 – риски безопасности школьной территории;</a:t>
            </a:r>
          </a:p>
          <a:p>
            <a:r>
              <a:rPr lang="ru-RU" sz="1300" dirty="0">
                <a:solidFill>
                  <a:schemeClr val="tx1"/>
                </a:solidFill>
                <a:latin typeface="+mn-lt"/>
              </a:rPr>
              <a:t>2 – риски употребления психоактивных веществ;</a:t>
            </a:r>
          </a:p>
          <a:p>
            <a:r>
              <a:rPr lang="ru-RU" sz="1300" dirty="0">
                <a:solidFill>
                  <a:schemeClr val="tx1"/>
                </a:solidFill>
                <a:latin typeface="+mn-lt"/>
              </a:rPr>
              <a:t>3 – риски проявлений насилия;</a:t>
            </a:r>
          </a:p>
          <a:p>
            <a:r>
              <a:rPr lang="ru-RU" sz="1300" dirty="0">
                <a:solidFill>
                  <a:schemeClr val="tx1"/>
                </a:solidFill>
                <a:latin typeface="+mn-lt"/>
              </a:rPr>
              <a:t>4 – риски субъективному благополучию;</a:t>
            </a:r>
          </a:p>
          <a:p>
            <a:r>
              <a:rPr lang="ru-RU" sz="1300" dirty="0">
                <a:solidFill>
                  <a:schemeClr val="tx1"/>
                </a:solidFill>
                <a:latin typeface="+mn-lt"/>
              </a:rPr>
              <a:t>5 – риски проявлений межэтнических конфликтов;</a:t>
            </a:r>
          </a:p>
          <a:p>
            <a:r>
              <a:rPr lang="ru-RU" sz="1300" dirty="0">
                <a:solidFill>
                  <a:schemeClr val="tx1"/>
                </a:solidFill>
                <a:latin typeface="+mn-lt"/>
              </a:rPr>
              <a:t>6 – риски нарушения комфортности среды;</a:t>
            </a:r>
          </a:p>
          <a:p>
            <a:r>
              <a:rPr lang="ru-RU" sz="1300" dirty="0">
                <a:solidFill>
                  <a:schemeClr val="tx1"/>
                </a:solidFill>
                <a:latin typeface="+mn-lt"/>
              </a:rPr>
              <a:t>7 – риски нарушения дисциплины; </a:t>
            </a:r>
          </a:p>
          <a:p>
            <a:r>
              <a:rPr lang="ru-RU" sz="1300" dirty="0">
                <a:solidFill>
                  <a:schemeClr val="tx1"/>
                </a:solidFill>
                <a:latin typeface="+mn-lt"/>
              </a:rPr>
              <a:t>8 – риски некорректного использования информационно-коммуникационной сети Интернет.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928662" y="4429138"/>
            <a:ext cx="7978526" cy="714362"/>
          </a:xfrm>
        </p:spPr>
        <p:txBody>
          <a:bodyPr/>
          <a:lstStyle/>
          <a:p>
            <a:r>
              <a:rPr lang="ru-RU" sz="1200" b="1" dirty="0" smtClean="0">
                <a:latin typeface="+mj-lt"/>
              </a:rPr>
              <a:t>	</a:t>
            </a: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Алгоритм </a:t>
            </a: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построения Программы психолого-педагогического сопровождения </a:t>
            </a: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на основе </a:t>
            </a: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результатов диагностики безопасности среды образовательной организации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450911930"/>
              </p:ext>
            </p:extLst>
          </p:nvPr>
        </p:nvGraphicFramePr>
        <p:xfrm>
          <a:off x="357126" y="142858"/>
          <a:ext cx="8786874" cy="4286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FBBAB28-40C4-4F34-AC3A-89BBEAEFC5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graphicEl>
                                              <a:dgm id="{4FBBAB28-40C4-4F34-AC3A-89BBEAEFC5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graphicEl>
                                              <a:dgm id="{4FBBAB28-40C4-4F34-AC3A-89BBEAEFC5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graphicEl>
                                              <a:dgm id="{4FBBAB28-40C4-4F34-AC3A-89BBEAEFC5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6EDD437-9016-4778-99F9-F90E9D94DB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graphicEl>
                                              <a:dgm id="{46EDD437-9016-4778-99F9-F90E9D94DB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graphicEl>
                                              <a:dgm id="{46EDD437-9016-4778-99F9-F90E9D94DB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graphicEl>
                                              <a:dgm id="{46EDD437-9016-4778-99F9-F90E9D94DB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4E414DE-BF01-4970-A9F9-AC97F1BE51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graphicEl>
                                              <a:dgm id="{14E414DE-BF01-4970-A9F9-AC97F1BE51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graphicEl>
                                              <a:dgm id="{14E414DE-BF01-4970-A9F9-AC97F1BE51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graphicEl>
                                              <a:dgm id="{14E414DE-BF01-4970-A9F9-AC97F1BE51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F3978BC-F4AD-4CC4-B877-6F7B8B1455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graphicEl>
                                              <a:dgm id="{9F3978BC-F4AD-4CC4-B877-6F7B8B1455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graphicEl>
                                              <a:dgm id="{9F3978BC-F4AD-4CC4-B877-6F7B8B1455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graphicEl>
                                              <a:dgm id="{9F3978BC-F4AD-4CC4-B877-6F7B8B1455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576B3A0-5D0E-46AE-8837-ED644E5430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graphicEl>
                                              <a:dgm id="{4576B3A0-5D0E-46AE-8837-ED644E5430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graphicEl>
                                              <a:dgm id="{4576B3A0-5D0E-46AE-8837-ED644E5430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graphicEl>
                                              <a:dgm id="{4576B3A0-5D0E-46AE-8837-ED644E5430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1EBF453-7C6F-48B3-A780-A07E1DDD3A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graphicEl>
                                              <a:dgm id="{01EBF453-7C6F-48B3-A780-A07E1DDD3A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graphicEl>
                                              <a:dgm id="{01EBF453-7C6F-48B3-A780-A07E1DDD3A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graphicEl>
                                              <a:dgm id="{01EBF453-7C6F-48B3-A780-A07E1DDD3A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B500ECB-0C36-4B3D-9029-D4AE90FB2D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graphicEl>
                                              <a:dgm id="{DB500ECB-0C36-4B3D-9029-D4AE90FB2D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graphicEl>
                                              <a:dgm id="{DB500ECB-0C36-4B3D-9029-D4AE90FB2D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graphicEl>
                                              <a:dgm id="{DB500ECB-0C36-4B3D-9029-D4AE90FB2D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A35C277-E208-4F5D-8F39-84D6E8C880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graphicEl>
                                              <a:dgm id="{1A35C277-E208-4F5D-8F39-84D6E8C880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graphicEl>
                                              <a:dgm id="{1A35C277-E208-4F5D-8F39-84D6E8C880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graphicEl>
                                              <a:dgm id="{1A35C277-E208-4F5D-8F39-84D6E8C880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4E53968-54B2-4A10-8E3F-59C90CD4FE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graphicEl>
                                              <a:dgm id="{F4E53968-54B2-4A10-8E3F-59C90CD4FE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graphicEl>
                                              <a:dgm id="{F4E53968-54B2-4A10-8E3F-59C90CD4FE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graphicEl>
                                              <a:dgm id="{F4E53968-54B2-4A10-8E3F-59C90CD4FE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87E062D-1111-442C-870A-FE971EBF71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graphicEl>
                                              <a:dgm id="{487E062D-1111-442C-870A-FE971EBF71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graphicEl>
                                              <a:dgm id="{487E062D-1111-442C-870A-FE971EBF71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graphicEl>
                                              <a:dgm id="{487E062D-1111-442C-870A-FE971EBF71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0039A0A-647E-47EB-8C35-47AD87C3BA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graphicEl>
                                              <a:dgm id="{10039A0A-647E-47EB-8C35-47AD87C3BA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graphicEl>
                                              <a:dgm id="{10039A0A-647E-47EB-8C35-47AD87C3BA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graphicEl>
                                              <a:dgm id="{10039A0A-647E-47EB-8C35-47AD87C3BA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A590F1E-A68A-4F67-8629-3C4C66E134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graphicEl>
                                              <a:dgm id="{3A590F1E-A68A-4F67-8629-3C4C66E134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graphicEl>
                                              <a:dgm id="{3A590F1E-A68A-4F67-8629-3C4C66E134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graphicEl>
                                              <a:dgm id="{3A590F1E-A68A-4F67-8629-3C4C66E134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27221F6-D5DD-4857-8E1F-5D93FB4F52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>
                                            <p:graphicEl>
                                              <a:dgm id="{C27221F6-D5DD-4857-8E1F-5D93FB4F52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graphicEl>
                                              <a:dgm id="{C27221F6-D5DD-4857-8E1F-5D93FB4F52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graphicEl>
                                              <a:dgm id="{C27221F6-D5DD-4857-8E1F-5D93FB4F52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F868DB1-2C2B-486B-975A-A7875CA21C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">
                                            <p:graphicEl>
                                              <a:dgm id="{CF868DB1-2C2B-486B-975A-A7875CA21C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graphicEl>
                                              <a:dgm id="{CF868DB1-2C2B-486B-975A-A7875CA21C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graphicEl>
                                              <a:dgm id="{CF868DB1-2C2B-486B-975A-A7875CA21C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AB5CE54-9422-4EDC-97F2-3543923F35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>
                                            <p:graphicEl>
                                              <a:dgm id="{1AB5CE54-9422-4EDC-97F2-3543923F35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graphicEl>
                                              <a:dgm id="{1AB5CE54-9422-4EDC-97F2-3543923F35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graphicEl>
                                              <a:dgm id="{1AB5CE54-9422-4EDC-97F2-3543923F35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17629FE-8C62-4EA3-992E-8F4361E82C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">
                                            <p:graphicEl>
                                              <a:dgm id="{517629FE-8C62-4EA3-992E-8F4361E82C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">
                                            <p:graphicEl>
                                              <a:dgm id="{517629FE-8C62-4EA3-992E-8F4361E82C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">
                                            <p:graphicEl>
                                              <a:dgm id="{517629FE-8C62-4EA3-992E-8F4361E82C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57575C6-006F-4138-B108-599EDC96A1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">
                                            <p:graphicEl>
                                              <a:dgm id="{D57575C6-006F-4138-B108-599EDC96A1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">
                                            <p:graphicEl>
                                              <a:dgm id="{D57575C6-006F-4138-B108-599EDC96A1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">
                                            <p:graphicEl>
                                              <a:dgm id="{D57575C6-006F-4138-B108-599EDC96A1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0"/>
          <p:cNvSpPr txBox="1">
            <a:spLocks noGrp="1"/>
          </p:cNvSpPr>
          <p:nvPr>
            <p:ph type="title"/>
          </p:nvPr>
        </p:nvSpPr>
        <p:spPr>
          <a:xfrm>
            <a:off x="1107257" y="96074"/>
            <a:ext cx="7764243" cy="92869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ИССЛЕДОВАНИЕ ПРОБЛЕМ БЕЗОПАСНОСТИ В ОБРАЗОВАНИИ</a:t>
            </a:r>
            <a:endParaRPr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7" name="Google Shape;137;p20"/>
          <p:cNvSpPr txBox="1">
            <a:spLocks noGrp="1"/>
          </p:cNvSpPr>
          <p:nvPr>
            <p:ph type="body" idx="1"/>
          </p:nvPr>
        </p:nvSpPr>
        <p:spPr>
          <a:xfrm>
            <a:off x="1043608" y="1192298"/>
            <a:ext cx="2671136" cy="31654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ru-RU" b="1" dirty="0"/>
              <a:t>Экстренная </a:t>
            </a:r>
            <a:r>
              <a:rPr lang="el-GR" b="1" dirty="0"/>
              <a:t>Ψ</a:t>
            </a:r>
            <a:r>
              <a:rPr lang="ru-RU" b="1" dirty="0"/>
              <a:t> помощь детям и подросткам</a:t>
            </a:r>
            <a:endParaRPr b="1" dirty="0"/>
          </a:p>
          <a:p>
            <a:pPr marL="0" lvl="0" indent="0">
              <a:buFontTx/>
              <a:buChar char="-"/>
            </a:pPr>
            <a:r>
              <a:rPr lang="ru-RU" dirty="0"/>
              <a:t> </a:t>
            </a:r>
            <a:r>
              <a:rPr lang="ru-RU" sz="1600" dirty="0"/>
              <a:t>модели деятельности центров экстремальной </a:t>
            </a:r>
            <a:r>
              <a:rPr lang="el-GR" sz="1600" dirty="0"/>
              <a:t>ψ</a:t>
            </a:r>
            <a:r>
              <a:rPr lang="ru-RU" sz="1600" dirty="0"/>
              <a:t> помощи в образовании</a:t>
            </a:r>
          </a:p>
          <a:p>
            <a:pPr marL="0" lvl="0" indent="0">
              <a:buFontTx/>
              <a:buChar char="-"/>
            </a:pPr>
            <a:r>
              <a:rPr lang="ru-RU" sz="1600" dirty="0"/>
              <a:t> </a:t>
            </a:r>
            <a:r>
              <a:rPr lang="el-GR" sz="1600" dirty="0"/>
              <a:t>ψ</a:t>
            </a:r>
            <a:r>
              <a:rPr lang="ru-RU" sz="1600" dirty="0"/>
              <a:t> помощь в кризисной ситуации</a:t>
            </a:r>
          </a:p>
        </p:txBody>
      </p:sp>
      <p:sp>
        <p:nvSpPr>
          <p:cNvPr id="138" name="Google Shape;138;p20"/>
          <p:cNvSpPr txBox="1">
            <a:spLocks noGrp="1"/>
          </p:cNvSpPr>
          <p:nvPr>
            <p:ph type="body" idx="2"/>
          </p:nvPr>
        </p:nvSpPr>
        <p:spPr>
          <a:xfrm>
            <a:off x="3692248" y="1192298"/>
            <a:ext cx="2594263" cy="28796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l-GR" b="1" dirty="0"/>
              <a:t>Ψ</a:t>
            </a:r>
            <a:r>
              <a:rPr lang="ru-RU" b="1" dirty="0"/>
              <a:t> безопасность образовательной среды</a:t>
            </a:r>
            <a:endParaRPr b="1" dirty="0"/>
          </a:p>
          <a:p>
            <a:pPr marL="0" lvl="0" indent="0">
              <a:buFontTx/>
              <a:buChar char="-"/>
            </a:pPr>
            <a:r>
              <a:rPr lang="ru-RU" sz="1600" dirty="0"/>
              <a:t> обеспечение </a:t>
            </a:r>
            <a:r>
              <a:rPr lang="el-GR" sz="1600" dirty="0"/>
              <a:t>ψ</a:t>
            </a:r>
            <a:r>
              <a:rPr lang="ru-RU" sz="1600" dirty="0"/>
              <a:t> безопасности образовательной среды на разных ступенях и уровнях образования</a:t>
            </a:r>
          </a:p>
        </p:txBody>
      </p:sp>
      <p:sp>
        <p:nvSpPr>
          <p:cNvPr id="139" name="Google Shape;139;p20"/>
          <p:cNvSpPr txBox="1">
            <a:spLocks noGrp="1"/>
          </p:cNvSpPr>
          <p:nvPr>
            <p:ph type="body" idx="3"/>
          </p:nvPr>
        </p:nvSpPr>
        <p:spPr>
          <a:xfrm>
            <a:off x="6219022" y="1192298"/>
            <a:ext cx="2639257" cy="2951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l-GR" b="1" dirty="0"/>
              <a:t>Ψ</a:t>
            </a:r>
            <a:r>
              <a:rPr lang="ru-RU" b="1" dirty="0"/>
              <a:t> безопасность субъектов образовательной среды</a:t>
            </a:r>
          </a:p>
          <a:p>
            <a:pPr marL="0" lvl="0" indent="0">
              <a:buFontTx/>
              <a:buChar char="-"/>
            </a:pPr>
            <a:r>
              <a:rPr lang="ru-RU" sz="1600" dirty="0"/>
              <a:t> выявление социально-психологических ресурсов и их актуализация</a:t>
            </a:r>
          </a:p>
        </p:txBody>
      </p:sp>
      <p:sp>
        <p:nvSpPr>
          <p:cNvPr id="7" name="Google Shape;138;p20"/>
          <p:cNvSpPr txBox="1">
            <a:spLocks/>
          </p:cNvSpPr>
          <p:nvPr/>
        </p:nvSpPr>
        <p:spPr>
          <a:xfrm>
            <a:off x="1187624" y="4071948"/>
            <a:ext cx="7382194" cy="71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Quicksand"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Quicksand"/>
                <a:cs typeface="Quicksand"/>
                <a:sym typeface="Quicksand"/>
              </a:rPr>
              <a:t>Обеспечение</a:t>
            </a:r>
            <a:r>
              <a:rPr kumimoji="0" lang="ru-RU" sz="1800" b="1" i="0" u="none" strike="noStrike" kern="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Quicksand"/>
                <a:cs typeface="Quicksand"/>
                <a:sym typeface="Quicksand"/>
              </a:rPr>
              <a:t>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Quicksand"/>
                <a:cs typeface="Quicksand"/>
                <a:sym typeface="Quicksand"/>
              </a:rPr>
              <a:t>Ψ благополучия</a:t>
            </a:r>
            <a:r>
              <a:rPr kumimoji="0" lang="ru-RU" sz="1800" b="1" i="0" u="none" strike="noStrike" kern="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Quicksand"/>
                <a:cs typeface="Quicksand"/>
                <a:sym typeface="Quicksand"/>
              </a:rPr>
              <a:t> и поддержка психического </a:t>
            </a:r>
            <a:r>
              <a:rPr kumimoji="0" lang="ru-RU" sz="1800" b="1" i="0" u="none" strike="noStrike" kern="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Quicksand"/>
                <a:cs typeface="Quicksand"/>
                <a:sym typeface="Quicksand"/>
              </a:rPr>
              <a:t>    и </a:t>
            </a:r>
            <a:r>
              <a:rPr kumimoji="0" lang="ru-RU" sz="1800" b="1" i="0" u="none" strike="noStrike" kern="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Quicksand"/>
                <a:cs typeface="Quicksand"/>
                <a:sym typeface="Quicksand"/>
              </a:rPr>
              <a:t>психологического здоровья ученика, учителя, родителя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j-lt"/>
              <a:ea typeface="Quicksand"/>
              <a:cs typeface="Quicksand"/>
              <a:sym typeface="Quicksand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3286116" y="1785932"/>
            <a:ext cx="357190" cy="1588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5857884" y="1785932"/>
            <a:ext cx="357190" cy="1588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endCxn id="137" idx="0"/>
          </p:cNvCxnSpPr>
          <p:nvPr/>
        </p:nvCxnSpPr>
        <p:spPr>
          <a:xfrm flipH="1">
            <a:off x="2379176" y="1000114"/>
            <a:ext cx="406876" cy="192184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5400000">
            <a:off x="4572794" y="1142196"/>
            <a:ext cx="285752" cy="1588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6786578" y="1000114"/>
            <a:ext cx="428627" cy="214314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uiExpand="1" build="p"/>
      <p:bldP spid="138" grpId="0" build="p"/>
      <p:bldP spid="139" grpId="0" build="p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student-loan-watch-list.jpg"/>
          <p:cNvPicPr>
            <a:picLocks noChangeAspect="1"/>
          </p:cNvPicPr>
          <p:nvPr/>
        </p:nvPicPr>
        <p:blipFill>
          <a:blip r:embed="rId2"/>
          <a:srcRect b="4967"/>
          <a:stretch>
            <a:fillRect/>
          </a:stretch>
        </p:blipFill>
        <p:spPr>
          <a:xfrm>
            <a:off x="4214811" y="2291194"/>
            <a:ext cx="4929190" cy="2852306"/>
          </a:xfrm>
          <a:prstGeom prst="rect">
            <a:avLst/>
          </a:prstGeom>
        </p:spPr>
      </p:pic>
      <p:pic>
        <p:nvPicPr>
          <p:cNvPr id="3" name="Рисунок 2" descr="Dollarphotoclub_56681775-studentsoutdoors.jpg"/>
          <p:cNvPicPr>
            <a:picLocks noChangeAspect="1"/>
          </p:cNvPicPr>
          <p:nvPr/>
        </p:nvPicPr>
        <p:blipFill>
          <a:blip r:embed="rId3"/>
          <a:srcRect t="4477" b="14286"/>
          <a:stretch>
            <a:fillRect/>
          </a:stretch>
        </p:blipFill>
        <p:spPr>
          <a:xfrm>
            <a:off x="0" y="-8546"/>
            <a:ext cx="4500562" cy="2437420"/>
          </a:xfrm>
          <a:prstGeom prst="rect">
            <a:avLst/>
          </a:prstGeom>
        </p:spPr>
      </p:pic>
      <p:pic>
        <p:nvPicPr>
          <p:cNvPr id="4" name="Рисунок 3" descr="iStock_000088770417_Large.jpg"/>
          <p:cNvPicPr>
            <a:picLocks noChangeAspect="1"/>
          </p:cNvPicPr>
          <p:nvPr/>
        </p:nvPicPr>
        <p:blipFill>
          <a:blip r:embed="rId4"/>
          <a:srcRect t="5815" r="1327" b="6578"/>
          <a:stretch>
            <a:fillRect/>
          </a:stretch>
        </p:blipFill>
        <p:spPr>
          <a:xfrm>
            <a:off x="0" y="2428874"/>
            <a:ext cx="4286280" cy="2714626"/>
          </a:xfrm>
          <a:prstGeom prst="rect">
            <a:avLst/>
          </a:prstGeom>
        </p:spPr>
      </p:pic>
      <p:pic>
        <p:nvPicPr>
          <p:cNvPr id="6" name="Рисунок 5" descr="tochki-pokoya.orig.jpg"/>
          <p:cNvPicPr>
            <a:picLocks noChangeAspect="1"/>
          </p:cNvPicPr>
          <p:nvPr/>
        </p:nvPicPr>
        <p:blipFill>
          <a:blip r:embed="rId5"/>
          <a:srcRect t="11538" b="10001"/>
          <a:stretch>
            <a:fillRect/>
          </a:stretch>
        </p:blipFill>
        <p:spPr>
          <a:xfrm>
            <a:off x="4500562" y="0"/>
            <a:ext cx="4643438" cy="2428874"/>
          </a:xfrm>
          <a:prstGeom prst="rect">
            <a:avLst/>
          </a:prstGeom>
        </p:spPr>
      </p:pic>
      <p:sp>
        <p:nvSpPr>
          <p:cNvPr id="7" name="Текст 5"/>
          <p:cNvSpPr txBox="1">
            <a:spLocks noGrp="1"/>
          </p:cNvSpPr>
          <p:nvPr>
            <p:ph type="body" idx="1"/>
          </p:nvPr>
        </p:nvSpPr>
        <p:spPr>
          <a:xfrm>
            <a:off x="0" y="1714494"/>
            <a:ext cx="9144000" cy="1497816"/>
          </a:xfrm>
          <a:prstGeom prst="rect">
            <a:avLst/>
          </a:prstGeom>
          <a:solidFill>
            <a:schemeClr val="bg1">
              <a:lumMod val="85000"/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С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cs typeface="Calibri"/>
              </a:rPr>
              <a:t>пасибо за внимание!</a:t>
            </a:r>
            <a:br>
              <a:rPr lang="ru-RU" sz="2400" b="1" dirty="0">
                <a:solidFill>
                  <a:schemeClr val="accent4">
                    <a:lumMod val="50000"/>
                  </a:schemeClr>
                </a:solidFill>
                <a:cs typeface="Calibri"/>
              </a:rPr>
            </a:b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cs typeface="Calibri"/>
              </a:rPr>
              <a:t>irinabaeva@mail.ru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cs typeface="Calibri"/>
              </a:rPr>
              <a:t>	</a:t>
            </a:r>
            <a:endParaRPr lang="en-US" sz="2400" b="1" dirty="0">
              <a:solidFill>
                <a:schemeClr val="accent4">
                  <a:lumMod val="50000"/>
                </a:schemeClr>
              </a:solidFill>
              <a:cs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9367BBB0-0BE3-4A9B-98AE-E79B4D086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1600" y="123478"/>
            <a:ext cx="7715175" cy="4569931"/>
          </a:xfrm>
        </p:spPr>
        <p:txBody>
          <a:bodyPr/>
          <a:lstStyle/>
          <a:p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Публикации</a:t>
            </a: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</a:rPr>
              <a:t>:</a:t>
            </a:r>
          </a:p>
          <a:p>
            <a:endParaRPr lang="ru-RU" sz="800" b="1" dirty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ru-RU" sz="1400" dirty="0">
                <a:effectLst/>
                <a:ea typeface="Times New Roman" panose="02020603050405020304" pitchFamily="18" charset="0"/>
              </a:rPr>
              <a:t>Психолого-педагогическое сопровождение образовательной </a:t>
            </a:r>
            <a:r>
              <a:rPr lang="ru-RU" sz="1400" dirty="0" smtClean="0">
                <a:effectLst/>
                <a:ea typeface="Times New Roman" panose="02020603050405020304" pitchFamily="18" charset="0"/>
              </a:rPr>
              <a:t>среды: экспертиза </a:t>
            </a:r>
            <a:r>
              <a:rPr lang="ru-RU" sz="1400" dirty="0">
                <a:effectLst/>
                <a:ea typeface="Times New Roman" panose="02020603050405020304" pitchFamily="18" charset="0"/>
              </a:rPr>
              <a:t>и диагностика: научно-методическое пособие / под научной ред. </a:t>
            </a:r>
            <a:r>
              <a:rPr lang="ru-RU" sz="1400" dirty="0" err="1">
                <a:effectLst/>
                <a:ea typeface="Times New Roman" panose="02020603050405020304" pitchFamily="18" charset="0"/>
              </a:rPr>
              <a:t>И.А.Баевой</a:t>
            </a:r>
            <a:r>
              <a:rPr lang="ru-RU" sz="1400" dirty="0">
                <a:effectLst/>
                <a:ea typeface="Times New Roman" panose="02020603050405020304" pitchFamily="18" charset="0"/>
              </a:rPr>
              <a:t>, </a:t>
            </a:r>
            <a:r>
              <a:rPr lang="ru-RU" sz="1400" dirty="0" err="1">
                <a:effectLst/>
                <a:ea typeface="Times New Roman" panose="02020603050405020304" pitchFamily="18" charset="0"/>
              </a:rPr>
              <a:t>С.В.Тарасова</a:t>
            </a:r>
            <a:r>
              <a:rPr lang="ru-RU" sz="1400" dirty="0">
                <a:effectLst/>
                <a:ea typeface="Times New Roman" panose="02020603050405020304" pitchFamily="18" charset="0"/>
              </a:rPr>
              <a:t>. СПб.: Изд-во ЛОИРО, 2015.- 236с</a:t>
            </a:r>
            <a:r>
              <a:rPr lang="ru-RU" sz="1400" dirty="0" smtClean="0">
                <a:effectLst/>
                <a:ea typeface="Times New Roman" panose="02020603050405020304" pitchFamily="18" charset="0"/>
              </a:rPr>
              <a:t>.</a:t>
            </a:r>
          </a:p>
          <a:p>
            <a:pPr marL="228600" indent="0"/>
            <a:endParaRPr lang="ru-RU" sz="800" dirty="0">
              <a:effectLst/>
              <a:ea typeface="Times New Roman" panose="02020603050405020304" pitchFamily="18" charset="0"/>
            </a:endParaRP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ru-RU" sz="1400" dirty="0">
                <a:effectLst/>
                <a:ea typeface="Times New Roman" panose="02020603050405020304" pitchFamily="18" charset="0"/>
              </a:rPr>
              <a:t>Безопасная образовательная среда: моделирование и развитие: учебное пособие Под ред. И.А. Баевой, С.В. Тарасова. – СПб.: ЛОИРО, 2017 – 265с</a:t>
            </a:r>
            <a:r>
              <a:rPr lang="ru-RU" sz="1400" dirty="0" smtClean="0">
                <a:effectLst/>
                <a:ea typeface="Times New Roman" panose="02020603050405020304" pitchFamily="18" charset="0"/>
              </a:rPr>
              <a:t>.</a:t>
            </a:r>
          </a:p>
          <a:p>
            <a:pPr marL="228600" indent="0"/>
            <a:endParaRPr lang="ru-RU" sz="800" dirty="0">
              <a:effectLst/>
              <a:ea typeface="Times New Roman" panose="02020603050405020304" pitchFamily="18" charset="0"/>
            </a:endParaRPr>
          </a:p>
          <a:p>
            <a:pPr marL="514350" marR="0" lvl="0" indent="-285750" fontAlgn="auto">
              <a:buFont typeface="Arial" panose="020B0604020202020204" pitchFamily="34" charset="0"/>
              <a:buChar char="•"/>
              <a:tabLst/>
              <a:defRPr/>
            </a:pPr>
            <a:r>
              <a:rPr lang="ru-RU" sz="1400" dirty="0">
                <a:ea typeface="Times New Roman" panose="02020603050405020304" pitchFamily="18" charset="0"/>
                <a:sym typeface="Quicksand"/>
              </a:rPr>
              <a:t>Баева И.А. и др. Психологическая безопасность личности и ценности подростков и молодежи // Психологическая наука и образование. 2020. Том 25. № 6. C. 5—18. </a:t>
            </a:r>
            <a:r>
              <a:rPr lang="en-US" sz="1400" dirty="0">
                <a:ea typeface="Times New Roman" panose="02020603050405020304" pitchFamily="18" charset="0"/>
                <a:sym typeface="Quicksand"/>
              </a:rPr>
              <a:t>DOI: </a:t>
            </a:r>
            <a:r>
              <a:rPr lang="en-US" sz="1400" dirty="0">
                <a:ea typeface="Times New Roman" panose="02020603050405020304" pitchFamily="18" charset="0"/>
                <a:sym typeface="Quicksand"/>
                <a:hlinkClick r:id="rId2"/>
              </a:rPr>
              <a:t>https://</a:t>
            </a:r>
            <a:r>
              <a:rPr lang="en-US" sz="1400" dirty="0" smtClean="0">
                <a:ea typeface="Times New Roman" panose="02020603050405020304" pitchFamily="18" charset="0"/>
                <a:sym typeface="Quicksand"/>
                <a:hlinkClick r:id="rId2"/>
              </a:rPr>
              <a:t>doi.org/10.17759/pse.2020250601</a:t>
            </a:r>
            <a:endParaRPr lang="ru-RU" sz="1400" dirty="0" smtClean="0">
              <a:ea typeface="Times New Roman" panose="02020603050405020304" pitchFamily="18" charset="0"/>
              <a:sym typeface="Quicksand"/>
            </a:endParaRPr>
          </a:p>
          <a:p>
            <a:pPr marL="228600" marR="0" lvl="0" indent="0" fontAlgn="auto">
              <a:tabLst/>
              <a:defRPr/>
            </a:pPr>
            <a:endParaRPr lang="ru-RU" sz="800" dirty="0">
              <a:ea typeface="Times New Roman" panose="02020603050405020304" pitchFamily="18" charset="0"/>
              <a:sym typeface="Quicksand"/>
            </a:endParaRP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ru-RU" sz="1400" dirty="0">
                <a:effectLst/>
                <a:ea typeface="Times New Roman" panose="02020603050405020304" pitchFamily="18" charset="0"/>
              </a:rPr>
              <a:t>Психологические технологии формирования и оценки безопасной образовательной среды: учебно-методической пособие / </a:t>
            </a:r>
            <a:r>
              <a:rPr lang="ru-RU" sz="1400" dirty="0" err="1">
                <a:effectLst/>
                <a:ea typeface="Times New Roman" panose="02020603050405020304" pitchFamily="18" charset="0"/>
              </a:rPr>
              <a:t>колл.авторов</a:t>
            </a:r>
            <a:r>
              <a:rPr lang="ru-RU" sz="1400" dirty="0">
                <a:effectLst/>
                <a:ea typeface="Times New Roman" panose="02020603050405020304" pitchFamily="18" charset="0"/>
              </a:rPr>
              <a:t>; под научной ред. И.А. Баевой, С.В. Тарасова. – Гатчина: Изд-во ГИЭФПТ, 2021. – 276 с</a:t>
            </a:r>
            <a:r>
              <a:rPr lang="ru-RU" sz="1400" dirty="0" smtClean="0">
                <a:effectLst/>
                <a:ea typeface="Times New Roman" panose="02020603050405020304" pitchFamily="18" charset="0"/>
              </a:rPr>
              <a:t>.</a:t>
            </a:r>
          </a:p>
          <a:p>
            <a:pPr marL="228600" indent="0"/>
            <a:endParaRPr lang="ru-RU" sz="800" dirty="0">
              <a:effectLst/>
              <a:ea typeface="Times New Roman" panose="02020603050405020304" pitchFamily="18" charset="0"/>
            </a:endParaRP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ru-RU" sz="1400" dirty="0">
                <a:effectLst/>
                <a:ea typeface="Times New Roman" panose="02020603050405020304" pitchFamily="18" charset="0"/>
              </a:rPr>
              <a:t>Баева И.А. и др. Психологическая безопасность и социальный интеллект подростков и юношей // Психологическая наука и образование. 2021. Том 26. № 2. С. 5–16. </a:t>
            </a:r>
            <a:r>
              <a:rPr lang="ru-RU" sz="1400" dirty="0" smtClean="0">
                <a:effectLst/>
                <a:ea typeface="Times New Roman" panose="02020603050405020304" pitchFamily="18" charset="0"/>
              </a:rPr>
              <a:t>doi:10.17759/pse.2021260201</a:t>
            </a:r>
            <a:endParaRPr lang="ru-RU" sz="14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87948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5"/>
          <p:cNvSpPr txBox="1">
            <a:spLocks noGrp="1"/>
          </p:cNvSpPr>
          <p:nvPr>
            <p:ph type="ctrTitle"/>
          </p:nvPr>
        </p:nvSpPr>
        <p:spPr>
          <a:xfrm>
            <a:off x="1475656" y="339502"/>
            <a:ext cx="7113791" cy="216024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Отсутствие значимости психологической безопасности в образовании в общественном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сознании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1"/>
          </p:nvPr>
        </p:nvSpPr>
        <p:spPr>
          <a:xfrm>
            <a:off x="1475656" y="2787774"/>
            <a:ext cx="7148078" cy="15841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Решение:</a:t>
            </a:r>
          </a:p>
          <a:p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	Повышение психологической культуры управленческого корпуса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>
            <a:spLocks noGrp="1"/>
          </p:cNvSpPr>
          <p:nvPr>
            <p:ph type="body" idx="1"/>
          </p:nvPr>
        </p:nvSpPr>
        <p:spPr>
          <a:xfrm>
            <a:off x="755576" y="267494"/>
            <a:ext cx="7488832" cy="31683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buNone/>
            </a:pPr>
            <a:r>
              <a:rPr lang="ru-RU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«Хотя упор делается на создание безопасных школ во всем мире, слово «безопасность» в большинстве случаев интерпретируется как физическая безопасность, а очень важный аспект психологической безопасности часто игнорируется. Именно здесь понятие «быть в безопасности» отличается от понятия «переживать безопасность». Важно различать безопасность и восприятие безопасности».</a:t>
            </a:r>
            <a:endParaRPr sz="2000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" name="Google Shape;102;p16"/>
          <p:cNvSpPr txBox="1">
            <a:spLocks/>
          </p:cNvSpPr>
          <p:nvPr/>
        </p:nvSpPr>
        <p:spPr>
          <a:xfrm>
            <a:off x="1808570" y="3795886"/>
            <a:ext cx="7011902" cy="1008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+mj-lt"/>
                <a:cs typeface="Times New Roman" pitchFamily="18" charset="0"/>
              </a:rPr>
              <a:t>Roy, D. (2019). Development and Validation of a Scale </a:t>
            </a:r>
            <a:r>
              <a:rPr lang="ru-RU" sz="1600" i="1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Times New Roman" pitchFamily="18" charset="0"/>
              </a:rPr>
              <a:t>                         </a:t>
            </a: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Times New Roman" pitchFamily="18" charset="0"/>
              </a:rPr>
              <a:t>for 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+mj-lt"/>
                <a:cs typeface="Times New Roman" pitchFamily="18" charset="0"/>
              </a:rPr>
              <a:t>Psychological Safety in School Among High School Students in India. </a:t>
            </a:r>
            <a:r>
              <a:rPr lang="ru-RU" sz="1600" i="1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Times New Roman" pitchFamily="18" charset="0"/>
              </a:rPr>
              <a:t>ManagementandLabourStudies</a:t>
            </a:r>
            <a:r>
              <a:rPr lang="ru-RU" sz="1600" i="1" dirty="0">
                <a:solidFill>
                  <a:schemeClr val="bg1">
                    <a:lumMod val="50000"/>
                  </a:schemeClr>
                </a:solidFill>
                <a:latin typeface="+mj-lt"/>
                <a:cs typeface="Times New Roman" pitchFamily="18" charset="0"/>
              </a:rPr>
              <a:t>. </a:t>
            </a:r>
            <a:r>
              <a:rPr lang="ru-RU" sz="1100" i="1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itchFamily="18" charset="0"/>
                <a:hlinkClick r:id="rId3"/>
              </a:rPr>
              <a:t>https://doi.org/10.1177/0258042X19870330</a:t>
            </a:r>
            <a:endParaRPr lang="ru-RU" sz="1100" dirty="0">
              <a:solidFill>
                <a:schemeClr val="accent3">
                  <a:lumMod val="50000"/>
                </a:schemeClr>
              </a:solidFill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0"/>
            <a:ext cx="7458075" cy="5143500"/>
          </a:xfrm>
          <a:prstGeom prst="rect">
            <a:avLst/>
          </a:prstGeom>
        </p:spPr>
      </p:pic>
      <p:sp>
        <p:nvSpPr>
          <p:cNvPr id="6" name="Текст 5"/>
          <p:cNvSpPr txBox="1">
            <a:spLocks noGrp="1"/>
          </p:cNvSpPr>
          <p:nvPr>
            <p:ph type="body" idx="1"/>
          </p:nvPr>
        </p:nvSpPr>
        <p:spPr>
          <a:xfrm>
            <a:off x="3275856" y="3219822"/>
            <a:ext cx="5868144" cy="1682482"/>
          </a:xfrm>
          <a:prstGeom prst="rect">
            <a:avLst/>
          </a:prstGeom>
          <a:solidFill>
            <a:schemeClr val="bg1">
              <a:lumMod val="85000"/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Социально-эмоциональные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умения и безопасность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–  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успех в обучении и жизни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cs typeface="Calibri"/>
              </a:rPr>
              <a:t>.</a:t>
            </a:r>
            <a:endParaRPr lang="ru-RU" sz="2400" b="1" dirty="0">
              <a:solidFill>
                <a:schemeClr val="accent4">
                  <a:lumMod val="50000"/>
                </a:schemeClr>
              </a:solidFill>
              <a:cs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 txBox="1">
            <a:spLocks noGrp="1"/>
          </p:cNvSpPr>
          <p:nvPr>
            <p:ph type="body" idx="1"/>
          </p:nvPr>
        </p:nvSpPr>
        <p:spPr>
          <a:xfrm>
            <a:off x="0" y="411511"/>
            <a:ext cx="9057136" cy="4329100"/>
          </a:xfrm>
          <a:prstGeom prst="rect">
            <a:avLst/>
          </a:prstGeom>
          <a:solidFill>
            <a:schemeClr val="bg1">
              <a:lumMod val="85000"/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Aft>
                <a:spcPts val="1200"/>
              </a:spcAft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cs typeface="Calibri"/>
            </a:endParaRPr>
          </a:p>
          <a:p>
            <a:pPr>
              <a:spcAft>
                <a:spcPts val="1200"/>
              </a:spcAft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cs typeface="Calibri"/>
            </a:endParaRPr>
          </a:p>
          <a:p>
            <a:pPr>
              <a:spcAft>
                <a:spcPts val="1200"/>
              </a:spcAft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cs typeface="Calibri"/>
            </a:endParaRPr>
          </a:p>
          <a:p>
            <a:pPr>
              <a:spcAft>
                <a:spcPts val="1200"/>
              </a:spcAft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cs typeface="Calibri"/>
            </a:endParaRPr>
          </a:p>
          <a:p>
            <a:pPr>
              <a:spcAft>
                <a:spcPts val="1200"/>
              </a:spcAft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cs typeface="Calibri"/>
            </a:endParaRPr>
          </a:p>
          <a:p>
            <a:pPr>
              <a:spcAft>
                <a:spcPts val="1200"/>
              </a:spcAft>
            </a:pPr>
            <a:endParaRPr lang="en-US" sz="2400" b="1" dirty="0">
              <a:solidFill>
                <a:schemeClr val="accent4">
                  <a:lumMod val="50000"/>
                </a:schemeClr>
              </a:solidFill>
              <a:cs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99992" y="1269308"/>
            <a:ext cx="45571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Будет ли там работа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?</a:t>
            </a:r>
          </a:p>
          <a:p>
            <a:endParaRPr lang="ru-RU" sz="8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Сохранит ли он свою работу со временем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?</a:t>
            </a:r>
          </a:p>
          <a:p>
            <a:endParaRPr lang="ru-RU" sz="8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Что ему потребуется, чтобы быть способным иметь семью?</a:t>
            </a:r>
          </a:p>
          <a:p>
            <a:endParaRPr lang="ru-RU" sz="800" dirty="0" smtClean="0">
              <a:solidFill>
                <a:schemeClr val="accent1">
                  <a:lumMod val="50000"/>
                </a:schemeClr>
              </a:solidFill>
              <a:latin typeface="+mn-lt"/>
              <a:ea typeface="Calibri" panose="020F0502020204030204" pitchFamily="34" charset="0"/>
            </a:endParaRP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Calibri" panose="020F0502020204030204" pitchFamily="34" charset="0"/>
              </a:rPr>
              <a:t>На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ea typeface="Calibri" panose="020F0502020204030204" pitchFamily="34" charset="0"/>
              </a:rPr>
              <a:t>какие ресурсы следует опираться, чтобы сохранить состояние психологической безопасности и нормально функционировать? 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+mn-lt"/>
              <a:cs typeface="Calibri"/>
            </a:endParaRPr>
          </a:p>
        </p:txBody>
      </p:sp>
      <p:pic>
        <p:nvPicPr>
          <p:cNvPr id="5" name="Рисунок 4" descr="032015I_s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0"/>
            <a:ext cx="4011930" cy="51435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57686" y="448014"/>
            <a:ext cx="47863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Мир, в который войдет этот подросток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/>
          <p:nvPr/>
        </p:nvSpPr>
        <p:spPr>
          <a:xfrm>
            <a:off x="-132298" y="1489426"/>
            <a:ext cx="2155500" cy="2164500"/>
          </a:xfrm>
          <a:prstGeom prst="ellipse">
            <a:avLst/>
          </a:prstGeom>
          <a:solidFill>
            <a:srgbClr val="39C0BA"/>
          </a:solidFill>
          <a:ln w="28575" cap="flat" cmpd="sng">
            <a:solidFill>
              <a:srgbClr val="2E30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ctrTitle" idx="4294967295"/>
          </p:nvPr>
        </p:nvSpPr>
        <p:spPr>
          <a:xfrm>
            <a:off x="2286000" y="998538"/>
            <a:ext cx="6858000" cy="23034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3200" b="1" dirty="0"/>
              <a:t>ПСИХОЛОГИЧЕСКАЯ БЕЗОПАСНОСТЬ В ОБРАЗОВАНИИ</a:t>
            </a:r>
            <a:r>
              <a:rPr lang="ru-RU" sz="2800" b="1" dirty="0"/>
              <a:t/>
            </a:r>
            <a:br>
              <a:rPr lang="ru-RU" sz="2800" b="1" dirty="0"/>
            </a:br>
            <a:endParaRPr lang="ru-RU" sz="2800" dirty="0"/>
          </a:p>
        </p:txBody>
      </p:sp>
      <p:sp>
        <p:nvSpPr>
          <p:cNvPr id="117" name="Google Shape;117;p18"/>
          <p:cNvSpPr txBox="1">
            <a:spLocks noGrp="1"/>
          </p:cNvSpPr>
          <p:nvPr>
            <p:ph type="subTitle" idx="4294967295"/>
          </p:nvPr>
        </p:nvSpPr>
        <p:spPr>
          <a:xfrm>
            <a:off x="3116263" y="3036888"/>
            <a:ext cx="6027737" cy="14795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ru-RU" sz="2800" b="1" dirty="0"/>
              <a:t>Проблемы становления и развития направления</a:t>
            </a:r>
            <a:endParaRPr lang="en-US" sz="2800" b="1" dirty="0"/>
          </a:p>
        </p:txBody>
      </p:sp>
      <p:grpSp>
        <p:nvGrpSpPr>
          <p:cNvPr id="118" name="Google Shape;118;p18"/>
          <p:cNvGrpSpPr/>
          <p:nvPr/>
        </p:nvGrpSpPr>
        <p:grpSpPr>
          <a:xfrm>
            <a:off x="454014" y="2078188"/>
            <a:ext cx="982958" cy="987178"/>
            <a:chOff x="2594050" y="1631825"/>
            <a:chExt cx="439625" cy="439625"/>
          </a:xfrm>
        </p:grpSpPr>
        <p:sp>
          <p:nvSpPr>
            <p:cNvPr id="119" name="Google Shape;119;p1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8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8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8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5"/>
          <p:cNvSpPr txBox="1">
            <a:spLocks noGrp="1"/>
          </p:cNvSpPr>
          <p:nvPr>
            <p:ph type="ctrTitle"/>
          </p:nvPr>
        </p:nvSpPr>
        <p:spPr>
          <a:xfrm>
            <a:off x="1530174" y="1714494"/>
            <a:ext cx="7113791" cy="13573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3600" dirty="0"/>
              <a:t>Что такое </a:t>
            </a:r>
            <a:r>
              <a:rPr lang="ru-RU" sz="3600" b="1" i="1" dirty="0"/>
              <a:t>«психологическая безопасность в образовательной среде»?</a:t>
            </a:r>
            <a:endParaRPr lang="ru-RU" sz="3600" dirty="0"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1"/>
          </p:nvPr>
        </p:nvSpPr>
        <p:spPr>
          <a:xfrm>
            <a:off x="1571604" y="2857502"/>
            <a:ext cx="7148078" cy="7817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000" dirty="0"/>
              <a:t>	</a:t>
            </a:r>
            <a:endParaRPr lang="ru-RU" sz="2000" dirty="0"/>
          </a:p>
        </p:txBody>
      </p:sp>
      <p:sp>
        <p:nvSpPr>
          <p:cNvPr id="96" name="Google Shape;96;p15"/>
          <p:cNvSpPr txBox="1"/>
          <p:nvPr/>
        </p:nvSpPr>
        <p:spPr>
          <a:xfrm>
            <a:off x="526358" y="2279925"/>
            <a:ext cx="802500" cy="5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>
                <a:solidFill>
                  <a:srgbClr val="2E3037"/>
                </a:solidFill>
                <a:latin typeface="+mj-lt"/>
                <a:ea typeface="Quicksand"/>
                <a:cs typeface="Quicksand"/>
                <a:sym typeface="Quicksand"/>
              </a:rPr>
              <a:t>1</a:t>
            </a:r>
            <a:endParaRPr sz="3600" dirty="0">
              <a:solidFill>
                <a:srgbClr val="2E3037"/>
              </a:solidFill>
              <a:latin typeface="+mj-lt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7096" y="195486"/>
            <a:ext cx="7835682" cy="916724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solidFill>
                  <a:schemeClr val="accent1">
                    <a:lumMod val="50000"/>
                  </a:schemeClr>
                </a:solidFill>
              </a:rPr>
              <a:t>Психологическая безопасность образовательной среды 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1297096" y="1112210"/>
            <a:ext cx="7858125" cy="372745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ru-RU" sz="2400" dirty="0" smtClean="0"/>
              <a:t> это </a:t>
            </a:r>
            <a:r>
              <a:rPr lang="ru-RU" sz="2400" dirty="0"/>
              <a:t>состояние образовательной среды, свободное от  проявлений психологического насилия, удовлетворяющее потребность в личностно-доверительном общении, создающее референтность среды.</a:t>
            </a:r>
            <a:r>
              <a:rPr lang="en-US" sz="2400" dirty="0"/>
              <a:t> </a:t>
            </a:r>
            <a:r>
              <a:rPr lang="ru-RU" sz="2400" dirty="0" smtClean="0"/>
              <a:t>Интегральными </a:t>
            </a:r>
            <a:r>
              <a:rPr lang="ru-RU" sz="2400" dirty="0"/>
              <a:t>показателями психологической безопасности образовательной среды выступают показатели удовлетворенности, референтности и защищенности </a:t>
            </a:r>
            <a:endParaRPr lang="en-US" sz="2400" dirty="0"/>
          </a:p>
          <a:p>
            <a:endParaRPr lang="ru-RU" sz="1800" dirty="0"/>
          </a:p>
          <a:p>
            <a:endParaRPr lang="ru-RU" sz="1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Савон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Савон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1233</TotalTime>
  <Words>1123</Words>
  <Application>Microsoft Office PowerPoint</Application>
  <PresentationFormat>Экран (16:9)</PresentationFormat>
  <Paragraphs>167</Paragraphs>
  <Slides>21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Савон</vt:lpstr>
      <vt:lpstr>ПСИХОЛОГИЧЕСКАЯ БЕЗОПАСНОСТЬ В  ОБРАЗОВАНИИ: СОВРЕМЕННОЕ СОСТОЯНИЕ И ТЕХНОЛОГИИ СОПРОВОЖДЕНИЯ</vt:lpstr>
      <vt:lpstr>ИССЛЕДОВАНИЕ ПРОБЛЕМ БЕЗОПАСНОСТИ В ОБРАЗОВАНИИ</vt:lpstr>
      <vt:lpstr>Отсутствие значимости психологической безопасности в образовании в общественном сознании</vt:lpstr>
      <vt:lpstr>Презентация PowerPoint</vt:lpstr>
      <vt:lpstr>Презентация PowerPoint</vt:lpstr>
      <vt:lpstr>Презентация PowerPoint</vt:lpstr>
      <vt:lpstr>ПСИХОЛОГИЧЕСКАЯ БЕЗОПАСНОСТЬ В ОБРАЗОВАНИИ </vt:lpstr>
      <vt:lpstr>Что такое «психологическая безопасность в образовательной среде»?</vt:lpstr>
      <vt:lpstr>Психологическая безопасность образовательной среды  </vt:lpstr>
      <vt:lpstr>Психологическая безопасность личности   </vt:lpstr>
      <vt:lpstr>Как измерить психологическую безопасность?</vt:lpstr>
      <vt:lpstr>Наиболее известные и часто используемые в исследовании шкалы:</vt:lpstr>
      <vt:lpstr>Презентация PowerPoint</vt:lpstr>
      <vt:lpstr>Как создать психологическую безопасность образовательной среды  и психологическую безопасность личности?</vt:lpstr>
      <vt:lpstr>Презентация PowerPoint</vt:lpstr>
      <vt:lpstr>Инновационная площадка РАО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ПРОБЛЕМЫ ПСИХОЛОГИЧЕСКОЙ БЕЗОПАСНОСТИ В ОБРАЗОВАНИИ: РЕШЕНИЯ И ПЕРСПЕКТИВЫ ИССЛЕДОВАНИЯ</dc:title>
  <dc:creator>Валентина</dc:creator>
  <cp:lastModifiedBy>Демидова Татьяна Юрьевна</cp:lastModifiedBy>
  <cp:revision>80</cp:revision>
  <dcterms:modified xsi:type="dcterms:W3CDTF">2022-03-22T10:40:18Z</dcterms:modified>
</cp:coreProperties>
</file>