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1" r:id="rId1"/>
  </p:sldMasterIdLst>
  <p:notesMasterIdLst>
    <p:notesMasterId r:id="rId39"/>
  </p:notesMasterIdLst>
  <p:handoutMasterIdLst>
    <p:handoutMasterId r:id="rId40"/>
  </p:handoutMasterIdLst>
  <p:sldIdLst>
    <p:sldId id="256" r:id="rId2"/>
    <p:sldId id="677" r:id="rId3"/>
    <p:sldId id="660" r:id="rId4"/>
    <p:sldId id="653" r:id="rId5"/>
    <p:sldId id="637" r:id="rId6"/>
    <p:sldId id="638" r:id="rId7"/>
    <p:sldId id="639" r:id="rId8"/>
    <p:sldId id="640" r:id="rId9"/>
    <p:sldId id="654" r:id="rId10"/>
    <p:sldId id="641" r:id="rId11"/>
    <p:sldId id="642" r:id="rId12"/>
    <p:sldId id="643" r:id="rId13"/>
    <p:sldId id="644" r:id="rId14"/>
    <p:sldId id="645" r:id="rId15"/>
    <p:sldId id="646" r:id="rId16"/>
    <p:sldId id="647" r:id="rId17"/>
    <p:sldId id="655" r:id="rId18"/>
    <p:sldId id="648" r:id="rId19"/>
    <p:sldId id="656" r:id="rId20"/>
    <p:sldId id="678" r:id="rId21"/>
    <p:sldId id="661" r:id="rId22"/>
    <p:sldId id="662" r:id="rId23"/>
    <p:sldId id="663" r:id="rId24"/>
    <p:sldId id="664" r:id="rId25"/>
    <p:sldId id="665" r:id="rId26"/>
    <p:sldId id="666" r:id="rId27"/>
    <p:sldId id="667" r:id="rId28"/>
    <p:sldId id="668" r:id="rId29"/>
    <p:sldId id="669" r:id="rId30"/>
    <p:sldId id="670" r:id="rId31"/>
    <p:sldId id="671" r:id="rId32"/>
    <p:sldId id="672" r:id="rId33"/>
    <p:sldId id="673" r:id="rId34"/>
    <p:sldId id="674" r:id="rId35"/>
    <p:sldId id="675" r:id="rId36"/>
    <p:sldId id="676" r:id="rId37"/>
    <p:sldId id="340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2B0472"/>
    <a:srgbClr val="003399"/>
    <a:srgbClr val="336699"/>
    <a:srgbClr val="008080"/>
    <a:srgbClr val="009999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 autoAdjust="0"/>
    <p:restoredTop sz="89606" autoAdjust="0"/>
  </p:normalViewPr>
  <p:slideViewPr>
    <p:cSldViewPr>
      <p:cViewPr>
        <p:scale>
          <a:sx n="50" d="100"/>
          <a:sy n="50" d="100"/>
        </p:scale>
        <p:origin x="-165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31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CFE2958-B52F-4FB2-8AEE-8C164EABD9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1D81657-DDC4-465C-83B2-8AC753C91A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62BD5-4B16-4EB5-8EF5-E8E6D674E685}" type="slidenum">
              <a:rPr lang="ru-RU" altLang="ru-RU" smtClean="0">
                <a:latin typeface="Times New Roman" pitchFamily="18" charset="0"/>
              </a:rPr>
              <a:pPr/>
              <a:t>1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817D9C-E44F-47AA-B5E3-EE78256FB90F}" type="slidenum">
              <a:rPr lang="ru-RU" altLang="ru-RU" smtClean="0">
                <a:latin typeface="Times New Roman" pitchFamily="18" charset="0"/>
              </a:rPr>
              <a:pPr/>
              <a:t>4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017" y="1041400"/>
            <a:ext cx="7177520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13" y="5465618"/>
            <a:ext cx="6858000" cy="10390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DC62693-E4F8-45C8-924C-C65C1E02CB9B}" type="datetime1">
              <a:rPr lang="en-US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©Книжникова С.В., 2022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55FA228-6717-46FF-9C89-47445CF7C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DACCD-20B0-4EF2-810E-216922872E76}" type="datetime1">
              <a:rPr lang="en-US"/>
              <a:pPr>
                <a:defRPr/>
              </a:pPr>
              <a:t>3/30/2022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©Книжникова С.В., 2022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CADF-9FDD-45D6-8C4A-4C5C49E18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B8E48-E439-448F-897A-9CDFCFE4B2C3}" type="datetime1">
              <a:rPr lang="en-US"/>
              <a:pPr>
                <a:defRPr/>
              </a:pPr>
              <a:t>3/30/2022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©Книжникова С.В., 2022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A369-76EB-4773-88F4-FE69F199A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327" y="483438"/>
            <a:ext cx="7138556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745673" y="1983797"/>
            <a:ext cx="7076208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358A38E2-F1EA-4EC2-B035-708085D5B376}" type="datetime1">
              <a:rPr lang="en-US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ru-RU"/>
              <a:t>©Книжникова С.В., 2022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47FDEF76-4109-4794-9292-73EA0F80D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698B-13A6-403F-828B-65E60271C8FD}" type="datetime1">
              <a:rPr lang="en-US"/>
              <a:pPr>
                <a:defRPr/>
              </a:pPr>
              <a:t>3/30/2022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©Книжникова С.В., 2022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FC6F-E995-4ACD-A843-DE8F0F547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9476-3A5E-49F1-8398-A06124E5AEDB}" type="datetime1">
              <a:rPr lang="en-US"/>
              <a:pPr>
                <a:defRPr/>
              </a:pPr>
              <a:t>3/30/2022</a:t>
            </a:fld>
            <a:endParaRPr lang="en-US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©Книжникова С.В., 2022</a:t>
            </a:r>
            <a:endParaRPr lang="en-US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20957-F734-486C-AFAE-0F87DF6FB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BF860-27D4-40CB-93C4-94A3CA161638}" type="datetime1">
              <a:rPr lang="en-US"/>
              <a:pPr>
                <a:defRPr/>
              </a:pPr>
              <a:t>3/30/2022</a:t>
            </a:fld>
            <a:endParaRPr lang="en-US" dirty="0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©Книжникова С.В., 2022</a:t>
            </a:r>
            <a:endParaRPr lang="en-US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D096-40D7-403C-AA17-0A0FC8CE3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04784-0376-4B5B-8F2F-B90575C4D02C}" type="datetime1">
              <a:rPr lang="en-US"/>
              <a:pPr>
                <a:defRPr/>
              </a:pPr>
              <a:t>3/30/2022</a:t>
            </a:fld>
            <a:endParaRPr lang="en-US" dirty="0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©Книжникова С.В., 2022</a:t>
            </a:r>
            <a:endParaRPr lang="en-US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011EE-8D1B-465F-905E-32CDE93D6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7CFF4-69F1-4C2A-9563-3547F5A175A1}" type="datetime1">
              <a:rPr lang="en-US"/>
              <a:pPr>
                <a:defRPr/>
              </a:pPr>
              <a:t>3/30/2022</a:t>
            </a:fld>
            <a:endParaRPr lang="en-US" dirty="0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©Книжникова С.В., 2022</a:t>
            </a:r>
            <a:endParaRPr lang="en-US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02982-EC10-416C-98BB-2C1A2DD2E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7733-BD1B-433D-BB77-52664A050624}" type="datetime1">
              <a:rPr lang="en-US"/>
              <a:pPr>
                <a:defRPr/>
              </a:pPr>
              <a:t>3/30/2022</a:t>
            </a:fld>
            <a:endParaRPr lang="en-US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©Книжникова С.В., 2022</a:t>
            </a:r>
            <a:endParaRPr lang="en-US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78BC-CF1C-4D90-AF52-7F181970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CFB44-67AF-484B-A650-9D58C3CE5875}" type="datetime1">
              <a:rPr lang="en-US"/>
              <a:pPr>
                <a:defRPr/>
              </a:pPr>
              <a:t>3/30/2022</a:t>
            </a:fld>
            <a:endParaRPr lang="en-US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©Книжникова С.В., 2022</a:t>
            </a:r>
            <a:endParaRPr lang="en-US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F0BED-E368-4FF6-B179-B41CF663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B0BD24-24CB-403B-AC2A-9287F8912366}" type="datetime1">
              <a:rPr lang="en-US"/>
              <a:pPr>
                <a:defRPr/>
              </a:pPr>
              <a:t>3/30/2022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©Книжникова С.В., 2022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FE79A2-A788-4424-8031-D74F0C827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>
          <a:xfrm>
            <a:off x="1331640" y="3140968"/>
            <a:ext cx="7490243" cy="1584176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6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девиантологического </a:t>
            </a:r>
            <a:br>
              <a:rPr lang="ru-RU" sz="6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анализа 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медиапродукции 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584" y="4869160"/>
            <a:ext cx="7922289" cy="1393966"/>
          </a:xfrm>
        </p:spPr>
        <p:txBody>
          <a:bodyPr/>
          <a:lstStyle/>
          <a:p>
            <a:pPr algn="r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Книжникова Светлана Витальевна, </a:t>
            </a:r>
            <a:b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канд.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наук, доц., </a:t>
            </a:r>
            <a:b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Кубанский государственный университет</a:t>
            </a:r>
            <a:endParaRPr lang="ru-RU" sz="2400" dirty="0"/>
          </a:p>
        </p:txBody>
      </p:sp>
      <p:sp>
        <p:nvSpPr>
          <p:cNvPr id="4099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©</a:t>
            </a:r>
            <a:r>
              <a:rPr lang="ru-RU" smtClean="0">
                <a:solidFill>
                  <a:schemeClr val="tx1"/>
                </a:solidFill>
              </a:rPr>
              <a:t>Книжникова С.В., 2022</a:t>
            </a: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688" y="620713"/>
            <a:ext cx="7772400" cy="551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установка на героичность девиантного поведения;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 descr="http://screenbox.ru/components/com_joomgallery/img_pictures/_24/anime_53_20101225_1066837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205038"/>
            <a:ext cx="4522788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1" descr="deadpool HD wallpapers, background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789363"/>
            <a:ext cx="406717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Нижний колонтитул 4"/>
          <p:cNvSpPr txBox="1">
            <a:spLocks/>
          </p:cNvSpPr>
          <p:nvPr/>
        </p:nvSpPr>
        <p:spPr bwMode="auto">
          <a:xfrm>
            <a:off x="250825" y="6453188"/>
            <a:ext cx="2808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/>
              <a:t>©</a:t>
            </a:r>
            <a:r>
              <a:rPr lang="ru-RU" sz="1200"/>
              <a:t>Книжникова С.В., 2022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688" y="620713"/>
            <a:ext cx="7772400" cy="551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установка на эстетичность девиантного поведения;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4" descr="https://encrypted-tbn0.gstatic.com/images?q=tbn:ANd9GcTZoIP3OCLR74rLaRTKRHfqs0NB0QazBAutAncasNtTUWc18__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60575"/>
            <a:ext cx="366236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https://cs8.pikabu.ru/post_img/2016/04/17/11/og_og_1460920101212670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357563"/>
            <a:ext cx="5153025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©</a:t>
            </a:r>
            <a:r>
              <a:rPr lang="ru-RU" smtClean="0">
                <a:solidFill>
                  <a:schemeClr val="tx1"/>
                </a:solidFill>
              </a:rPr>
              <a:t>Книжникова С.В., 2022</a:t>
            </a: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688" y="620713"/>
            <a:ext cx="7772400" cy="551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установка на безопасность и безобидность </a:t>
            </a:r>
            <a:r>
              <a:rPr lang="ru-RU" alt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поведения;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7" descr="https://encrypted-tbn2.gstatic.com/images?q=tbn:ANd9GcTbqytA7G-NHKNi-wTSS0LXzXPF8vjTiBtPunoth0A06eFnKCp45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42957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 descr="http://cs306402.vk.me/v306402861/4280/6cC-4FubAd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141663"/>
            <a:ext cx="36830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©</a:t>
            </a:r>
            <a:r>
              <a:rPr lang="ru-RU" smtClean="0">
                <a:solidFill>
                  <a:schemeClr val="tx1"/>
                </a:solidFill>
              </a:rPr>
              <a:t>Книжникова С.В., 2022</a:t>
            </a: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549275"/>
            <a:ext cx="7983538" cy="55832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установка на развлекательность и удовольствие от </a:t>
            </a:r>
            <a:r>
              <a:rPr lang="ru-RU" alt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поведения;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 descr="http://www.latoro.ru/oboi/misc/16760-oboi-vecheri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033713"/>
            <a:ext cx="40322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©</a:t>
            </a:r>
            <a:r>
              <a:rPr lang="ru-RU" smtClean="0">
                <a:solidFill>
                  <a:schemeClr val="tx1"/>
                </a:solidFill>
              </a:rPr>
              <a:t>Книжникова С.В., 2022</a:t>
            </a: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688" y="260350"/>
            <a:ext cx="7772400" cy="5872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установка на обезболивание и устранение проблем через </a:t>
            </a:r>
            <a:r>
              <a:rPr lang="ru-RU" alt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поведение.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©Книжникова С.В., 2022</a:t>
            </a:r>
            <a:endParaRPr lang="en-US" smtClean="0"/>
          </a:p>
        </p:txBody>
      </p:sp>
      <p:pic>
        <p:nvPicPr>
          <p:cNvPr id="17412" name="Picture 2" descr="http://1.bp.blogspot.com/-qhweRurAwns/T2c9BhYIe7I/AAAAAAAAABc/E10TIv6Fqdc/s1600/%25D0%25B7%25D0%25BE%25D0%25BB%25D0%25BE%25D1%2582%25D0%25B0%25D1%258F+%25D1%2580%25D1%258B%25D0%25B1%25D0%25BA%25D0%25B0+-+%25D0%25BA%25D0%25BE%25D0%25BF%25D0%25B8%25D1%25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205038"/>
            <a:ext cx="3062288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1182688" y="908050"/>
            <a:ext cx="7772400" cy="388937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zh-CN" sz="4400" b="1" kern="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Девиантогенные эффекты медийно-информационной продукции  </a:t>
            </a:r>
            <a:endParaRPr lang="zh-CN" altLang="en-US" sz="4400" b="1" kern="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843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©</a:t>
            </a:r>
            <a:r>
              <a:rPr lang="ru-RU" smtClean="0">
                <a:solidFill>
                  <a:schemeClr val="tx1"/>
                </a:solidFill>
              </a:rPr>
              <a:t>Книжникова С.В., 2022</a:t>
            </a: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1187450" y="549275"/>
            <a:ext cx="7767638" cy="558323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Суггесто-подражательный  эффект. 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эффект провоцирует непосредственное копирование деструктивного поведения </a:t>
            </a:r>
            <a:r>
              <a:rPr lang="ru-RU" alt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медиаобразов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Яркие примеры – всплеск реального насилия в пик </a:t>
            </a:r>
            <a:r>
              <a:rPr lang="ru-RU" alt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медианасилия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подражательные расправы в общественных местах («</a:t>
            </a:r>
            <a:r>
              <a:rPr lang="ru-RU" alt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колумбайн-акты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 и известный суицидологам «эффект Вертера» (индуцированный суицидальный поступок).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©</a:t>
            </a:r>
            <a:r>
              <a:rPr lang="ru-RU" smtClean="0">
                <a:solidFill>
                  <a:schemeClr val="tx1"/>
                </a:solidFill>
              </a:rPr>
              <a:t>Книжникова С.В., 2022</a:t>
            </a: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746250" y="620713"/>
            <a:ext cx="7075488" cy="57150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 ослабления внутренних запретов на деструктивное поведение.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 потребителей медиапродукции восприятия отклоняющегося поведения как вполне приемлемой и оправдываемой активности. </a:t>
            </a:r>
          </a:p>
          <a:p>
            <a:pPr eaLnBrk="1" hangingPunct="1">
              <a:buFont typeface="Arial" pitchFamily="34" charset="0"/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©</a:t>
            </a:r>
            <a:r>
              <a:rPr lang="ru-RU" smtClean="0">
                <a:solidFill>
                  <a:schemeClr val="tx1"/>
                </a:solidFill>
              </a:rPr>
              <a:t>Книжникова С.В., 2022</a:t>
            </a: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042988" y="1341438"/>
            <a:ext cx="7772400" cy="4359275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 ожидания деструктивного поведения от окружающих</a:t>
            </a: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Формирует представления о повсеместной распространенности и «само собой разумеющемся» одобрении большинства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150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©</a:t>
            </a:r>
            <a:r>
              <a:rPr lang="ru-RU" smtClean="0">
                <a:solidFill>
                  <a:schemeClr val="tx1"/>
                </a:solidFill>
              </a:rPr>
              <a:t>Книжникова С.В., 2022</a:t>
            </a: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1746250" y="1125538"/>
            <a:ext cx="7075488" cy="52101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 равнодушия </a:t>
            </a: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деструктивному поведению окружающих.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Утрата личностного стремления защищать социальные нормы, «толерантность к пороку»</a:t>
            </a:r>
          </a:p>
          <a:p>
            <a:pPr eaLnBrk="1" hangingPunct="1">
              <a:buFont typeface="Arial" pitchFamily="34" charset="0"/>
              <a:buNone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©</a:t>
            </a:r>
            <a:r>
              <a:rPr lang="ru-RU" smtClean="0">
                <a:solidFill>
                  <a:schemeClr val="tx1"/>
                </a:solidFill>
              </a:rPr>
              <a:t>Книжникова С.В., 2022</a:t>
            </a: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3" y="836712"/>
            <a:ext cx="6914177" cy="5498423"/>
          </a:xfrm>
        </p:spPr>
        <p:txBody>
          <a:bodyPr/>
          <a:lstStyle/>
          <a:p>
            <a:pPr marL="0" indent="361950" algn="just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к использованию методики осуществляется в следующем порядке: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классные руководители и другие заинтересованные педагоги;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родители;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школьники (предварительно отбираются; узкий круг)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школьники (широкий охват).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©Книжникова С.В., 2022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99592" y="476250"/>
            <a:ext cx="8065021" cy="10953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Манипулятивные приемы, используемые в пропаганде девиаций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>
          <a:xfrm>
            <a:off x="2195735" y="1285875"/>
            <a:ext cx="6768877" cy="5238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«Приклеивание или навешивание ярлыков»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«Сияющие обобщения» или «блистательная неопределенность»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«Перенос» или «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«Общий вагон»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«Ссылка на авторитеты» / Продвижение через медиаторов»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«Мнимый выбор»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Суггестивные техники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4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4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47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0" grpId="0"/>
      <p:bldP spid="44749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1115616" y="548680"/>
            <a:ext cx="7399734" cy="5628283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2.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Разъяснение задач эксперта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!: В качестве экспертов готовятся: педагоги, родители и обучающиеся. 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!: первоначально отбирается несколько школьников из числа явно социально-ориентированных личностей с высоким уровнем авторитетности 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харизматичности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сверстников 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!: для детей содержание методики упрощается и «смягчается», но суть вопросов передается </a:t>
            </a:r>
          </a:p>
        </p:txBody>
      </p:sp>
      <p:sp>
        <p:nvSpPr>
          <p:cNvPr id="3174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©</a:t>
            </a:r>
            <a:r>
              <a:rPr lang="ru-RU">
                <a:solidFill>
                  <a:schemeClr val="tx1"/>
                </a:solidFill>
              </a:rPr>
              <a:t>Книжникова С.В., 2022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6013" y="260350"/>
            <a:ext cx="7839075" cy="5976938"/>
          </a:xfrm>
        </p:spPr>
        <p:txBody>
          <a:bodyPr rtlCol="0">
            <a:normAutofit/>
          </a:bodyPr>
          <a:lstStyle/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вопрос эксперту: какие ценности и жизненные смыслы закладывает в сознание зрителю (читателю, слушателю,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геймеру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т.п.)  анализируемый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медиапродукт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©</a:t>
            </a:r>
            <a:r>
              <a:rPr lang="ru-RU">
                <a:solidFill>
                  <a:schemeClr val="tx1"/>
                </a:solidFill>
              </a:rPr>
              <a:t>Книжникова С.В., 2022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1619250" y="836613"/>
            <a:ext cx="7273925" cy="5295900"/>
          </a:xfrm>
        </p:spPr>
        <p:txBody>
          <a:bodyPr/>
          <a:lstStyle/>
          <a:p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Какова «программа действий»  заложена в </a:t>
            </a:r>
            <a:r>
              <a:rPr lang="ru-RU" alt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медиапродукте</a:t>
            </a: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т.е. к </a:t>
            </a:r>
            <a:r>
              <a:rPr lang="ru-RU" alt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каким поступкам побуждает</a:t>
            </a: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информация?</a:t>
            </a:r>
          </a:p>
          <a:p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Насколько побуждаемые поступки корректно соотносятся </a:t>
            </a:r>
            <a:r>
              <a:rPr lang="ru-RU" alt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нормами этики</a:t>
            </a: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(морали, нравственности) и </a:t>
            </a:r>
            <a:r>
              <a:rPr lang="ru-RU" alt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закона</a:t>
            </a: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79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©</a:t>
            </a:r>
            <a:r>
              <a:rPr lang="ru-RU">
                <a:solidFill>
                  <a:schemeClr val="tx1"/>
                </a:solidFill>
              </a:rPr>
              <a:t>Книжникова С.В., 2022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1763688" y="404813"/>
            <a:ext cx="7191400" cy="57277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alt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Ставится задача выразить мнение эксперта о провоцируемом отношении </a:t>
            </a:r>
            <a:r>
              <a:rPr lang="ru-RU" alt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медиапродуктом</a:t>
            </a:r>
            <a:r>
              <a:rPr lang="ru-RU" alt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следующим ценностям: </a:t>
            </a:r>
          </a:p>
          <a:p>
            <a:r>
              <a:rPr lang="ru-RU" alt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гуманизм, человечность, милосердие; </a:t>
            </a:r>
          </a:p>
          <a:p>
            <a:r>
              <a:rPr lang="ru-RU" alt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патриотизм; </a:t>
            </a:r>
          </a:p>
          <a:p>
            <a:r>
              <a:rPr lang="ru-RU" alt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честность; </a:t>
            </a:r>
          </a:p>
          <a:p>
            <a:r>
              <a:rPr lang="ru-RU" alt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справедливость; </a:t>
            </a:r>
          </a:p>
          <a:p>
            <a:r>
              <a:rPr lang="ru-RU" alt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товарищество, дружба; </a:t>
            </a:r>
          </a:p>
          <a:p>
            <a:r>
              <a:rPr lang="ru-RU" alt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семейственность; </a:t>
            </a:r>
          </a:p>
          <a:p>
            <a:r>
              <a:rPr lang="ru-RU" alt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уважение к старшим, забота о них; </a:t>
            </a:r>
          </a:p>
          <a:p>
            <a:r>
              <a:rPr lang="ru-RU" alt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доброжелательность к младшим, их защита и поддержка; </a:t>
            </a:r>
          </a:p>
          <a:p>
            <a:r>
              <a:rPr lang="ru-RU" alt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добросовестность и трудолюбие; </a:t>
            </a:r>
          </a:p>
          <a:p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©</a:t>
            </a:r>
            <a:r>
              <a:rPr lang="ru-RU">
                <a:solidFill>
                  <a:schemeClr val="tx1"/>
                </a:solidFill>
              </a:rPr>
              <a:t>Книжникова С.В., 2022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1475656" y="332656"/>
            <a:ext cx="7416824" cy="5976665"/>
          </a:xfrm>
        </p:spPr>
        <p:txBody>
          <a:bodyPr rtlCol="0">
            <a:noAutofit/>
          </a:bodyPr>
          <a:lstStyle/>
          <a:p>
            <a:pPr indent="0" fontAlgn="auto">
              <a:spcAft>
                <a:spcPts val="0"/>
              </a:spcAft>
              <a:defRPr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благородство и уважение по отношению к женщине; </a:t>
            </a:r>
          </a:p>
          <a:p>
            <a:pPr indent="0" fontAlgn="auto">
              <a:spcAft>
                <a:spcPts val="0"/>
              </a:spcAft>
              <a:defRPr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целомудрие; </a:t>
            </a:r>
          </a:p>
          <a:p>
            <a:pPr indent="0" fontAlgn="auto">
              <a:spcAft>
                <a:spcPts val="0"/>
              </a:spcAft>
              <a:defRPr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трезвый образ жизни; </a:t>
            </a:r>
          </a:p>
          <a:p>
            <a:pPr indent="0" fontAlgn="auto">
              <a:spcAft>
                <a:spcPts val="0"/>
              </a:spcAft>
              <a:defRPr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здоровье; </a:t>
            </a:r>
          </a:p>
          <a:p>
            <a:pPr indent="0" fontAlgn="auto">
              <a:spcAft>
                <a:spcPts val="0"/>
              </a:spcAft>
              <a:defRPr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 поведения в общественных местах; </a:t>
            </a:r>
          </a:p>
          <a:p>
            <a:pPr indent="0" fontAlgn="auto">
              <a:spcAft>
                <a:spcPts val="0"/>
              </a:spcAft>
              <a:defRPr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активность, социальная забота; </a:t>
            </a:r>
          </a:p>
          <a:p>
            <a:pPr indent="0" fontAlgn="auto">
              <a:spcAft>
                <a:spcPts val="0"/>
              </a:spcAft>
              <a:defRPr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творчество, спортивные достижения и т.п.; </a:t>
            </a:r>
          </a:p>
          <a:p>
            <a:pPr indent="0" fontAlgn="auto">
              <a:spcAft>
                <a:spcPts val="0"/>
              </a:spcAft>
              <a:defRPr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любовь к природе и бережное отношение к ней; </a:t>
            </a:r>
          </a:p>
          <a:p>
            <a:pPr indent="0" fontAlgn="auto">
              <a:spcAft>
                <a:spcPts val="0"/>
              </a:spcAft>
              <a:defRPr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научные достижения;</a:t>
            </a:r>
          </a:p>
          <a:p>
            <a:pPr indent="0" fontAlgn="auto">
              <a:spcAft>
                <a:spcPts val="0"/>
              </a:spcAft>
              <a:defRPr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красота.</a:t>
            </a:r>
          </a:p>
          <a:p>
            <a:pPr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ценность затрагивается в </a:t>
            </a:r>
            <a:r>
              <a:rPr lang="ru-RU" alt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медиапродукте</a:t>
            </a:r>
            <a:r>
              <a:rPr lang="ru-RU" alt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то эксперт отмечает наличие: </a:t>
            </a:r>
          </a:p>
          <a:p>
            <a:pPr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ОДОБРЕНИЯ;</a:t>
            </a:r>
          </a:p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Б)  ГЛУМЛЕНИЯ НАД ЦЕННОСТЬЮ, ЕЁ ОСМЕЯНИЕ</a:t>
            </a:r>
          </a:p>
        </p:txBody>
      </p:sp>
      <p:sp>
        <p:nvSpPr>
          <p:cNvPr id="3584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©</a:t>
            </a:r>
            <a:r>
              <a:rPr lang="ru-RU">
                <a:solidFill>
                  <a:schemeClr val="tx1"/>
                </a:solidFill>
              </a:rPr>
              <a:t>Книжникова С.В., 2022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539750" y="1196975"/>
            <a:ext cx="7772400" cy="4132263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alt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Следующая задача: </a:t>
            </a:r>
          </a:p>
          <a:p>
            <a:pPr algn="ctr">
              <a:buFont typeface="Arial" pitchFamily="34" charset="0"/>
              <a:buNone/>
            </a:pP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оценить отражение в </a:t>
            </a:r>
            <a:r>
              <a:rPr lang="ru-RU" alt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медиапродукте</a:t>
            </a: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pitchFamily="34" charset="0"/>
              <a:buNone/>
            </a:pP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Золотого Правила нравственности</a:t>
            </a:r>
          </a:p>
          <a:p>
            <a:pPr algn="ctr">
              <a:buFont typeface="Arial" pitchFamily="34" charset="0"/>
              <a:buNone/>
            </a:pPr>
            <a:r>
              <a:rPr lang="ru-RU" alt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 первоначальной девиантологической подготовке  объясняется важность его отражения в продукции, специально изготавливаемой для детей) </a:t>
            </a:r>
          </a:p>
          <a:p>
            <a:pPr>
              <a:buFont typeface="Arial" pitchFamily="34" charset="0"/>
              <a:buNone/>
            </a:pPr>
            <a:endParaRPr lang="ru-RU" alt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alt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©</a:t>
            </a:r>
            <a:r>
              <a:rPr lang="ru-RU">
                <a:solidFill>
                  <a:schemeClr val="tx1"/>
                </a:solidFill>
              </a:rPr>
              <a:t>Книжникова С.В., 2022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1692275" y="476250"/>
            <a:ext cx="7262813" cy="5656263"/>
          </a:xfrm>
        </p:spPr>
        <p:txBody>
          <a:bodyPr/>
          <a:lstStyle/>
          <a:p>
            <a:pPr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Наличие/отсутствие следующих сцен:</a:t>
            </a:r>
          </a:p>
          <a:p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изображение, описание </a:t>
            </a:r>
            <a:r>
              <a:rPr lang="ru-RU" alt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употребления табачной продукции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изображение, описание употребления </a:t>
            </a:r>
            <a:r>
              <a:rPr lang="ru-RU" alt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алкогольной продукции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изображение, описание употребления </a:t>
            </a:r>
            <a:r>
              <a:rPr lang="ru-RU" alt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наркотических, психотропных, одурманивающих веществ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изображение или описание </a:t>
            </a:r>
            <a:r>
              <a:rPr lang="ru-RU" alt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суицидального поведения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изображение или описание </a:t>
            </a:r>
            <a:r>
              <a:rPr lang="ru-RU" alt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участия в азартных играх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©</a:t>
            </a:r>
            <a:r>
              <a:rPr lang="ru-RU">
                <a:solidFill>
                  <a:schemeClr val="tx1"/>
                </a:solidFill>
              </a:rPr>
              <a:t>Книжникова С.В., 2022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1691680" y="500063"/>
            <a:ext cx="7263408" cy="5632450"/>
          </a:xfrm>
        </p:spPr>
        <p:txBody>
          <a:bodyPr/>
          <a:lstStyle/>
          <a:p>
            <a:pPr algn="ctr"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Наличие/отсутствие следующих сцен:</a:t>
            </a:r>
          </a:p>
          <a:p>
            <a:pPr>
              <a:buNone/>
            </a:pPr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изображение или описание </a:t>
            </a:r>
            <a:r>
              <a:rPr lang="ru-RU" alt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бродяжничества, попрошайничества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изображение или описание </a:t>
            </a:r>
            <a:r>
              <a:rPr lang="ru-RU" alt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пренебрежения, неуважения к родителям, причинения обид родным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ru-RU" alt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преступного поведения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натуралистичное изображение </a:t>
            </a:r>
            <a:r>
              <a:rPr lang="ru-RU" alt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ран, кровопотери, процесса умирания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©</a:t>
            </a:r>
            <a:r>
              <a:rPr lang="ru-RU">
                <a:solidFill>
                  <a:schemeClr val="tx1"/>
                </a:solidFill>
              </a:rPr>
              <a:t>Книжникова С.В., 2022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1835696" y="357188"/>
            <a:ext cx="7119392" cy="6168156"/>
          </a:xfrm>
        </p:spPr>
        <p:txBody>
          <a:bodyPr/>
          <a:lstStyle/>
          <a:p>
            <a:pPr algn="ctr"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Наличие/отсутствие следующих сцен:</a:t>
            </a:r>
          </a:p>
          <a:p>
            <a:r>
              <a:rPr lang="ru-RU" alt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нецензурная брань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alt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бранные слова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выражения, не относящиеся к нецензурной брани; </a:t>
            </a:r>
          </a:p>
          <a:p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изображение, описание </a:t>
            </a:r>
            <a:r>
              <a:rPr lang="ru-RU" alt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зацикленности</a:t>
            </a:r>
            <a:r>
              <a:rPr lang="ru-RU" alt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 материальном обогащении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ru-RU" alt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рвоты, испражнений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т.п.; </a:t>
            </a:r>
          </a:p>
          <a:p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изображение, описание </a:t>
            </a:r>
            <a:r>
              <a:rPr lang="ru-RU" alt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глумления, издевательств над старостью, инвалидностью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None/>
            </a:pPr>
            <a:r>
              <a:rPr lang="ru-RU" alt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alt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Некоторые маркеры полностью соотнесены с положениями Федерального закона </a:t>
            </a: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"О защите детей от информации, причиняющей вред их здоровью и развитию" от 29.12.2010 N 436-ФЗ</a:t>
            </a:r>
          </a:p>
          <a:p>
            <a:pPr>
              <a:buFont typeface="Arial" pitchFamily="34" charset="0"/>
              <a:buNone/>
            </a:pPr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©</a:t>
            </a:r>
            <a:r>
              <a:rPr lang="ru-RU">
                <a:solidFill>
                  <a:schemeClr val="tx1"/>
                </a:solidFill>
              </a:rPr>
              <a:t>Книжникова С.В., 2022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1403648" y="404813"/>
            <a:ext cx="7418090" cy="593090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1. </a:t>
            </a:r>
          </a:p>
          <a:p>
            <a:pPr algn="ctr">
              <a:buFont typeface="Arial" pitchFamily="34" charset="0"/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Объяснение участникам необходимости компетентного оценивания медиапродукции («наделение ролью эксперта») в современных условиях. </a:t>
            </a:r>
          </a:p>
          <a:p>
            <a:pPr algn="ctr">
              <a:buFont typeface="Arial" pitchFamily="34" charset="0"/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Краткая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девиантологическая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подготовка «экспертов».</a:t>
            </a:r>
          </a:p>
          <a:p>
            <a:pPr algn="ctr">
              <a:buFont typeface="Wingdings" pitchFamily="2" charset="2"/>
              <a:buChar char="ü"/>
            </a:pPr>
            <a:r>
              <a:rPr lang="ru-RU" sz="2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Нивелирование (сглаживание) некоторых формулировок для детской аудитории</a:t>
            </a:r>
          </a:p>
          <a:p>
            <a:pPr algn="ctr">
              <a:buFont typeface="Wingdings" pitchFamily="2" charset="2"/>
              <a:buChar char="ü"/>
            </a:pPr>
            <a:r>
              <a:rPr lang="ru-RU" sz="2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Разный объем и уровень доступности для педагогов, родителей и детей</a:t>
            </a:r>
          </a:p>
          <a:p>
            <a:pPr algn="ctr">
              <a:buFont typeface="Wingdings" pitchFamily="2" charset="2"/>
              <a:buChar char="ü"/>
            </a:pPr>
            <a:endParaRPr lang="ru-RU" sz="27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©</a:t>
            </a:r>
            <a:r>
              <a:rPr lang="ru-RU">
                <a:solidFill>
                  <a:schemeClr val="tx1"/>
                </a:solidFill>
              </a:rPr>
              <a:t>Книжникова С.В., 2022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Содержимое 2"/>
          <p:cNvSpPr>
            <a:spLocks noGrp="1"/>
          </p:cNvSpPr>
          <p:nvPr>
            <p:ph idx="1"/>
          </p:nvPr>
        </p:nvSpPr>
        <p:spPr>
          <a:xfrm>
            <a:off x="1475656" y="188913"/>
            <a:ext cx="7479432" cy="6408440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Наличие/отсутствие следующих сцен*: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изображение или описание </a:t>
            </a:r>
            <a:r>
              <a:rPr lang="ru-RU" alt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проституции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изображение или описание </a:t>
            </a:r>
            <a:r>
              <a:rPr lang="ru-RU" alt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беспорядочных половых связей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натуралистическое изображение или описание </a:t>
            </a:r>
            <a:r>
              <a:rPr lang="ru-RU" alt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половых органов человека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alt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полового сношения либо сопоставимого с половым сношением действия сексуального характера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натуралистическое изображение или описание </a:t>
            </a:r>
            <a:r>
              <a:rPr lang="ru-RU" alt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сексуальных перверсий</a:t>
            </a: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ВАЖНО!!!</a:t>
            </a:r>
          </a:p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- при постановке задач экспертизы для школьников «смягчаются» формулировки (например, в бланке для подростков используются формулировки «излишне откровенная и детальная демонстрация близких отношений между мужчиной и женщиной», «подробная демонстрация непристойного поведения  по отношению к другому полу» и т.п.)</a:t>
            </a:r>
          </a:p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** - объем вопросов эксперту-ребенку о сексуальной тематике обобщенно-минимальный</a:t>
            </a:r>
          </a:p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** - следует заметить, что </a:t>
            </a:r>
            <a:r>
              <a:rPr lang="ru-RU" alt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детьми достаточно полноценно понимается суть запроса к ним, как к экспертам</a:t>
            </a:r>
          </a:p>
        </p:txBody>
      </p:sp>
      <p:sp>
        <p:nvSpPr>
          <p:cNvPr id="3789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©</a:t>
            </a:r>
            <a:r>
              <a:rPr lang="ru-RU">
                <a:solidFill>
                  <a:schemeClr val="tx1"/>
                </a:solidFill>
              </a:rPr>
              <a:t>Книжникова С.В., 2022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1259632" y="332656"/>
            <a:ext cx="7695456" cy="6264696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этом следует оценить (в зависимости от специфики сюжетов / тем):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натуралистичность сцены, описания, эпизода (с девиантной тематикой или с недопустимой  для детского возраста);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чрезмерную детализацию сцены, описания, эпизода (с девиантной тематикой или с недопустимой  для детского возраста);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поощряется, игнорируется  или наказывается (осмеивается, осуждается, преследуется законом, изолируется и т.п.) девиантное поведение в итоге;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предупреждается ли об опасности или социальном вреде девиантного поведения;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взрослых экспертов: примерный объем данных сцен, сюжетов, описаний («нет таких эпизодов»; «единичный и краткий эпизод», «несколько раз, не много»; «достаточно часто»; «очень много»).</a:t>
            </a:r>
          </a:p>
          <a:p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1042988" y="642938"/>
            <a:ext cx="7912100" cy="54895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alt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Еще одна задача </a:t>
            </a: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высказать мнение о «преподнесении» </a:t>
            </a:r>
            <a:r>
              <a:rPr lang="ru-RU" alt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медиапродукта</a:t>
            </a: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девиантогенными установками:</a:t>
            </a:r>
          </a:p>
          <a:p>
            <a:pPr algn="ctr">
              <a:buFont typeface="Arial" pitchFamily="34" charset="0"/>
              <a:buNone/>
            </a:pP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романтизация девиантности; героизация; </a:t>
            </a:r>
            <a:r>
              <a:rPr lang="ru-RU" alt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эстетизация</a:t>
            </a: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pPr algn="ctr">
              <a:buFontTx/>
              <a:buChar char="-"/>
            </a:pPr>
            <a:endParaRPr lang="ru-RU" alt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©</a:t>
            </a:r>
            <a:r>
              <a:rPr lang="ru-RU">
                <a:solidFill>
                  <a:schemeClr val="tx1"/>
                </a:solidFill>
              </a:rPr>
              <a:t>Книжникова С.В., 2022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1835150" y="0"/>
            <a:ext cx="7119938" cy="4857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списка 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ИСКЛЮЧАЕТСЯ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дальнейшей оценки :</a:t>
            </a:r>
          </a:p>
          <a:p>
            <a:pPr>
              <a:buFontTx/>
              <a:buChar char="-"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ненатуралистичное изображение, описание насилия, применяемого в случаях защиты прав граждан и охраны законом интересов общества;</a:t>
            </a:r>
          </a:p>
          <a:p>
            <a:pPr>
              <a:buNone/>
            </a:pPr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ненатуралистичное изображение или описание насилия при условии торжества «добра над злом». </a:t>
            </a:r>
          </a:p>
          <a:p>
            <a:pPr>
              <a:buFont typeface="Wingdings" pitchFamily="2" charset="2"/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©</a:t>
            </a:r>
            <a:r>
              <a:rPr lang="ru-RU">
                <a:solidFill>
                  <a:schemeClr val="tx1"/>
                </a:solidFill>
              </a:rPr>
              <a:t>Книжникова С.В., 2022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1692275" y="1773238"/>
            <a:ext cx="7262813" cy="43592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Кроме того,  эксперт должен ответить на вопросы о замеченных </a:t>
            </a:r>
            <a:r>
              <a:rPr lang="ru-RU" alt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манипулятивных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приемах, используемых для целенаправленного распространения девиантности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(«навешивание ярлыков», «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«общий вагон», «сияющие обобщения», «продвижение через медиаторов и ссылка на авторитеты» и т.д.)</a:t>
            </a:r>
          </a:p>
          <a:p>
            <a:pPr>
              <a:buFont typeface="Wingdings" pitchFamily="2" charset="2"/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©</a:t>
            </a:r>
            <a:r>
              <a:rPr lang="ru-RU">
                <a:solidFill>
                  <a:schemeClr val="tx1"/>
                </a:solidFill>
              </a:rPr>
              <a:t>Книжникова С.В., 2022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2"/>
          <p:cNvSpPr>
            <a:spLocks noGrp="1"/>
          </p:cNvSpPr>
          <p:nvPr>
            <p:ph idx="1"/>
          </p:nvPr>
        </p:nvSpPr>
        <p:spPr>
          <a:xfrm>
            <a:off x="1691680" y="548680"/>
            <a:ext cx="7075488" cy="5066606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3. </a:t>
            </a:r>
          </a:p>
          <a:p>
            <a:pPr>
              <a:buFont typeface="Arial" pitchFamily="34" charset="0"/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краткого экспертного заключения. </a:t>
            </a:r>
          </a:p>
          <a:p>
            <a:pPr>
              <a:buFont typeface="Arial" pitchFamily="34" charset="0"/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цель состоит не в формализации оценки, а в стимулировании рефлексии, итогового осмысления  возможного воздействия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медиапродукта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Сначала составление ведется с консультативной помощью, потом при следующем оценивании - самостоятельно </a:t>
            </a:r>
          </a:p>
        </p:txBody>
      </p:sp>
      <p:sp>
        <p:nvSpPr>
          <p:cNvPr id="4608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©</a:t>
            </a:r>
            <a:r>
              <a:rPr lang="ru-RU">
                <a:solidFill>
                  <a:schemeClr val="tx1"/>
                </a:solidFill>
              </a:rPr>
              <a:t>Книжникова С.В., 2022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250" y="549275"/>
            <a:ext cx="7075488" cy="5786438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4.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из числа школьников актива для дальнейшей работы с более младшими детьми.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 осуществляет подготовку младших при сопровождении педагога.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Параллельно ведется в семье совместное оценивание родителями и детей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медиапродуктов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ГЛАВНОЕ: суть методики не в критике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медиапродукта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его запрете!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цель – сформировать установку на критическое осмысливание содержания и посылов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медиапродукта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его оценивание на предмет возможного формирования девиантогенных эффектов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©</a:t>
            </a:r>
            <a:r>
              <a:rPr lang="ru-RU">
                <a:solidFill>
                  <a:schemeClr val="tx1"/>
                </a:solidFill>
              </a:rPr>
              <a:t>Книжникова С.В., 2022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981075"/>
            <a:ext cx="7073900" cy="3240088"/>
          </a:xfrm>
        </p:spPr>
        <p:txBody>
          <a:bodyPr/>
          <a:lstStyle/>
          <a:p>
            <a:pPr algn="ctr" eaLnBrk="1" hangingPunct="1"/>
            <a:r>
              <a:rPr lang="ru-RU" altLang="ru-RU" sz="5400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63"/>
          <p:cNvGrpSpPr>
            <a:grpSpLocks/>
          </p:cNvGrpSpPr>
          <p:nvPr/>
        </p:nvGrpSpPr>
        <p:grpSpPr bwMode="auto">
          <a:xfrm>
            <a:off x="1296987" y="1412776"/>
            <a:ext cx="7595493" cy="792088"/>
            <a:chOff x="3613895" y="661786"/>
            <a:chExt cx="3546676" cy="1080735"/>
          </a:xfrm>
        </p:grpSpPr>
        <p:pic>
          <p:nvPicPr>
            <p:cNvPr id="5196" name="图片 64"/>
            <p:cNvPicPr>
              <a:picLocks noChangeAspect="1"/>
            </p:cNvPicPr>
            <p:nvPr/>
          </p:nvPicPr>
          <p:blipFill>
            <a:blip r:embed="rId3" cstate="print"/>
            <a:srcRect t="76775"/>
            <a:stretch>
              <a:fillRect/>
            </a:stretch>
          </p:blipFill>
          <p:spPr bwMode="auto">
            <a:xfrm rot="-5400000">
              <a:off x="6614450" y="1191719"/>
              <a:ext cx="718813" cy="259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97" name="图片 65"/>
            <p:cNvPicPr>
              <a:picLocks noChangeAspect="1"/>
            </p:cNvPicPr>
            <p:nvPr/>
          </p:nvPicPr>
          <p:blipFill>
            <a:blip r:embed="rId4" cstate="print"/>
            <a:srcRect t="76775"/>
            <a:stretch>
              <a:fillRect/>
            </a:stretch>
          </p:blipFill>
          <p:spPr bwMode="auto">
            <a:xfrm>
              <a:off x="3850390" y="1582039"/>
              <a:ext cx="2735177" cy="151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圆角矩形 66"/>
            <p:cNvSpPr/>
            <p:nvPr/>
          </p:nvSpPr>
          <p:spPr>
            <a:xfrm>
              <a:off x="3613895" y="661786"/>
              <a:ext cx="3546676" cy="1080735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txBody>
            <a:bodyPr lIns="68589" tIns="34295" rIns="68589" bIns="34295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ea typeface="宋体"/>
                <a:cs typeface="Times New Roman" pitchFamily="18" charset="0"/>
              </a:endParaRPr>
            </a:p>
          </p:txBody>
        </p:sp>
        <p:sp>
          <p:nvSpPr>
            <p:cNvPr id="8" name="矩形 67"/>
            <p:cNvSpPr/>
            <p:nvPr/>
          </p:nvSpPr>
          <p:spPr>
            <a:xfrm>
              <a:off x="3715065" y="877933"/>
              <a:ext cx="3445506" cy="523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2800" kern="0" dirty="0" smtClean="0">
                  <a:ea typeface="微软雅黑" panose="020B0503020204020204" pitchFamily="34" charset="-122"/>
                  <a:cs typeface="Times New Roman" pitchFamily="18" charset="0"/>
                </a:rPr>
                <a:t>Краткий обзор причин и видов девиантности</a:t>
              </a:r>
              <a:endParaRPr lang="zh-CN" altLang="en-US" sz="2800" kern="0" dirty="0"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123" name="组合 69"/>
          <p:cNvGrpSpPr>
            <a:grpSpLocks/>
          </p:cNvGrpSpPr>
          <p:nvPr/>
        </p:nvGrpSpPr>
        <p:grpSpPr bwMode="auto">
          <a:xfrm>
            <a:off x="1115617" y="2420887"/>
            <a:ext cx="7776863" cy="954108"/>
            <a:chOff x="3580172" y="1879622"/>
            <a:chExt cx="3693426" cy="955889"/>
          </a:xfrm>
        </p:grpSpPr>
        <p:pic>
          <p:nvPicPr>
            <p:cNvPr id="5192" name="图片 70"/>
            <p:cNvPicPr>
              <a:picLocks noChangeAspect="1"/>
            </p:cNvPicPr>
            <p:nvPr/>
          </p:nvPicPr>
          <p:blipFill>
            <a:blip r:embed="rId3" cstate="print"/>
            <a:srcRect t="76775"/>
            <a:stretch>
              <a:fillRect/>
            </a:stretch>
          </p:blipFill>
          <p:spPr bwMode="auto">
            <a:xfrm rot="-5400000">
              <a:off x="6614450" y="2130503"/>
              <a:ext cx="718813" cy="259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93" name="图片 71"/>
            <p:cNvPicPr>
              <a:picLocks noChangeAspect="1"/>
            </p:cNvPicPr>
            <p:nvPr/>
          </p:nvPicPr>
          <p:blipFill>
            <a:blip r:embed="rId4" cstate="print"/>
            <a:srcRect t="76775"/>
            <a:stretch>
              <a:fillRect/>
            </a:stretch>
          </p:blipFill>
          <p:spPr bwMode="auto">
            <a:xfrm>
              <a:off x="3858753" y="2597066"/>
              <a:ext cx="2735177" cy="151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圆角矩形 72"/>
            <p:cNvSpPr/>
            <p:nvPr/>
          </p:nvSpPr>
          <p:spPr>
            <a:xfrm>
              <a:off x="3580172" y="1879622"/>
              <a:ext cx="3693426" cy="839589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txBody>
            <a:bodyPr lIns="68589" tIns="34295" rIns="68589" bIns="34295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4" name="矩形 73"/>
            <p:cNvSpPr/>
            <p:nvPr/>
          </p:nvSpPr>
          <p:spPr>
            <a:xfrm>
              <a:off x="3748930" y="1879623"/>
              <a:ext cx="3276449" cy="955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2800" kern="0" dirty="0" smtClean="0">
                  <a:ea typeface="微软雅黑" panose="020B0503020204020204" pitchFamily="34" charset="-122"/>
                  <a:cs typeface="Times New Roman" pitchFamily="18" charset="0"/>
                </a:rPr>
                <a:t>Деструктивные цели насаждения девиантности в обществе  </a:t>
              </a:r>
              <a:endParaRPr lang="zh-CN" altLang="en-US" sz="2800" kern="0" dirty="0"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124" name="组合 75"/>
          <p:cNvGrpSpPr>
            <a:grpSpLocks/>
          </p:cNvGrpSpPr>
          <p:nvPr/>
        </p:nvGrpSpPr>
        <p:grpSpPr bwMode="auto">
          <a:xfrm>
            <a:off x="1042989" y="3522663"/>
            <a:ext cx="7849492" cy="862012"/>
            <a:chOff x="3580171" y="2827551"/>
            <a:chExt cx="3580403" cy="863294"/>
          </a:xfrm>
        </p:grpSpPr>
        <p:pic>
          <p:nvPicPr>
            <p:cNvPr id="5188" name="图片 76"/>
            <p:cNvPicPr>
              <a:picLocks noChangeAspect="1"/>
            </p:cNvPicPr>
            <p:nvPr/>
          </p:nvPicPr>
          <p:blipFill>
            <a:blip r:embed="rId3" cstate="print"/>
            <a:srcRect t="76775"/>
            <a:stretch>
              <a:fillRect/>
            </a:stretch>
          </p:blipFill>
          <p:spPr bwMode="auto">
            <a:xfrm rot="-5400000">
              <a:off x="6614451" y="3069286"/>
              <a:ext cx="718813" cy="259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89" name="图片 77"/>
            <p:cNvPicPr>
              <a:picLocks noChangeAspect="1"/>
            </p:cNvPicPr>
            <p:nvPr/>
          </p:nvPicPr>
          <p:blipFill>
            <a:blip r:embed="rId4" cstate="print"/>
            <a:srcRect t="76775"/>
            <a:stretch>
              <a:fillRect/>
            </a:stretch>
          </p:blipFill>
          <p:spPr bwMode="auto">
            <a:xfrm>
              <a:off x="3858753" y="3539818"/>
              <a:ext cx="2735177" cy="151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圆角矩形 78"/>
            <p:cNvSpPr/>
            <p:nvPr/>
          </p:nvSpPr>
          <p:spPr>
            <a:xfrm>
              <a:off x="3580171" y="2827551"/>
              <a:ext cx="3580403" cy="718617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txBody>
            <a:bodyPr lIns="68589" tIns="34295" rIns="68589" bIns="34295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20" name="矩形 79"/>
            <p:cNvSpPr/>
            <p:nvPr/>
          </p:nvSpPr>
          <p:spPr>
            <a:xfrm>
              <a:off x="3723674" y="2956329"/>
              <a:ext cx="3436900" cy="5246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2800" kern="0" dirty="0" smtClean="0">
                  <a:ea typeface="微软雅黑" panose="020B0503020204020204" pitchFamily="34" charset="-122"/>
                  <a:cs typeface="Times New Roman" pitchFamily="18" charset="0"/>
                </a:rPr>
                <a:t>Риски «цифровой социализации»</a:t>
              </a:r>
              <a:endParaRPr lang="zh-CN" altLang="en-US" sz="2800" kern="0" dirty="0"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125" name="组合 82"/>
          <p:cNvGrpSpPr>
            <a:grpSpLocks/>
          </p:cNvGrpSpPr>
          <p:nvPr/>
        </p:nvGrpSpPr>
        <p:grpSpPr bwMode="auto">
          <a:xfrm>
            <a:off x="971550" y="4563515"/>
            <a:ext cx="7920930" cy="809179"/>
            <a:chOff x="3580172" y="3762248"/>
            <a:chExt cx="3580399" cy="691282"/>
          </a:xfrm>
        </p:grpSpPr>
        <p:sp>
          <p:nvSpPr>
            <p:cNvPr id="26" name="圆角矩形 85"/>
            <p:cNvSpPr/>
            <p:nvPr/>
          </p:nvSpPr>
          <p:spPr>
            <a:xfrm>
              <a:off x="3645548" y="3777294"/>
              <a:ext cx="3515023" cy="676236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txBody>
            <a:bodyPr lIns="68589" tIns="34295" rIns="68589" bIns="34295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27" name="矩形 86"/>
            <p:cNvSpPr/>
            <p:nvPr/>
          </p:nvSpPr>
          <p:spPr>
            <a:xfrm>
              <a:off x="3580172" y="3762248"/>
              <a:ext cx="3580399" cy="46107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2800" kern="0" dirty="0" smtClean="0">
                  <a:ea typeface="微软雅黑" panose="020B0503020204020204" pitchFamily="34" charset="-122"/>
                  <a:cs typeface="Times New Roman" pitchFamily="18" charset="0"/>
                </a:rPr>
                <a:t>Девиантогенные установки и эффекты</a:t>
              </a:r>
              <a:endParaRPr lang="zh-CN" altLang="en-US" sz="2800" kern="0" dirty="0"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126" name="组合 88"/>
          <p:cNvGrpSpPr>
            <a:grpSpLocks/>
          </p:cNvGrpSpPr>
          <p:nvPr/>
        </p:nvGrpSpPr>
        <p:grpSpPr bwMode="auto">
          <a:xfrm>
            <a:off x="395536" y="1124744"/>
            <a:ext cx="792163" cy="4392488"/>
            <a:chOff x="1657915" y="727668"/>
            <a:chExt cx="1327659" cy="4005116"/>
          </a:xfrm>
        </p:grpSpPr>
        <p:grpSp>
          <p:nvGrpSpPr>
            <p:cNvPr id="5129" name="组合 89"/>
            <p:cNvGrpSpPr>
              <a:grpSpLocks/>
            </p:cNvGrpSpPr>
            <p:nvPr/>
          </p:nvGrpSpPr>
          <p:grpSpPr bwMode="auto">
            <a:xfrm>
              <a:off x="1685403" y="3784241"/>
              <a:ext cx="824056" cy="718814"/>
              <a:chOff x="2857499" y="1149477"/>
              <a:chExt cx="1098550" cy="958123"/>
            </a:xfrm>
          </p:grpSpPr>
          <p:sp>
            <p:nvSpPr>
              <p:cNvPr id="60" name="圆角矩形 119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100000">
                    <a:srgbClr val="E94744"/>
                  </a:gs>
                  <a:gs pos="0">
                    <a:srgbClr val="E94744">
                      <a:lumMod val="75000"/>
                    </a:srgb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E94744"/>
                    </a:gs>
                    <a:gs pos="100000">
                      <a:srgbClr val="E94744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1" name="圆角矩形 120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100000">
                    <a:srgbClr val="E94744"/>
                  </a:gs>
                  <a:gs pos="0">
                    <a:srgbClr val="E94744">
                      <a:lumMod val="75000"/>
                    </a:srgb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E94744"/>
                    </a:gs>
                    <a:gs pos="100000">
                      <a:srgbClr val="E94744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</p:grpSp>
        <p:grpSp>
          <p:nvGrpSpPr>
            <p:cNvPr id="5130" name="组合 90"/>
            <p:cNvGrpSpPr>
              <a:grpSpLocks/>
            </p:cNvGrpSpPr>
            <p:nvPr/>
          </p:nvGrpSpPr>
          <p:grpSpPr bwMode="auto">
            <a:xfrm>
              <a:off x="1685403" y="2826407"/>
              <a:ext cx="824056" cy="718814"/>
              <a:chOff x="2857499" y="1149477"/>
              <a:chExt cx="1098550" cy="958123"/>
            </a:xfrm>
          </p:grpSpPr>
          <p:sp>
            <p:nvSpPr>
              <p:cNvPr id="58" name="圆角矩形 117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100000">
                    <a:srgbClr val="F17445"/>
                  </a:gs>
                  <a:gs pos="0">
                    <a:srgbClr val="F17445">
                      <a:lumMod val="75000"/>
                    </a:srgb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F17445"/>
                    </a:gs>
                    <a:gs pos="100000">
                      <a:srgbClr val="F17445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9" name="圆角矩形 118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100000">
                    <a:srgbClr val="F17445"/>
                  </a:gs>
                  <a:gs pos="0">
                    <a:srgbClr val="F17445">
                      <a:lumMod val="75000"/>
                    </a:srgb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F17445"/>
                    </a:gs>
                    <a:gs pos="100000">
                      <a:srgbClr val="F17445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</p:grpSp>
        <p:sp>
          <p:nvSpPr>
            <p:cNvPr id="32" name="矩形 91"/>
            <p:cNvSpPr/>
            <p:nvPr/>
          </p:nvSpPr>
          <p:spPr>
            <a:xfrm>
              <a:off x="2724831" y="727668"/>
              <a:ext cx="260743" cy="3967017"/>
            </a:xfrm>
            <a:prstGeom prst="rect">
              <a:avLst/>
            </a:prstGeom>
            <a:gradFill>
              <a:gsLst>
                <a:gs pos="0">
                  <a:sysClr val="windowText" lastClr="000000">
                    <a:alpha val="8000"/>
                  </a:sysClr>
                </a:gs>
                <a:gs pos="100000">
                  <a:srgbClr val="F2F2F2">
                    <a:alpha val="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lIns="68589" tIns="34295" rIns="68589" bIns="34295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grpSp>
          <p:nvGrpSpPr>
            <p:cNvPr id="5132" name="组合 92"/>
            <p:cNvGrpSpPr>
              <a:grpSpLocks/>
            </p:cNvGrpSpPr>
            <p:nvPr/>
          </p:nvGrpSpPr>
          <p:grpSpPr bwMode="auto">
            <a:xfrm>
              <a:off x="1685403" y="1888766"/>
              <a:ext cx="824056" cy="718814"/>
              <a:chOff x="2857499" y="1149477"/>
              <a:chExt cx="1098550" cy="958123"/>
            </a:xfrm>
          </p:grpSpPr>
          <p:sp>
            <p:nvSpPr>
              <p:cNvPr id="56" name="圆角矩形 115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100000">
                    <a:srgbClr val="E94744"/>
                  </a:gs>
                  <a:gs pos="0">
                    <a:srgbClr val="E94744">
                      <a:lumMod val="75000"/>
                    </a:srgb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E94744"/>
                    </a:gs>
                    <a:gs pos="100000">
                      <a:srgbClr val="E94744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7" name="圆角矩形 116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100000">
                    <a:srgbClr val="E94744"/>
                  </a:gs>
                  <a:gs pos="0">
                    <a:srgbClr val="E94744">
                      <a:lumMod val="75000"/>
                    </a:srgb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E94744"/>
                    </a:gs>
                    <a:gs pos="100000">
                      <a:srgbClr val="E94744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</p:grpSp>
        <p:grpSp>
          <p:nvGrpSpPr>
            <p:cNvPr id="5133" name="组合 93"/>
            <p:cNvGrpSpPr>
              <a:grpSpLocks/>
            </p:cNvGrpSpPr>
            <p:nvPr/>
          </p:nvGrpSpPr>
          <p:grpSpPr bwMode="auto">
            <a:xfrm>
              <a:off x="1685403" y="949982"/>
              <a:ext cx="824056" cy="718814"/>
              <a:chOff x="2857499" y="1149477"/>
              <a:chExt cx="1098550" cy="958123"/>
            </a:xfrm>
          </p:grpSpPr>
          <p:sp>
            <p:nvSpPr>
              <p:cNvPr id="54" name="圆角矩形 113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100000">
                    <a:srgbClr val="F17445"/>
                  </a:gs>
                  <a:gs pos="0">
                    <a:srgbClr val="F17445">
                      <a:lumMod val="75000"/>
                    </a:srgb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F17445"/>
                    </a:gs>
                    <a:gs pos="100000">
                      <a:srgbClr val="F17445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5" name="圆角矩形 114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100000">
                    <a:srgbClr val="F17445"/>
                  </a:gs>
                  <a:gs pos="0">
                    <a:srgbClr val="F17445">
                      <a:lumMod val="75000"/>
                    </a:srgb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F17445"/>
                    </a:gs>
                    <a:gs pos="100000">
                      <a:srgbClr val="F17445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</p:grpSp>
        <p:pic>
          <p:nvPicPr>
            <p:cNvPr id="5134" name="图片 95"/>
            <p:cNvPicPr>
              <a:picLocks noChangeAspect="1"/>
            </p:cNvPicPr>
            <p:nvPr/>
          </p:nvPicPr>
          <p:blipFill>
            <a:blip r:embed="rId5" cstate="print"/>
            <a:srcRect t="76775"/>
            <a:stretch>
              <a:fillRect/>
            </a:stretch>
          </p:blipFill>
          <p:spPr bwMode="auto">
            <a:xfrm rot="5400000">
              <a:off x="317863" y="2653199"/>
              <a:ext cx="4005115" cy="154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流程图: 手动输入 32"/>
            <p:cNvSpPr/>
            <p:nvPr/>
          </p:nvSpPr>
          <p:spPr>
            <a:xfrm flipH="1" flipV="1">
              <a:off x="2725864" y="727668"/>
              <a:ext cx="259241" cy="69081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0 w 10000"/>
                <a:gd name="connsiteY0-2" fmla="*/ 6677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0 w 10000"/>
                <a:gd name="connsiteY4-10" fmla="*/ 6677 h 10000"/>
                <a:gd name="connsiteX0-11" fmla="*/ 0 w 10000"/>
                <a:gd name="connsiteY0-12" fmla="*/ 6875 h 10000"/>
                <a:gd name="connsiteX1-13" fmla="*/ 10000 w 10000"/>
                <a:gd name="connsiteY1-14" fmla="*/ 0 h 10000"/>
                <a:gd name="connsiteX2-15" fmla="*/ 10000 w 10000"/>
                <a:gd name="connsiteY2-16" fmla="*/ 10000 h 10000"/>
                <a:gd name="connsiteX3-17" fmla="*/ 0 w 10000"/>
                <a:gd name="connsiteY3-18" fmla="*/ 10000 h 10000"/>
                <a:gd name="connsiteX4-19" fmla="*/ 0 w 10000"/>
                <a:gd name="connsiteY4-20" fmla="*/ 6875 h 10000"/>
                <a:gd name="connsiteX0-21" fmla="*/ 0 w 10185"/>
                <a:gd name="connsiteY0-22" fmla="*/ 6624 h 10000"/>
                <a:gd name="connsiteX1-23" fmla="*/ 10185 w 10185"/>
                <a:gd name="connsiteY1-24" fmla="*/ 0 h 10000"/>
                <a:gd name="connsiteX2-25" fmla="*/ 10185 w 10185"/>
                <a:gd name="connsiteY2-26" fmla="*/ 10000 h 10000"/>
                <a:gd name="connsiteX3-27" fmla="*/ 185 w 10185"/>
                <a:gd name="connsiteY3-28" fmla="*/ 10000 h 10000"/>
                <a:gd name="connsiteX4-29" fmla="*/ 0 w 10185"/>
                <a:gd name="connsiteY4-30" fmla="*/ 6624 h 10000"/>
                <a:gd name="connsiteX0-31" fmla="*/ 0 w 10092"/>
                <a:gd name="connsiteY0-32" fmla="*/ 8092 h 10000"/>
                <a:gd name="connsiteX1-33" fmla="*/ 10092 w 10092"/>
                <a:gd name="connsiteY1-34" fmla="*/ 0 h 10000"/>
                <a:gd name="connsiteX2-35" fmla="*/ 10092 w 10092"/>
                <a:gd name="connsiteY2-36" fmla="*/ 10000 h 10000"/>
                <a:gd name="connsiteX3-37" fmla="*/ 92 w 10092"/>
                <a:gd name="connsiteY3-38" fmla="*/ 10000 h 10000"/>
                <a:gd name="connsiteX4-39" fmla="*/ 0 w 10092"/>
                <a:gd name="connsiteY4-40" fmla="*/ 8092 h 10000"/>
                <a:gd name="connsiteX0-41" fmla="*/ 0 w 10092"/>
                <a:gd name="connsiteY0-42" fmla="*/ 8736 h 10000"/>
                <a:gd name="connsiteX1-43" fmla="*/ 10092 w 10092"/>
                <a:gd name="connsiteY1-44" fmla="*/ 0 h 10000"/>
                <a:gd name="connsiteX2-45" fmla="*/ 10092 w 10092"/>
                <a:gd name="connsiteY2-46" fmla="*/ 10000 h 10000"/>
                <a:gd name="connsiteX3-47" fmla="*/ 92 w 10092"/>
                <a:gd name="connsiteY3-48" fmla="*/ 10000 h 10000"/>
                <a:gd name="connsiteX4-49" fmla="*/ 0 w 10092"/>
                <a:gd name="connsiteY4-50" fmla="*/ 8736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92" h="10000">
                  <a:moveTo>
                    <a:pt x="0" y="8736"/>
                  </a:moveTo>
                  <a:lnTo>
                    <a:pt x="10092" y="0"/>
                  </a:lnTo>
                  <a:lnTo>
                    <a:pt x="10092" y="10000"/>
                  </a:lnTo>
                  <a:lnTo>
                    <a:pt x="92" y="10000"/>
                  </a:lnTo>
                  <a:cubicBezTo>
                    <a:pt x="30" y="8875"/>
                    <a:pt x="62" y="9861"/>
                    <a:pt x="0" y="8736"/>
                  </a:cubicBezTo>
                  <a:close/>
                </a:path>
              </a:pathLst>
            </a:custGeom>
            <a:gradFill>
              <a:gsLst>
                <a:gs pos="0">
                  <a:sysClr val="windowText" lastClr="000000">
                    <a:alpha val="21000"/>
                  </a:sysClr>
                </a:gs>
                <a:gs pos="100000">
                  <a:srgbClr val="F2F2F2">
                    <a:alpha val="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>
              <a:softEdge rad="25400"/>
            </a:effectLst>
          </p:spPr>
          <p:txBody>
            <a:bodyPr lIns="68589" tIns="34295" rIns="68589" bIns="34295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38" name="梯形 97"/>
            <p:cNvSpPr/>
            <p:nvPr/>
          </p:nvSpPr>
          <p:spPr>
            <a:xfrm rot="5400000">
              <a:off x="2329094" y="1651152"/>
              <a:ext cx="1047520" cy="259446"/>
            </a:xfrm>
            <a:prstGeom prst="trapezoid">
              <a:avLst>
                <a:gd name="adj" fmla="val 173951"/>
              </a:avLst>
            </a:prstGeom>
            <a:gradFill>
              <a:gsLst>
                <a:gs pos="100000">
                  <a:sysClr val="windowText" lastClr="000000">
                    <a:alpha val="21000"/>
                  </a:sysClr>
                </a:gs>
                <a:gs pos="0">
                  <a:srgbClr val="F2F2F2">
                    <a:alpha val="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softEdge rad="25400"/>
            </a:effectLst>
          </p:spPr>
          <p:txBody>
            <a:bodyPr lIns="68589" tIns="34295" rIns="68589" bIns="34295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39" name="梯形 98"/>
            <p:cNvSpPr/>
            <p:nvPr/>
          </p:nvSpPr>
          <p:spPr>
            <a:xfrm rot="5400000">
              <a:off x="2329094" y="2588189"/>
              <a:ext cx="1047520" cy="259446"/>
            </a:xfrm>
            <a:prstGeom prst="trapezoid">
              <a:avLst>
                <a:gd name="adj" fmla="val 173951"/>
              </a:avLst>
            </a:prstGeom>
            <a:gradFill>
              <a:gsLst>
                <a:gs pos="100000">
                  <a:sysClr val="windowText" lastClr="000000">
                    <a:alpha val="21000"/>
                  </a:sysClr>
                </a:gs>
                <a:gs pos="0">
                  <a:srgbClr val="F2F2F2">
                    <a:alpha val="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softEdge rad="25400"/>
            </a:effectLst>
          </p:spPr>
          <p:txBody>
            <a:bodyPr lIns="68589" tIns="34295" rIns="68589" bIns="34295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40" name="梯形 99"/>
            <p:cNvSpPr/>
            <p:nvPr/>
          </p:nvSpPr>
          <p:spPr>
            <a:xfrm rot="5400000">
              <a:off x="2329094" y="3508704"/>
              <a:ext cx="1047520" cy="259446"/>
            </a:xfrm>
            <a:prstGeom prst="trapezoid">
              <a:avLst>
                <a:gd name="adj" fmla="val 173951"/>
              </a:avLst>
            </a:prstGeom>
            <a:gradFill>
              <a:gsLst>
                <a:gs pos="100000">
                  <a:sysClr val="windowText" lastClr="000000">
                    <a:alpha val="21000"/>
                  </a:sysClr>
                </a:gs>
                <a:gs pos="0">
                  <a:srgbClr val="F2F2F2">
                    <a:alpha val="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softEdge rad="25400"/>
            </a:effectLst>
          </p:spPr>
          <p:txBody>
            <a:bodyPr lIns="68589" tIns="34295" rIns="68589" bIns="34295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41" name="流程图: 手动输入 32"/>
            <p:cNvSpPr/>
            <p:nvPr/>
          </p:nvSpPr>
          <p:spPr>
            <a:xfrm flipH="1">
              <a:off x="2725864" y="4022647"/>
              <a:ext cx="259241" cy="671805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0 w 10000"/>
                <a:gd name="connsiteY0-2" fmla="*/ 6677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0 w 10000"/>
                <a:gd name="connsiteY4-10" fmla="*/ 6677 h 10000"/>
                <a:gd name="connsiteX0-11" fmla="*/ 0 w 10000"/>
                <a:gd name="connsiteY0-12" fmla="*/ 6875 h 10000"/>
                <a:gd name="connsiteX1-13" fmla="*/ 10000 w 10000"/>
                <a:gd name="connsiteY1-14" fmla="*/ 0 h 10000"/>
                <a:gd name="connsiteX2-15" fmla="*/ 10000 w 10000"/>
                <a:gd name="connsiteY2-16" fmla="*/ 10000 h 10000"/>
                <a:gd name="connsiteX3-17" fmla="*/ 0 w 10000"/>
                <a:gd name="connsiteY3-18" fmla="*/ 10000 h 10000"/>
                <a:gd name="connsiteX4-19" fmla="*/ 0 w 10000"/>
                <a:gd name="connsiteY4-20" fmla="*/ 6875 h 10000"/>
                <a:gd name="connsiteX0-21" fmla="*/ 0 w 10185"/>
                <a:gd name="connsiteY0-22" fmla="*/ 6624 h 10000"/>
                <a:gd name="connsiteX1-23" fmla="*/ 10185 w 10185"/>
                <a:gd name="connsiteY1-24" fmla="*/ 0 h 10000"/>
                <a:gd name="connsiteX2-25" fmla="*/ 10185 w 10185"/>
                <a:gd name="connsiteY2-26" fmla="*/ 10000 h 10000"/>
                <a:gd name="connsiteX3-27" fmla="*/ 185 w 10185"/>
                <a:gd name="connsiteY3-28" fmla="*/ 10000 h 10000"/>
                <a:gd name="connsiteX4-29" fmla="*/ 0 w 10185"/>
                <a:gd name="connsiteY4-30" fmla="*/ 6624 h 10000"/>
                <a:gd name="connsiteX0-31" fmla="*/ 0 w 10092"/>
                <a:gd name="connsiteY0-32" fmla="*/ 8092 h 10000"/>
                <a:gd name="connsiteX1-33" fmla="*/ 10092 w 10092"/>
                <a:gd name="connsiteY1-34" fmla="*/ 0 h 10000"/>
                <a:gd name="connsiteX2-35" fmla="*/ 10092 w 10092"/>
                <a:gd name="connsiteY2-36" fmla="*/ 10000 h 10000"/>
                <a:gd name="connsiteX3-37" fmla="*/ 92 w 10092"/>
                <a:gd name="connsiteY3-38" fmla="*/ 10000 h 10000"/>
                <a:gd name="connsiteX4-39" fmla="*/ 0 w 10092"/>
                <a:gd name="connsiteY4-40" fmla="*/ 8092 h 10000"/>
                <a:gd name="connsiteX0-41" fmla="*/ 0 w 10092"/>
                <a:gd name="connsiteY0-42" fmla="*/ 8736 h 10000"/>
                <a:gd name="connsiteX1-43" fmla="*/ 10092 w 10092"/>
                <a:gd name="connsiteY1-44" fmla="*/ 0 h 10000"/>
                <a:gd name="connsiteX2-45" fmla="*/ 10092 w 10092"/>
                <a:gd name="connsiteY2-46" fmla="*/ 10000 h 10000"/>
                <a:gd name="connsiteX3-47" fmla="*/ 92 w 10092"/>
                <a:gd name="connsiteY3-48" fmla="*/ 10000 h 10000"/>
                <a:gd name="connsiteX4-49" fmla="*/ 0 w 10092"/>
                <a:gd name="connsiteY4-50" fmla="*/ 8736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92" h="10000">
                  <a:moveTo>
                    <a:pt x="0" y="8736"/>
                  </a:moveTo>
                  <a:lnTo>
                    <a:pt x="10092" y="0"/>
                  </a:lnTo>
                  <a:lnTo>
                    <a:pt x="10092" y="10000"/>
                  </a:lnTo>
                  <a:lnTo>
                    <a:pt x="92" y="10000"/>
                  </a:lnTo>
                  <a:cubicBezTo>
                    <a:pt x="30" y="8875"/>
                    <a:pt x="62" y="9861"/>
                    <a:pt x="0" y="8736"/>
                  </a:cubicBezTo>
                  <a:close/>
                </a:path>
              </a:pathLst>
            </a:custGeom>
            <a:gradFill>
              <a:gsLst>
                <a:gs pos="0">
                  <a:sysClr val="windowText" lastClr="000000">
                    <a:alpha val="21000"/>
                  </a:sysClr>
                </a:gs>
                <a:gs pos="100000">
                  <a:srgbClr val="F2F2F2">
                    <a:alpha val="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>
              <a:softEdge rad="25400"/>
            </a:effectLst>
          </p:spPr>
          <p:txBody>
            <a:bodyPr lIns="68589" tIns="34295" rIns="68589" bIns="34295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grpSp>
          <p:nvGrpSpPr>
            <p:cNvPr id="5150" name="组合 101"/>
            <p:cNvGrpSpPr>
              <a:grpSpLocks/>
            </p:cNvGrpSpPr>
            <p:nvPr/>
          </p:nvGrpSpPr>
          <p:grpSpPr bwMode="auto">
            <a:xfrm>
              <a:off x="1657915" y="1014997"/>
              <a:ext cx="787549" cy="622277"/>
              <a:chOff x="2615292" y="1776039"/>
              <a:chExt cx="1049882" cy="829447"/>
            </a:xfrm>
          </p:grpSpPr>
          <p:sp>
            <p:nvSpPr>
              <p:cNvPr id="52" name="文本框 40"/>
              <p:cNvSpPr txBox="1"/>
              <p:nvPr/>
            </p:nvSpPr>
            <p:spPr>
              <a:xfrm>
                <a:off x="2615292" y="1776039"/>
                <a:ext cx="1032149" cy="73634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000" kern="0" dirty="0">
                    <a:solidFill>
                      <a:prstClr val="white"/>
                    </a:solidFill>
                    <a:latin typeface="Impact" panose="020B0806030902050204" pitchFamily="34" charset="0"/>
                    <a:ea typeface="宋体"/>
                  </a:rPr>
                  <a:t>1</a:t>
                </a:r>
                <a:endParaRPr lang="zh-CN" altLang="en-US" sz="3000" kern="0" dirty="0">
                  <a:solidFill>
                    <a:prstClr val="white"/>
                  </a:solidFill>
                  <a:latin typeface="Impact" panose="020B0806030902050204" pitchFamily="34" charset="0"/>
                  <a:ea typeface="宋体"/>
                </a:endParaRPr>
              </a:p>
            </p:txBody>
          </p:sp>
          <p:sp>
            <p:nvSpPr>
              <p:cNvPr id="53" name="文本框 41"/>
              <p:cNvSpPr txBox="1"/>
              <p:nvPr/>
            </p:nvSpPr>
            <p:spPr>
              <a:xfrm>
                <a:off x="2633028" y="2317718"/>
                <a:ext cx="1032146" cy="28776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00" kern="0" dirty="0">
                  <a:solidFill>
                    <a:prstClr val="white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5151" name="组合 102"/>
            <p:cNvGrpSpPr>
              <a:grpSpLocks/>
            </p:cNvGrpSpPr>
            <p:nvPr/>
          </p:nvGrpSpPr>
          <p:grpSpPr bwMode="auto">
            <a:xfrm>
              <a:off x="1657916" y="1942062"/>
              <a:ext cx="786759" cy="629757"/>
              <a:chOff x="2615290" y="1764158"/>
              <a:chExt cx="1048828" cy="839417"/>
            </a:xfrm>
          </p:grpSpPr>
          <p:sp>
            <p:nvSpPr>
              <p:cNvPr id="50" name="文本框 43"/>
              <p:cNvSpPr txBox="1"/>
              <p:nvPr/>
            </p:nvSpPr>
            <p:spPr>
              <a:xfrm>
                <a:off x="2615288" y="1764157"/>
                <a:ext cx="1032149" cy="7384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000" kern="0" dirty="0">
                    <a:solidFill>
                      <a:prstClr val="white"/>
                    </a:solidFill>
                    <a:latin typeface="Impact" panose="020B0806030902050204" pitchFamily="34" charset="0"/>
                    <a:ea typeface="宋体"/>
                  </a:rPr>
                  <a:t>2</a:t>
                </a:r>
                <a:endParaRPr lang="zh-CN" altLang="en-US" sz="3000" kern="0" dirty="0">
                  <a:solidFill>
                    <a:prstClr val="white"/>
                  </a:solidFill>
                  <a:latin typeface="Impact" panose="020B0806030902050204" pitchFamily="34" charset="0"/>
                  <a:ea typeface="宋体"/>
                </a:endParaRPr>
              </a:p>
            </p:txBody>
          </p:sp>
          <p:sp>
            <p:nvSpPr>
              <p:cNvPr id="51" name="文本框 44"/>
              <p:cNvSpPr txBox="1"/>
              <p:nvPr/>
            </p:nvSpPr>
            <p:spPr>
              <a:xfrm>
                <a:off x="2633023" y="2316417"/>
                <a:ext cx="1032147" cy="2877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00" kern="0" dirty="0">
                  <a:solidFill>
                    <a:prstClr val="white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5152" name="组合 103"/>
            <p:cNvGrpSpPr>
              <a:grpSpLocks/>
            </p:cNvGrpSpPr>
            <p:nvPr/>
          </p:nvGrpSpPr>
          <p:grpSpPr bwMode="auto">
            <a:xfrm>
              <a:off x="1670602" y="2861190"/>
              <a:ext cx="774073" cy="647222"/>
              <a:chOff x="2632205" y="1741003"/>
              <a:chExt cx="1031917" cy="862696"/>
            </a:xfrm>
          </p:grpSpPr>
          <p:sp>
            <p:nvSpPr>
              <p:cNvPr id="48" name="文本框 46"/>
              <p:cNvSpPr txBox="1"/>
              <p:nvPr/>
            </p:nvSpPr>
            <p:spPr>
              <a:xfrm>
                <a:off x="2633027" y="1741003"/>
                <a:ext cx="1032147" cy="7384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000" kern="0" dirty="0">
                    <a:solidFill>
                      <a:prstClr val="white"/>
                    </a:solidFill>
                    <a:latin typeface="Impact" panose="020B0806030902050204" pitchFamily="34" charset="0"/>
                    <a:ea typeface="宋体"/>
                  </a:rPr>
                  <a:t>3</a:t>
                </a:r>
                <a:endParaRPr lang="zh-CN" altLang="en-US" sz="3000" kern="0" dirty="0">
                  <a:solidFill>
                    <a:prstClr val="white"/>
                  </a:solidFill>
                  <a:latin typeface="Impact" panose="020B0806030902050204" pitchFamily="34" charset="0"/>
                  <a:ea typeface="宋体"/>
                </a:endParaRPr>
              </a:p>
            </p:txBody>
          </p:sp>
          <p:sp>
            <p:nvSpPr>
              <p:cNvPr id="49" name="文本框 47"/>
              <p:cNvSpPr txBox="1"/>
              <p:nvPr/>
            </p:nvSpPr>
            <p:spPr>
              <a:xfrm>
                <a:off x="2633027" y="2316537"/>
                <a:ext cx="1032147" cy="2877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00" kern="0" dirty="0">
                  <a:solidFill>
                    <a:prstClr val="white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5153" name="组合 104"/>
            <p:cNvGrpSpPr>
              <a:grpSpLocks/>
            </p:cNvGrpSpPr>
            <p:nvPr/>
          </p:nvGrpSpPr>
          <p:grpSpPr bwMode="auto">
            <a:xfrm>
              <a:off x="1657916" y="3818417"/>
              <a:ext cx="786759" cy="626581"/>
              <a:chOff x="2615291" y="1797405"/>
              <a:chExt cx="1048828" cy="835184"/>
            </a:xfrm>
          </p:grpSpPr>
          <p:sp>
            <p:nvSpPr>
              <p:cNvPr id="46" name="文本框 49"/>
              <p:cNvSpPr txBox="1"/>
              <p:nvPr/>
            </p:nvSpPr>
            <p:spPr>
              <a:xfrm>
                <a:off x="2615289" y="1797405"/>
                <a:ext cx="1032149" cy="7405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000" kern="0" dirty="0">
                    <a:solidFill>
                      <a:prstClr val="white"/>
                    </a:solidFill>
                    <a:latin typeface="Impact" panose="020B0806030902050204" pitchFamily="34" charset="0"/>
                    <a:ea typeface="宋体"/>
                  </a:rPr>
                  <a:t>4</a:t>
                </a:r>
                <a:endParaRPr lang="zh-CN" altLang="en-US" sz="3000" kern="0" dirty="0">
                  <a:solidFill>
                    <a:prstClr val="white"/>
                  </a:solidFill>
                  <a:latin typeface="Impact" panose="020B0806030902050204" pitchFamily="34" charset="0"/>
                  <a:ea typeface="宋体"/>
                </a:endParaRPr>
              </a:p>
            </p:txBody>
          </p:sp>
          <p:sp>
            <p:nvSpPr>
              <p:cNvPr id="47" name="文本框 50"/>
              <p:cNvSpPr txBox="1"/>
              <p:nvPr/>
            </p:nvSpPr>
            <p:spPr>
              <a:xfrm>
                <a:off x="2633024" y="2345433"/>
                <a:ext cx="1032147" cy="2877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00" kern="0" dirty="0">
                  <a:solidFill>
                    <a:prstClr val="white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sp>
        <p:nvSpPr>
          <p:cNvPr id="5127" name="Прямоугольник 119"/>
          <p:cNvSpPr>
            <a:spLocks noChangeArrowheads="1"/>
          </p:cNvSpPr>
          <p:nvPr/>
        </p:nvSpPr>
        <p:spPr bwMode="auto">
          <a:xfrm>
            <a:off x="1187450" y="260350"/>
            <a:ext cx="75612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Содержание краткой девиантологической подготовки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12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453188"/>
            <a:ext cx="2808288" cy="2159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©</a:t>
            </a:r>
            <a:r>
              <a:rPr lang="ru-RU" smtClean="0">
                <a:solidFill>
                  <a:schemeClr val="tx1"/>
                </a:solidFill>
              </a:rPr>
              <a:t>Книжникова С.В., 2022</a:t>
            </a:r>
            <a:endParaRPr lang="en-US" smtClean="0">
              <a:solidFill>
                <a:schemeClr val="tx1"/>
              </a:solidFill>
            </a:endParaRPr>
          </a:p>
        </p:txBody>
      </p:sp>
      <p:grpSp>
        <p:nvGrpSpPr>
          <p:cNvPr id="62" name="组合 82"/>
          <p:cNvGrpSpPr>
            <a:grpSpLocks/>
          </p:cNvGrpSpPr>
          <p:nvPr/>
        </p:nvGrpSpPr>
        <p:grpSpPr bwMode="auto">
          <a:xfrm>
            <a:off x="1043608" y="5589240"/>
            <a:ext cx="8100392" cy="768350"/>
            <a:chOff x="3580172" y="3593189"/>
            <a:chExt cx="3580399" cy="676236"/>
          </a:xfrm>
        </p:grpSpPr>
        <p:sp>
          <p:nvSpPr>
            <p:cNvPr id="63" name="圆角矩形 85"/>
            <p:cNvSpPr/>
            <p:nvPr/>
          </p:nvSpPr>
          <p:spPr>
            <a:xfrm>
              <a:off x="3580172" y="3593189"/>
              <a:ext cx="3515023" cy="676236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txBody>
            <a:bodyPr lIns="68589" tIns="34295" rIns="68589" bIns="34295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64" name="矩形 86"/>
            <p:cNvSpPr/>
            <p:nvPr/>
          </p:nvSpPr>
          <p:spPr>
            <a:xfrm>
              <a:off x="3580172" y="3762248"/>
              <a:ext cx="3580399" cy="46107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2800" kern="0" dirty="0" smtClean="0">
                  <a:ea typeface="微软雅黑" panose="020B0503020204020204" pitchFamily="34" charset="-122"/>
                  <a:cs typeface="Times New Roman" pitchFamily="18" charset="0"/>
                </a:rPr>
                <a:t>Приемы манипулирования  </a:t>
              </a:r>
              <a:r>
                <a:rPr lang="ru-RU" altLang="zh-CN" sz="2800" kern="0" dirty="0" err="1">
                  <a:ea typeface="微软雅黑" panose="020B0503020204020204" pitchFamily="34" charset="-122"/>
                  <a:cs typeface="Times New Roman" pitchFamily="18" charset="0"/>
                </a:rPr>
                <a:t>медиапотребителями</a:t>
              </a:r>
              <a:endParaRPr lang="zh-CN" altLang="en-US" sz="2800" kern="0" dirty="0"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65" name="圆角矩形 120"/>
          <p:cNvSpPr/>
          <p:nvPr/>
        </p:nvSpPr>
        <p:spPr bwMode="auto">
          <a:xfrm>
            <a:off x="467544" y="5661248"/>
            <a:ext cx="475867" cy="676004"/>
          </a:xfrm>
          <a:prstGeom prst="roundRect">
            <a:avLst>
              <a:gd name="adj" fmla="val 13889"/>
            </a:avLst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6" name="文本框 49"/>
          <p:cNvSpPr txBox="1"/>
          <p:nvPr/>
        </p:nvSpPr>
        <p:spPr bwMode="auto">
          <a:xfrm>
            <a:off x="467544" y="5661248"/>
            <a:ext cx="461964" cy="555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3000" kern="0" dirty="0" smtClean="0">
                <a:solidFill>
                  <a:prstClr val="white"/>
                </a:solidFill>
                <a:latin typeface="Impact" panose="020B0806030902050204" pitchFamily="34" charset="0"/>
                <a:ea typeface="宋体"/>
              </a:rPr>
              <a:t>5</a:t>
            </a:r>
            <a:endParaRPr lang="zh-CN" altLang="en-US" sz="3000" kern="0" dirty="0">
              <a:solidFill>
                <a:prstClr val="white"/>
              </a:solidFill>
              <a:latin typeface="Impact" panose="020B0806030902050204" pitchFamily="34" charset="0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1182688" y="908050"/>
            <a:ext cx="7772400" cy="201612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Девиантогенные установки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медийно-информационном пространстве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5" descr="G:\С ноута-март 2021\Девиации\Девиации в медиапродукции\Фото для иллюстрации\E4kSG7hX0A878z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068638"/>
            <a:ext cx="52482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Нижний колонтитул 4"/>
          <p:cNvSpPr txBox="1">
            <a:spLocks/>
          </p:cNvSpPr>
          <p:nvPr/>
        </p:nvSpPr>
        <p:spPr bwMode="auto">
          <a:xfrm>
            <a:off x="250825" y="6453188"/>
            <a:ext cx="2808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/>
              <a:t>©</a:t>
            </a:r>
            <a:r>
              <a:rPr lang="ru-RU" sz="1200"/>
              <a:t>Книжникова С.В., 2022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1182688" y="476250"/>
            <a:ext cx="7772400" cy="5656263"/>
          </a:xfrm>
        </p:spPr>
        <p:txBody>
          <a:bodyPr/>
          <a:lstStyle/>
          <a:p>
            <a:pPr eaLnBrk="1" hangingPunct="1"/>
            <a:r>
              <a:rPr lang="ru-RU" alt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установка на престижность девиантного поведения; </a:t>
            </a:r>
          </a:p>
        </p:txBody>
      </p:sp>
      <p:pic>
        <p:nvPicPr>
          <p:cNvPr id="9219" name="Picture 7" descr="#davidgandy #johnniewalker #bluelabel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708275"/>
            <a:ext cx="4572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Нижний колонтитул 4"/>
          <p:cNvSpPr txBox="1">
            <a:spLocks/>
          </p:cNvSpPr>
          <p:nvPr/>
        </p:nvSpPr>
        <p:spPr bwMode="auto">
          <a:xfrm>
            <a:off x="250825" y="6453188"/>
            <a:ext cx="2808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/>
              <a:t>©</a:t>
            </a:r>
            <a:r>
              <a:rPr lang="ru-RU" sz="1200"/>
              <a:t>Книжникова С.В., 2022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013" y="549275"/>
            <a:ext cx="7772400" cy="51228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установка на </a:t>
            </a:r>
            <a:r>
              <a:rPr lang="ru-RU" altLang="ru-RU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вознаграждаемость</a:t>
            </a:r>
            <a:r>
              <a:rPr lang="ru-RU" alt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девиантного поведения;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 descr="http://img.dni.ru/binaries/v2_articlepic/810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781300"/>
            <a:ext cx="36004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Путана, которой 32 года, судя по всему, искала клиентов в гостинице на &amp;amp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08275"/>
            <a:ext cx="4208462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Нижний колонтитул 4"/>
          <p:cNvSpPr txBox="1">
            <a:spLocks/>
          </p:cNvSpPr>
          <p:nvPr/>
        </p:nvSpPr>
        <p:spPr bwMode="auto">
          <a:xfrm>
            <a:off x="250825" y="6453188"/>
            <a:ext cx="2808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/>
              <a:t>©</a:t>
            </a:r>
            <a:r>
              <a:rPr lang="ru-RU" sz="1200"/>
              <a:t>Книжникова С.В., 2022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0" y="333375"/>
            <a:ext cx="7772400" cy="5654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установка на этичность девиантного поведения;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8" descr="Справедливые убийцы часть восьмая assassins creed: unit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276475"/>
            <a:ext cx="496887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Нижний колонтитул 4"/>
          <p:cNvSpPr txBox="1">
            <a:spLocks/>
          </p:cNvSpPr>
          <p:nvPr/>
        </p:nvSpPr>
        <p:spPr bwMode="auto">
          <a:xfrm>
            <a:off x="250825" y="6453188"/>
            <a:ext cx="2808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/>
              <a:t>©</a:t>
            </a:r>
            <a:r>
              <a:rPr lang="ru-RU" sz="1200"/>
              <a:t>Книжникова С.В., 2022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0" y="333375"/>
            <a:ext cx="7772400" cy="5654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установка на романтичность девиантного поведения;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2" descr="http://i4.otzovik.com/2012/11/18/311547/img/48995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1844675"/>
            <a:ext cx="4608512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9" descr="https://i.pinimg.com/originals/8c/0b/e2/8c0be254f9bb93dd2da7b583838bb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284538"/>
            <a:ext cx="4090987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Нижний колонтитул 4"/>
          <p:cNvSpPr txBox="1">
            <a:spLocks/>
          </p:cNvSpPr>
          <p:nvPr/>
        </p:nvSpPr>
        <p:spPr bwMode="auto">
          <a:xfrm>
            <a:off x="250825" y="6453188"/>
            <a:ext cx="2808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/>
              <a:t>©</a:t>
            </a:r>
            <a:r>
              <a:rPr lang="ru-RU" sz="1200"/>
              <a:t>Книжникова С.В., 2022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nie-linii-na-svetlom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sinie-linii-na-svetlom</Template>
  <TotalTime>1213</TotalTime>
  <Words>1394</Words>
  <Application>Microsoft Office PowerPoint</Application>
  <PresentationFormat>Экран (4:3)</PresentationFormat>
  <Paragraphs>189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sinie-linii-na-svetlom</vt:lpstr>
      <vt:lpstr>Методика девиантологического  анализа  медиапродукции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Манипулятивные приемы, используемые в пропаганде девиаций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Sveta</cp:lastModifiedBy>
  <cp:revision>210</cp:revision>
  <cp:lastPrinted>1601-01-01T00:00:00Z</cp:lastPrinted>
  <dcterms:created xsi:type="dcterms:W3CDTF">1601-01-01T00:00:00Z</dcterms:created>
  <dcterms:modified xsi:type="dcterms:W3CDTF">2022-03-30T06:51:14Z</dcterms:modified>
</cp:coreProperties>
</file>