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79" r:id="rId3"/>
    <p:sldId id="303" r:id="rId4"/>
    <p:sldId id="302" r:id="rId5"/>
    <p:sldId id="304" r:id="rId6"/>
    <p:sldId id="305" r:id="rId7"/>
    <p:sldId id="313" r:id="rId8"/>
    <p:sldId id="314" r:id="rId9"/>
    <p:sldId id="312" r:id="rId10"/>
    <p:sldId id="310" r:id="rId11"/>
    <p:sldId id="315" r:id="rId12"/>
    <p:sldId id="316" r:id="rId13"/>
    <p:sldId id="308" r:id="rId14"/>
    <p:sldId id="307" r:id="rId15"/>
    <p:sldId id="317" r:id="rId16"/>
    <p:sldId id="309" r:id="rId17"/>
    <p:sldId id="318" r:id="rId18"/>
    <p:sldId id="306" r:id="rId19"/>
    <p:sldId id="31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D32"/>
    <a:srgbClr val="3F562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 snapToGrid="0">
      <p:cViewPr varScale="1">
        <p:scale>
          <a:sx n="109" d="100"/>
          <a:sy n="109" d="100"/>
        </p:scale>
        <p:origin x="63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3E9B2-E9E3-41B3-848C-B02FD6C634AB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8C0E1-126D-47E6-B450-B1C74F4CE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0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8C0E1-126D-47E6-B450-B1C74F4CE9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6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8C0E1-126D-47E6-B450-B1C74F4CE9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2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C1E7-21E1-48FB-8FD3-F3CBEA1E03E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83F3-392B-4DB3-BF8C-73ADFC192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8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C1E7-21E1-48FB-8FD3-F3CBEA1E03E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83F3-392B-4DB3-BF8C-73ADFC192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5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C1E7-21E1-48FB-8FD3-F3CBEA1E03E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83F3-392B-4DB3-BF8C-73ADFC192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5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C1E7-21E1-48FB-8FD3-F3CBEA1E03E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83F3-392B-4DB3-BF8C-73ADFC192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3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C1E7-21E1-48FB-8FD3-F3CBEA1E03E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83F3-392B-4DB3-BF8C-73ADFC192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1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C1E7-21E1-48FB-8FD3-F3CBEA1E03E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83F3-392B-4DB3-BF8C-73ADFC192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6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C1E7-21E1-48FB-8FD3-F3CBEA1E03E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83F3-392B-4DB3-BF8C-73ADFC192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9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C1E7-21E1-48FB-8FD3-F3CBEA1E03E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83F3-392B-4DB3-BF8C-73ADFC192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3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C1E7-21E1-48FB-8FD3-F3CBEA1E03E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83F3-392B-4DB3-BF8C-73ADFC192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C1E7-21E1-48FB-8FD3-F3CBEA1E03E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83F3-392B-4DB3-BF8C-73ADFC192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1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C1E7-21E1-48FB-8FD3-F3CBEA1E03E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83F3-392B-4DB3-BF8C-73ADFC192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6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4C1E7-21E1-48FB-8FD3-F3CBEA1E03E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A83F3-392B-4DB3-BF8C-73ADFC192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25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sd-rg@mail.ru" TargetMode="External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ressa-bsd@yandex.ru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" y="-1"/>
            <a:ext cx="12191713" cy="6858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A6D7C5-CCB8-4079-8C65-42D50F04026F}"/>
              </a:ext>
            </a:extLst>
          </p:cNvPr>
          <p:cNvSpPr txBox="1"/>
          <p:nvPr/>
        </p:nvSpPr>
        <p:spPr>
          <a:xfrm>
            <a:off x="97338" y="3860799"/>
            <a:ext cx="7892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ДЕНЬ ЕДИНЫХ ДЕЙСТВИЙ, </a:t>
            </a:r>
          </a:p>
          <a:p>
            <a:r>
              <a:rPr lang="ru-RU" sz="2400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В ПАМЯТЬ О ГЕНОЦИДЕ </a:t>
            </a:r>
          </a:p>
          <a:p>
            <a:r>
              <a:rPr lang="ru-RU" sz="2400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СОВЕТСКОГО НАРОДА </a:t>
            </a:r>
          </a:p>
          <a:p>
            <a:r>
              <a:rPr lang="ru-RU" sz="2400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НАЦИСТАМИ И ИХ </a:t>
            </a:r>
          </a:p>
          <a:p>
            <a:r>
              <a:rPr lang="ru-RU" sz="2400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ПОСОБНИКАМИ В ГОДЫ ВЕЛИКОЙ </a:t>
            </a:r>
          </a:p>
          <a:p>
            <a:r>
              <a:rPr lang="ru-RU" sz="2400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ОТЕЧЕСТВЕННОЙ ВОЙНЫ</a:t>
            </a:r>
            <a:endParaRPr lang="ru-RU" sz="2400" dirty="0">
              <a:solidFill>
                <a:srgbClr val="3F56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30AEEE-286C-47CB-8311-48C4A8BD2B8E}"/>
              </a:ext>
            </a:extLst>
          </p:cNvPr>
          <p:cNvSpPr/>
          <p:nvPr/>
        </p:nvSpPr>
        <p:spPr>
          <a:xfrm>
            <a:off x="1" y="6248400"/>
            <a:ext cx="12192000" cy="609600"/>
          </a:xfrm>
          <a:prstGeom prst="rect">
            <a:avLst/>
          </a:prstGeom>
          <a:solidFill>
            <a:srgbClr val="3F5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CB820-D74C-4DF3-8973-727E02DC7066}"/>
              </a:ext>
            </a:extLst>
          </p:cNvPr>
          <p:cNvSpPr txBox="1"/>
          <p:nvPr/>
        </p:nvSpPr>
        <p:spPr>
          <a:xfrm>
            <a:off x="97338" y="6322367"/>
            <a:ext cx="789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#БЕЗСРОКАДАВНОСТИ, #19АПРЕЛЯ</a:t>
            </a:r>
            <a:endParaRPr lang="ru-RU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0"/>
            <a:ext cx="12191689" cy="68581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DE31C2-4C68-4C33-A976-FC3880D2B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2" t="31326" r="-631" b="38513"/>
          <a:stretch/>
        </p:blipFill>
        <p:spPr>
          <a:xfrm>
            <a:off x="8569595" y="4243403"/>
            <a:ext cx="3622090" cy="20684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4630" y="3856000"/>
            <a:ext cx="8485198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F5620"/>
                </a:solidFill>
                <a:latin typeface="Arial Narrow" pitchFamily="34" charset="0"/>
              </a:rPr>
              <a:t>ОРГАНИЗАТОР: </a:t>
            </a:r>
          </a:p>
          <a:p>
            <a:r>
              <a:rPr lang="ru-RU" b="1" dirty="0">
                <a:latin typeface="Arial Narrow" pitchFamily="34" charset="0"/>
              </a:rPr>
              <a:t>Комитет по молодежной политике Ростовской области,</a:t>
            </a:r>
            <a:br>
              <a:rPr lang="ru-RU" b="1" dirty="0">
                <a:latin typeface="Arial Narrow" pitchFamily="34" charset="0"/>
              </a:rPr>
            </a:br>
            <a:r>
              <a:rPr lang="ru-RU" b="1" dirty="0">
                <a:latin typeface="Arial Narrow" pitchFamily="34" charset="0"/>
              </a:rPr>
              <a:t>ГАУ РО «</a:t>
            </a:r>
            <a:r>
              <a:rPr lang="ru-RU" b="1" dirty="0" err="1">
                <a:latin typeface="Arial Narrow" pitchFamily="34" charset="0"/>
              </a:rPr>
              <a:t>Ростовпатриотцентр</a:t>
            </a:r>
            <a:r>
              <a:rPr lang="ru-RU" b="1" dirty="0">
                <a:latin typeface="Arial Narrow" pitchFamily="34" charset="0"/>
              </a:rPr>
              <a:t>»</a:t>
            </a:r>
          </a:p>
          <a:p>
            <a:endParaRPr lang="ru-RU" sz="1050" b="1" dirty="0">
              <a:latin typeface="Arial Narrow" pitchFamily="34" charset="0"/>
            </a:endParaRPr>
          </a:p>
          <a:p>
            <a:r>
              <a:rPr lang="ru-RU" sz="2000" b="1" dirty="0">
                <a:solidFill>
                  <a:srgbClr val="3F5620"/>
                </a:solidFill>
                <a:latin typeface="Arial Narrow" pitchFamily="34" charset="0"/>
              </a:rPr>
              <a:t>КОНТАКТЫ: </a:t>
            </a:r>
          </a:p>
          <a:p>
            <a:r>
              <a:rPr lang="ru-RU" b="1" dirty="0">
                <a:latin typeface="Arial Narrow" pitchFamily="34" charset="0"/>
              </a:rPr>
              <a:t>Германова Елена Александровна</a:t>
            </a:r>
          </a:p>
          <a:p>
            <a:r>
              <a:rPr lang="ru-RU" b="1" dirty="0">
                <a:latin typeface="Arial Narrow" pitchFamily="34" charset="0"/>
              </a:rPr>
              <a:t>Главный специалист ГАУ РО «</a:t>
            </a:r>
            <a:r>
              <a:rPr lang="ru-RU" b="1" dirty="0" err="1">
                <a:latin typeface="Arial Narrow" pitchFamily="34" charset="0"/>
              </a:rPr>
              <a:t>Ростовпатриотцентр</a:t>
            </a:r>
            <a:r>
              <a:rPr lang="ru-RU" b="1" dirty="0">
                <a:latin typeface="Arial Narrow" pitchFamily="34" charset="0"/>
              </a:rPr>
              <a:t>» +7 (863) 203 80 27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631" y="343160"/>
            <a:ext cx="809331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Маршрут памяти, посвященный 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Дню памяти жертв фашизма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6131BF-8533-47AE-9699-9BC3615FADA0}"/>
              </a:ext>
            </a:extLst>
          </p:cNvPr>
          <p:cNvSpPr/>
          <p:nvPr/>
        </p:nvSpPr>
        <p:spPr>
          <a:xfrm>
            <a:off x="484630" y="1657427"/>
            <a:ext cx="11025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Реализация проекта предполагает проведение автопробега с посещением исторических и памятных мест Ростовской области, посвященных геноциду советского народа (памятники, мемориальные комплексы, музеи, посвященные жертвам фашизма). В рамках акции будут использованы материалы ресурса «Виртуальные экскурсии» проекта «Без срока давности», включающего экскурсионные маршруты по памятным местам Геноцида советского народа со стороны нацистов и их пособников во время Великой Отечественной войны на территории РСФСР.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A17DADC-12DF-43E9-96F4-04C14B3D3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98" y="535349"/>
            <a:ext cx="330839" cy="3308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B3A712-6B52-4567-A4F0-72ADE1D8E283}"/>
              </a:ext>
            </a:extLst>
          </p:cNvPr>
          <p:cNvSpPr txBox="1"/>
          <p:nvPr/>
        </p:nvSpPr>
        <p:spPr>
          <a:xfrm>
            <a:off x="9442837" y="555806"/>
            <a:ext cx="276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Общефедеральное мероприятие</a:t>
            </a:r>
            <a:endParaRPr lang="ru-RU" sz="3200" b="1" dirty="0">
              <a:solidFill>
                <a:srgbClr val="3F562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2050" name="Picture 2" descr="Герб">
            <a:extLst>
              <a:ext uri="{FF2B5EF4-FFF2-40B4-BE49-F238E27FC236}">
                <a16:creationId xmlns:a16="http://schemas.microsoft.com/office/drawing/2014/main" id="{8CA11E5F-B30B-4307-A877-826B21BA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718" y="4625368"/>
            <a:ext cx="1851025" cy="19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5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0"/>
            <a:ext cx="12191689" cy="68581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E40DF8-9272-4D86-BDA5-444BE864E3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2" t="31326" r="-631" b="38513"/>
          <a:stretch/>
        </p:blipFill>
        <p:spPr>
          <a:xfrm>
            <a:off x="8569595" y="4243403"/>
            <a:ext cx="3622090" cy="20684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4630" y="4267876"/>
            <a:ext cx="7600645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F5620"/>
                </a:solidFill>
                <a:latin typeface="Arial Narrow" pitchFamily="34" charset="0"/>
              </a:rPr>
              <a:t>ОРГАНИЗАТОР: </a:t>
            </a:r>
          </a:p>
          <a:p>
            <a:r>
              <a:rPr lang="ru-RU" b="1" dirty="0">
                <a:latin typeface="Arial Narrow" pitchFamily="34" charset="0"/>
              </a:rPr>
              <a:t>ООД «Поисковое движение России»</a:t>
            </a:r>
          </a:p>
          <a:p>
            <a:endParaRPr lang="ru-RU" sz="1050" b="1" dirty="0">
              <a:latin typeface="Arial Narrow" pitchFamily="34" charset="0"/>
            </a:endParaRPr>
          </a:p>
          <a:p>
            <a:r>
              <a:rPr lang="ru-RU" sz="2000" b="1" dirty="0">
                <a:solidFill>
                  <a:srgbClr val="3F5620"/>
                </a:solidFill>
                <a:latin typeface="Arial Narrow" pitchFamily="34" charset="0"/>
              </a:rPr>
              <a:t>КОНТАКТЫ: </a:t>
            </a:r>
          </a:p>
          <a:p>
            <a:r>
              <a:rPr lang="ru-RU" b="1" dirty="0">
                <a:latin typeface="Arial Narrow" pitchFamily="34" charset="0"/>
              </a:rPr>
              <a:t>Руководитель направления по взаимодействию с научными и образовательными учреждениями ООД «Поисковое движение России» </a:t>
            </a:r>
            <a:br>
              <a:rPr lang="ru-RU" b="1" dirty="0">
                <a:latin typeface="Arial Narrow" pitchFamily="34" charset="0"/>
              </a:rPr>
            </a:br>
            <a:r>
              <a:rPr lang="ru-RU" b="1" dirty="0">
                <a:latin typeface="Arial Narrow" pitchFamily="34" charset="0"/>
              </a:rPr>
              <a:t>Корсаков Павел Денисович +7 (985) 242-99-69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631" y="1036631"/>
            <a:ext cx="809331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Публичные кинопоказы документальных фильмов «Без срока давности»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6131BF-8533-47AE-9699-9BC3615FADA0}"/>
              </a:ext>
            </a:extLst>
          </p:cNvPr>
          <p:cNvSpPr/>
          <p:nvPr/>
        </p:nvSpPr>
        <p:spPr>
          <a:xfrm>
            <a:off x="484630" y="2134083"/>
            <a:ext cx="11025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Показ в кинотеатрах, вузах, школах, других общественных пространствах документальных фильмов, созданных в рамках проекта «Без срока давности». Фильмы отражают весь спектр преступлений нацистов и из пособников против мирных советских граждан как на оккупированной территории, так и на принудительных работах в немецком тылу. Регионам предоставлен список фильмов на выбор.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A17DADC-12DF-43E9-96F4-04C14B3D3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29" y="1444393"/>
            <a:ext cx="330839" cy="3308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FCF031-9EF3-4DB3-AFB1-C18C927CA1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07" y="3697802"/>
            <a:ext cx="6672173" cy="26140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8B45ED-B24E-4400-B0BE-57ADBAF34915}"/>
              </a:ext>
            </a:extLst>
          </p:cNvPr>
          <p:cNvSpPr txBox="1"/>
          <p:nvPr/>
        </p:nvSpPr>
        <p:spPr>
          <a:xfrm>
            <a:off x="9436279" y="1425856"/>
            <a:ext cx="276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Социальные сети</a:t>
            </a:r>
            <a:endParaRPr lang="ru-RU" sz="3200" b="1" dirty="0">
              <a:solidFill>
                <a:srgbClr val="3F562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1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0"/>
            <a:ext cx="12191689" cy="68581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E40DF8-9272-4D86-BDA5-444BE864E3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2" t="31326" r="-631" b="38513"/>
          <a:stretch/>
        </p:blipFill>
        <p:spPr>
          <a:xfrm>
            <a:off x="8569595" y="4243403"/>
            <a:ext cx="3622090" cy="20684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4630" y="4267876"/>
            <a:ext cx="7600645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F5620"/>
                </a:solidFill>
                <a:latin typeface="Arial Narrow" pitchFamily="34" charset="0"/>
              </a:rPr>
              <a:t>ОРГАНИЗАТОР: </a:t>
            </a:r>
          </a:p>
          <a:p>
            <a:r>
              <a:rPr lang="ru-RU" b="1" dirty="0">
                <a:latin typeface="Arial Narrow" pitchFamily="34" charset="0"/>
              </a:rPr>
              <a:t>ООД «Поисковое движение России»</a:t>
            </a:r>
          </a:p>
          <a:p>
            <a:endParaRPr lang="ru-RU" sz="1050" b="1" dirty="0">
              <a:latin typeface="Arial Narrow" pitchFamily="34" charset="0"/>
            </a:endParaRPr>
          </a:p>
          <a:p>
            <a:r>
              <a:rPr lang="ru-RU" sz="2000" b="1" dirty="0">
                <a:solidFill>
                  <a:srgbClr val="3F5620"/>
                </a:solidFill>
                <a:latin typeface="Arial Narrow" pitchFamily="34" charset="0"/>
              </a:rPr>
              <a:t>КОНТАКТЫ: </a:t>
            </a:r>
          </a:p>
          <a:p>
            <a:r>
              <a:rPr lang="ru-RU" b="1" dirty="0">
                <a:latin typeface="Arial Narrow" pitchFamily="34" charset="0"/>
              </a:rPr>
              <a:t>Руководитель направления по реализации военно-исторических проектов ООД «Поисковое движение России» </a:t>
            </a:r>
            <a:br>
              <a:rPr lang="ru-RU" b="1" dirty="0">
                <a:latin typeface="Arial Narrow" pitchFamily="34" charset="0"/>
              </a:rPr>
            </a:br>
            <a:r>
              <a:rPr lang="ru-RU" b="1" dirty="0">
                <a:latin typeface="Arial Narrow" pitchFamily="34" charset="0"/>
              </a:rPr>
              <a:t>Бормотов Алексей Леонидович +7 (905) 339 47 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631" y="1282852"/>
            <a:ext cx="809331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Тематические музейные экспозиции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6131BF-8533-47AE-9699-9BC3615FADA0}"/>
              </a:ext>
            </a:extLst>
          </p:cNvPr>
          <p:cNvSpPr/>
          <p:nvPr/>
        </p:nvSpPr>
        <p:spPr>
          <a:xfrm>
            <a:off x="484630" y="2134083"/>
            <a:ext cx="11025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При поддержке региональных отделений Поискового движения России в музеях, в том числе при школах, вузах, молодёжных патриотических организациях, подготовлены тематические экспозиции на основании документальных материалов проекта «Без срока давности». При подготовке экспозиций использованы экспонаты, обнаруженные в ходе поисковых экспедиций.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A17DADC-12DF-43E9-96F4-04C14B3D3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29" y="1444393"/>
            <a:ext cx="330839" cy="3308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FCF031-9EF3-4DB3-AFB1-C18C927CA1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07" y="3429087"/>
            <a:ext cx="6672173" cy="26140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F16DAF-2656-4013-BC3A-82D1D591A289}"/>
              </a:ext>
            </a:extLst>
          </p:cNvPr>
          <p:cNvSpPr txBox="1"/>
          <p:nvPr/>
        </p:nvSpPr>
        <p:spPr>
          <a:xfrm>
            <a:off x="9436279" y="1419262"/>
            <a:ext cx="276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Социальные сети</a:t>
            </a:r>
            <a:endParaRPr lang="ru-RU" sz="3200" b="1" dirty="0">
              <a:solidFill>
                <a:srgbClr val="3F562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43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0"/>
            <a:ext cx="12191689" cy="68581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4630" y="4706973"/>
            <a:ext cx="8485198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F5620"/>
                </a:solidFill>
                <a:latin typeface="Arial Narrow" pitchFamily="34" charset="0"/>
              </a:rPr>
              <a:t>ОРГАНИЗАТОР: </a:t>
            </a:r>
          </a:p>
          <a:p>
            <a:r>
              <a:rPr lang="ru-RU" b="1" dirty="0">
                <a:latin typeface="Arial Narrow" pitchFamily="34" charset="0"/>
              </a:rPr>
              <a:t>Всероссийское общественное движение «Волонтёры Победы»</a:t>
            </a:r>
          </a:p>
          <a:p>
            <a:endParaRPr lang="ru-RU" sz="1050" b="1" dirty="0">
              <a:latin typeface="Arial Narrow" pitchFamily="34" charset="0"/>
            </a:endParaRPr>
          </a:p>
          <a:p>
            <a:r>
              <a:rPr lang="ru-RU" sz="2000" b="1" dirty="0">
                <a:solidFill>
                  <a:srgbClr val="3F5620"/>
                </a:solidFill>
                <a:latin typeface="Arial Narrow" pitchFamily="34" charset="0"/>
              </a:rPr>
              <a:t>КОНТАКТЫ: </a:t>
            </a:r>
          </a:p>
          <a:p>
            <a:r>
              <a:rPr lang="ru-RU" b="1" dirty="0">
                <a:latin typeface="Arial Narrow" pitchFamily="34" charset="0"/>
              </a:rPr>
              <a:t>Ксения Юрьева, +7 (919) 593-62-15 </a:t>
            </a:r>
          </a:p>
          <a:p>
            <a:r>
              <a:rPr lang="ru-RU" b="1" dirty="0">
                <a:latin typeface="Arial Narrow" pitchFamily="34" charset="0"/>
              </a:rPr>
              <a:t>Руководитель дирекции по работе с ветеранами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353" y="562648"/>
            <a:ext cx="809331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Запуск платформы «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ЗаботаоВетеранах.рф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6131BF-8533-47AE-9699-9BC3615FADA0}"/>
              </a:ext>
            </a:extLst>
          </p:cNvPr>
          <p:cNvSpPr/>
          <p:nvPr/>
        </p:nvSpPr>
        <p:spPr>
          <a:xfrm>
            <a:off x="484630" y="1751633"/>
            <a:ext cx="110251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Информационная система «</a:t>
            </a:r>
            <a:r>
              <a:rPr lang="ru-RU" sz="2000" b="1" dirty="0" err="1">
                <a:latin typeface="Arial Narrow" pitchFamily="34" charset="0"/>
              </a:rPr>
              <a:t>заботаоветеранах.рф</a:t>
            </a:r>
            <a:r>
              <a:rPr lang="ru-RU" sz="2000" b="1" dirty="0">
                <a:latin typeface="Arial Narrow" pitchFamily="34" charset="0"/>
              </a:rPr>
              <a:t>» позволит систематизировать работу активистов Движения и создать уникальный электронный архив </a:t>
            </a:r>
            <a:r>
              <a:rPr lang="ru-RU" sz="2000" b="1" dirty="0" err="1">
                <a:latin typeface="Arial Narrow" pitchFamily="34" charset="0"/>
              </a:rPr>
              <a:t>видеовоспоминаний</a:t>
            </a:r>
            <a:r>
              <a:rPr lang="ru-RU" sz="2000" b="1" dirty="0">
                <a:latin typeface="Arial Narrow" pitchFamily="34" charset="0"/>
              </a:rPr>
              <a:t> ветеранов Великой Отечественной войны и Второй мировой войны. Присоединиться к созданию уникального архива и рассказать о своем родственнике, пережившем войну, может любой желающий. Для этого необходимо загрузить на портал </a:t>
            </a:r>
            <a:r>
              <a:rPr lang="ru-RU" sz="2000" b="1" dirty="0" err="1">
                <a:latin typeface="Arial Narrow" pitchFamily="34" charset="0"/>
              </a:rPr>
              <a:t>видеовоспоминание</a:t>
            </a:r>
            <a:r>
              <a:rPr lang="ru-RU" sz="2000" b="1" dirty="0">
                <a:latin typeface="Arial Narrow" pitchFamily="34" charset="0"/>
              </a:rPr>
              <a:t>, заполнить анкету ветерана и согласия на обработку персональных данных и использование изображения. </a:t>
            </a:r>
          </a:p>
          <a:p>
            <a:r>
              <a:rPr lang="ru-RU" sz="2000" b="1" dirty="0">
                <a:latin typeface="Arial Narrow" pitchFamily="34" charset="0"/>
              </a:rPr>
              <a:t>На момент запуска системы в ней содержится около </a:t>
            </a:r>
            <a:r>
              <a:rPr lang="ru-RU" sz="2000" b="1" dirty="0">
                <a:solidFill>
                  <a:srgbClr val="3F5620"/>
                </a:solidFill>
                <a:latin typeface="Arial Narrow" pitchFamily="34" charset="0"/>
              </a:rPr>
              <a:t>1000 роликов</a:t>
            </a:r>
            <a:r>
              <a:rPr lang="ru-RU" sz="2000" b="1" dirty="0">
                <a:latin typeface="Arial Narrow" pitchFamily="34" charset="0"/>
              </a:rPr>
              <a:t>, в том числе воспоминая узников концлагерей.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A17DADC-12DF-43E9-96F4-04C14B3D3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94" y="1084790"/>
            <a:ext cx="330839" cy="3308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B3A712-6B52-4567-A4F0-72ADE1D8E283}"/>
              </a:ext>
            </a:extLst>
          </p:cNvPr>
          <p:cNvSpPr txBox="1"/>
          <p:nvPr/>
        </p:nvSpPr>
        <p:spPr>
          <a:xfrm>
            <a:off x="9448333" y="1101257"/>
            <a:ext cx="276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Онлайн-платформа</a:t>
            </a:r>
            <a:endParaRPr lang="ru-RU" sz="3200" b="1" dirty="0">
              <a:solidFill>
                <a:srgbClr val="3F562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A826D1-44E1-476E-9DAB-8508742CBA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2" t="31326" r="-631" b="38513"/>
          <a:stretch/>
        </p:blipFill>
        <p:spPr>
          <a:xfrm>
            <a:off x="8569595" y="4243403"/>
            <a:ext cx="3622090" cy="2068497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BDE0CA5-BADB-45C3-B03D-9DBFC3F0E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661" y="4463502"/>
            <a:ext cx="2077168" cy="207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75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832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0"/>
            <a:ext cx="12191689" cy="68581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F91628-A493-4771-A7D8-7CE8B97909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2" t="31326" r="-631" b="38513"/>
          <a:stretch/>
        </p:blipFill>
        <p:spPr>
          <a:xfrm>
            <a:off x="8569595" y="4243403"/>
            <a:ext cx="3622090" cy="206849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79335CC-5AEA-45A8-BB10-416F58B88541}"/>
              </a:ext>
            </a:extLst>
          </p:cNvPr>
          <p:cNvSpPr/>
          <p:nvPr/>
        </p:nvSpPr>
        <p:spPr>
          <a:xfrm>
            <a:off x="484631" y="3383091"/>
            <a:ext cx="859367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F5620"/>
                </a:solidFill>
                <a:latin typeface="Arial Narrow" pitchFamily="34" charset="0"/>
              </a:rPr>
              <a:t>ОРГАНИЗАТОР: </a:t>
            </a:r>
          </a:p>
          <a:p>
            <a:r>
              <a:rPr lang="ru-RU" b="1" dirty="0">
                <a:latin typeface="Arial Narrow" pitchFamily="34" charset="0"/>
              </a:rPr>
              <a:t>Управление общественных проектов и молодежной политики Администрации Псковской области, </a:t>
            </a:r>
            <a:br>
              <a:rPr lang="ru-RU" b="1" dirty="0">
                <a:latin typeface="Arial Narrow" pitchFamily="34" charset="0"/>
              </a:rPr>
            </a:br>
            <a:r>
              <a:rPr lang="ru-RU" b="1" dirty="0">
                <a:latin typeface="Arial Narrow" pitchFamily="34" charset="0"/>
              </a:rPr>
              <a:t>АНО ПО «Центр молодежи и общественных инициатив»</a:t>
            </a:r>
            <a:endParaRPr lang="ru-RU" b="1" dirty="0">
              <a:solidFill>
                <a:srgbClr val="3F5620"/>
              </a:solidFill>
              <a:latin typeface="Arial Narrow" pitchFamily="34" charset="0"/>
            </a:endParaRPr>
          </a:p>
          <a:p>
            <a:endParaRPr lang="ru-RU" sz="900" b="1" dirty="0">
              <a:solidFill>
                <a:srgbClr val="3F5620"/>
              </a:solidFill>
              <a:latin typeface="Arial Narrow" pitchFamily="34" charset="0"/>
            </a:endParaRPr>
          </a:p>
          <a:p>
            <a:r>
              <a:rPr lang="ru-RU" sz="2000" b="1" dirty="0">
                <a:solidFill>
                  <a:srgbClr val="3F5620"/>
                </a:solidFill>
                <a:latin typeface="Arial Narrow" pitchFamily="34" charset="0"/>
              </a:rPr>
              <a:t>КОНТАКТЫ: </a:t>
            </a:r>
          </a:p>
          <a:p>
            <a:r>
              <a:rPr lang="ru-RU" b="1" dirty="0">
                <a:latin typeface="Arial Narrow" pitchFamily="34" charset="0"/>
              </a:rPr>
              <a:t>Власов Тимофей Викторович - Консультант отдела общественных проектов Управления общественных проектов и молодежной политики Администрации Псковской области тел.: 8 (811) 229-91-46, tv.vlasov@pskov.ru </a:t>
            </a:r>
            <a:br>
              <a:rPr lang="ru-RU" b="1" dirty="0">
                <a:latin typeface="Arial Narrow" pitchFamily="34" charset="0"/>
              </a:rPr>
            </a:br>
            <a:r>
              <a:rPr lang="ru-RU" b="1" dirty="0">
                <a:latin typeface="Arial Narrow" pitchFamily="34" charset="0"/>
              </a:rPr>
              <a:t>Железникова Ксения Викторовна – директор АНО ПО «Центр молодежи и общественных инициатив», тел.: 8 937 539-61-18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FFCCFB-7766-4052-9940-DD2A3E466290}"/>
              </a:ext>
            </a:extLst>
          </p:cNvPr>
          <p:cNvSpPr txBox="1"/>
          <p:nvPr/>
        </p:nvSpPr>
        <p:spPr>
          <a:xfrm>
            <a:off x="484631" y="243213"/>
            <a:ext cx="774901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Онлайн-акция школьных видеороликов «Вечная память»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D889E48-8F7C-4282-9636-56DD7EDAAACC}"/>
              </a:ext>
            </a:extLst>
          </p:cNvPr>
          <p:cNvSpPr/>
          <p:nvPr/>
        </p:nvSpPr>
        <p:spPr>
          <a:xfrm>
            <a:off x="484631" y="1382172"/>
            <a:ext cx="11388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В онлайн формате на территории Псковской области запускается акция «Вечная память», целью которой является сохранение памяти о жертвах нацистов среди мирного населения  в годы Великой Отечественной войны. В рамках акции запланировано создание  детьми 8-11 классов, представителями краеведческих клубов, военно-патриотическими организациями видеоролика о судьбе мирного жителя их муниципалитета и публикация  видеоролика в социальных сетях под единым хештегом</a:t>
            </a:r>
          </a:p>
        </p:txBody>
      </p:sp>
      <p:pic>
        <p:nvPicPr>
          <p:cNvPr id="14" name="Объект 7">
            <a:extLst>
              <a:ext uri="{FF2B5EF4-FFF2-40B4-BE49-F238E27FC236}">
                <a16:creationId xmlns:a16="http://schemas.microsoft.com/office/drawing/2014/main" id="{90DB01FB-2F3F-46C4-A8A6-AE41EC44AD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10" y="554846"/>
            <a:ext cx="330839" cy="3308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A95B19-EA47-4107-ADC4-AB1971E9497C}"/>
              </a:ext>
            </a:extLst>
          </p:cNvPr>
          <p:cNvSpPr txBox="1"/>
          <p:nvPr/>
        </p:nvSpPr>
        <p:spPr>
          <a:xfrm>
            <a:off x="8233645" y="531678"/>
            <a:ext cx="336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Муниципалитеты </a:t>
            </a:r>
            <a:br>
              <a:rPr lang="ru-RU" b="1" dirty="0">
                <a:solidFill>
                  <a:srgbClr val="3F5620"/>
                </a:solidFill>
                <a:latin typeface="Franklin Gothic Demi" panose="020B0703020102020204" pitchFamily="34" charset="0"/>
              </a:rPr>
            </a:br>
            <a:r>
              <a:rPr lang="ru-RU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Псковской области (онлайн)</a:t>
            </a:r>
            <a:endParaRPr lang="ru-RU" sz="3200" b="1" dirty="0">
              <a:solidFill>
                <a:srgbClr val="3F562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75CF4E5-D216-4AF7-AF05-8CCE879FD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0785" y="4001294"/>
            <a:ext cx="1759998" cy="21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832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0"/>
            <a:ext cx="12191689" cy="68581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5495" y="4564110"/>
            <a:ext cx="848519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F5620"/>
                </a:solidFill>
                <a:latin typeface="Arial Narrow" pitchFamily="34" charset="0"/>
              </a:rPr>
              <a:t>ОРГАНИЗАТОР: </a:t>
            </a:r>
          </a:p>
          <a:p>
            <a:r>
              <a:rPr lang="ru-RU" sz="1600" b="1" dirty="0">
                <a:latin typeface="Arial Narrow" pitchFamily="34" charset="0"/>
              </a:rPr>
              <a:t>ФГБУ «Роспатриотцентр»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630" y="370189"/>
            <a:ext cx="809331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Открытый диалог с экспертами 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«Без срока давности»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6131BF-8533-47AE-9699-9BC3615FADA0}"/>
              </a:ext>
            </a:extLst>
          </p:cNvPr>
          <p:cNvSpPr/>
          <p:nvPr/>
        </p:nvSpPr>
        <p:spPr>
          <a:xfrm>
            <a:off x="484629" y="1559196"/>
            <a:ext cx="112705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Трансляция эфира в формате диалога с экспертами, реализующими деятельность в рамках федерального проекта «Без срока давности». Экспертами эфира выступят представители ООД «Поисковое движение России», ВОД «Волонтеры Победы», Следственного комитета РФ и творческого блока проекта «Без срока давности». Представитель ООД «Поисковое движение России» выступит с общим блоком по федеральному проекту «Без срока давности», расскажет о целях и задачах проекта, о работе, которая сейчас ведется, а также форматах участия молодежи в проекте. Представители ВОД «Волонтеры Победы», Следственного комитета РФ и творческого блока проекта «Без срока давности» расскажут о проектах и мероприятиях, которые реализуются ими в рамках проекта.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F91628-A493-4771-A7D8-7CE8B97909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2" t="31326" r="-631" b="38513"/>
          <a:stretch/>
        </p:blipFill>
        <p:spPr>
          <a:xfrm>
            <a:off x="8569595" y="4243403"/>
            <a:ext cx="3622090" cy="2068497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A17DADC-12DF-43E9-96F4-04C14B3D3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037" y="667987"/>
            <a:ext cx="330839" cy="3308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B3A712-6B52-4567-A4F0-72ADE1D8E283}"/>
              </a:ext>
            </a:extLst>
          </p:cNvPr>
          <p:cNvSpPr txBox="1"/>
          <p:nvPr/>
        </p:nvSpPr>
        <p:spPr>
          <a:xfrm>
            <a:off x="8207189" y="543831"/>
            <a:ext cx="276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Социальные</a:t>
            </a:r>
          </a:p>
          <a:p>
            <a:r>
              <a:rPr lang="ru-RU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сети</a:t>
            </a:r>
            <a:endParaRPr lang="ru-RU" sz="3200" b="1" dirty="0">
              <a:solidFill>
                <a:srgbClr val="3F56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B60FDF-0FB7-4219-8385-C65E3D5AED12}"/>
              </a:ext>
            </a:extLst>
          </p:cNvPr>
          <p:cNvSpPr txBox="1"/>
          <p:nvPr/>
        </p:nvSpPr>
        <p:spPr>
          <a:xfrm>
            <a:off x="484629" y="5322255"/>
            <a:ext cx="6177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F5620"/>
                </a:solidFill>
                <a:latin typeface="Arial Narrow" pitchFamily="34" charset="0"/>
              </a:rPr>
              <a:t>КОНТАКТЫ: </a:t>
            </a:r>
          </a:p>
          <a:p>
            <a:r>
              <a:rPr lang="ru-RU" sz="1600" b="1" dirty="0">
                <a:latin typeface="Arial Narrow" pitchFamily="34" charset="0"/>
              </a:rPr>
              <a:t>+7 (499) 967-86-70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8B3466F-0166-4411-B1C2-A51A9C0797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035" y="3421274"/>
            <a:ext cx="3686676" cy="368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36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0"/>
            <a:ext cx="12191689" cy="6858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915" y="132717"/>
            <a:ext cx="809331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Акция посещения территории сожжённых деревень «Сожженные, но не забытые»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6131BF-8533-47AE-9699-9BC3615FADA0}"/>
              </a:ext>
            </a:extLst>
          </p:cNvPr>
          <p:cNvSpPr/>
          <p:nvPr/>
        </p:nvSpPr>
        <p:spPr>
          <a:xfrm>
            <a:off x="475915" y="1283316"/>
            <a:ext cx="117157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На территории Псковской области в каждом муниципалитете представители 25 поисковых отрядов, входящих в состав регионально отделения Поискового движения России проводят акцию «Сожженные, но не забытые». Активисты поисковых отрядов из числа молодежи будут изучать архивные документы с целью обнаружения информации о местах нахождения сожженных деревень в годы Великой Отечественной войны. В рамках акции запланирован выезд на территорию сожженных деревень Псковской области и возложение цветов в местах массовой гибели мирных жителей в годы войны.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A17DADC-12DF-43E9-96F4-04C14B3D3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66" y="491940"/>
            <a:ext cx="330839" cy="3308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91024F1-2A99-4850-B2A2-41E162A2A2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2" t="31326" r="-631" b="38513"/>
          <a:stretch/>
        </p:blipFill>
        <p:spPr>
          <a:xfrm>
            <a:off x="8569595" y="4243403"/>
            <a:ext cx="3622090" cy="2068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B3A712-6B52-4567-A4F0-72ADE1D8E283}"/>
              </a:ext>
            </a:extLst>
          </p:cNvPr>
          <p:cNvSpPr txBox="1"/>
          <p:nvPr/>
        </p:nvSpPr>
        <p:spPr>
          <a:xfrm>
            <a:off x="9423105" y="321207"/>
            <a:ext cx="276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Муниципалитеты Псковской области</a:t>
            </a:r>
            <a:endParaRPr lang="ru-RU" sz="3200" b="1" dirty="0">
              <a:solidFill>
                <a:srgbClr val="3F56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058F9ED-8DE8-4F6F-B4C8-D47B3A48AB71}"/>
              </a:ext>
            </a:extLst>
          </p:cNvPr>
          <p:cNvSpPr/>
          <p:nvPr/>
        </p:nvSpPr>
        <p:spPr>
          <a:xfrm>
            <a:off x="475915" y="3809135"/>
            <a:ext cx="936412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F5620"/>
                </a:solidFill>
                <a:latin typeface="Arial Narrow" pitchFamily="34" charset="0"/>
              </a:rPr>
              <a:t>ОРГАНИЗАТОР: </a:t>
            </a:r>
          </a:p>
          <a:p>
            <a:r>
              <a:rPr lang="ru-RU" sz="1600" b="1" dirty="0">
                <a:latin typeface="Arial Narrow" pitchFamily="34" charset="0"/>
              </a:rPr>
              <a:t>Управление общественных проектов и молодежной политики Администрации Псковской области;</a:t>
            </a:r>
          </a:p>
          <a:p>
            <a:r>
              <a:rPr lang="ru-RU" sz="1600" b="1" dirty="0">
                <a:latin typeface="Arial Narrow" pitchFamily="34" charset="0"/>
              </a:rPr>
              <a:t>АНО ПО «Центр молодежи и общественных инициатив»</a:t>
            </a:r>
          </a:p>
          <a:p>
            <a:endParaRPr lang="ru-RU" sz="600" b="1" dirty="0">
              <a:latin typeface="Arial Narrow" pitchFamily="34" charset="0"/>
            </a:endParaRPr>
          </a:p>
          <a:p>
            <a:r>
              <a:rPr lang="ru-RU" b="1" dirty="0">
                <a:solidFill>
                  <a:srgbClr val="3F5620"/>
                </a:solidFill>
                <a:latin typeface="Arial Narrow" pitchFamily="34" charset="0"/>
              </a:rPr>
              <a:t>КОНТАКТЫ: </a:t>
            </a:r>
          </a:p>
          <a:p>
            <a:r>
              <a:rPr lang="ru-RU" sz="1600" b="1" dirty="0">
                <a:latin typeface="Arial Narrow" pitchFamily="34" charset="0"/>
              </a:rPr>
              <a:t>Власов Тимофей Викторович - Консультант отдела общественных проектов Управления общественных проектов и молодежной политики Администрации Псковской области, </a:t>
            </a:r>
            <a:br>
              <a:rPr lang="ru-RU" sz="1600" b="1" dirty="0">
                <a:latin typeface="Arial Narrow" pitchFamily="34" charset="0"/>
              </a:rPr>
            </a:br>
            <a:r>
              <a:rPr lang="ru-RU" sz="1600" b="1" dirty="0">
                <a:latin typeface="Arial Narrow" pitchFamily="34" charset="0"/>
              </a:rPr>
              <a:t>тел.: +7 (811) 229-91-46, tv.vlasov@pskov.ru </a:t>
            </a:r>
          </a:p>
          <a:p>
            <a:r>
              <a:rPr lang="ru-RU" sz="1600" b="1" dirty="0">
                <a:latin typeface="Arial Narrow" pitchFamily="34" charset="0"/>
              </a:rPr>
              <a:t>Железникова Ксения Викторовна – директор АНО ПО «Центр молодежи и общественных инициатив», </a:t>
            </a:r>
            <a:br>
              <a:rPr lang="ru-RU" sz="1600" b="1" dirty="0">
                <a:latin typeface="Arial Narrow" pitchFamily="34" charset="0"/>
              </a:rPr>
            </a:br>
            <a:r>
              <a:rPr lang="ru-RU" sz="1600" b="1" dirty="0">
                <a:latin typeface="Arial Narrow" pitchFamily="34" charset="0"/>
              </a:rPr>
              <a:t>тел.: +7 (937) 539-61-18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559CFA3-892C-4C88-A994-64DA12116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0785" y="4001294"/>
            <a:ext cx="1759998" cy="21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6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0"/>
            <a:ext cx="12191689" cy="68581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91024F1-2A99-4850-B2A2-41E162A2A2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2" t="31326" r="-631" b="38513"/>
          <a:stretch/>
        </p:blipFill>
        <p:spPr>
          <a:xfrm>
            <a:off x="8569595" y="4243403"/>
            <a:ext cx="3622090" cy="20684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A6811B-2685-4169-9222-758E8875AE76}"/>
              </a:ext>
            </a:extLst>
          </p:cNvPr>
          <p:cNvSpPr txBox="1"/>
          <p:nvPr/>
        </p:nvSpPr>
        <p:spPr>
          <a:xfrm>
            <a:off x="482378" y="495368"/>
            <a:ext cx="846913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Акция по размещению творческих 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номеров «Не забытые!»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F8B3E2-CA93-4810-A985-DE4254EA4F2E}"/>
              </a:ext>
            </a:extLst>
          </p:cNvPr>
          <p:cNvSpPr/>
          <p:nvPr/>
        </p:nvSpPr>
        <p:spPr>
          <a:xfrm>
            <a:off x="482378" y="1823645"/>
            <a:ext cx="90454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В рамках проведения Дня единых действий, в каждом муниципалитет снимается видео творческого номера, посвященного памяти жертв геноцида мирного населения в годы Великой Отечественной войны. Видеоролики планируется опубликовать в социальных сетях.</a:t>
            </a:r>
          </a:p>
        </p:txBody>
      </p:sp>
      <p:pic>
        <p:nvPicPr>
          <p:cNvPr id="15" name="Объект 7">
            <a:extLst>
              <a:ext uri="{FF2B5EF4-FFF2-40B4-BE49-F238E27FC236}">
                <a16:creationId xmlns:a16="http://schemas.microsoft.com/office/drawing/2014/main" id="{70E48D27-6238-4CAD-8159-272695758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121" y="876207"/>
            <a:ext cx="330839" cy="330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17206D-A6B2-45F2-B8A9-05C2A76532D5}"/>
              </a:ext>
            </a:extLst>
          </p:cNvPr>
          <p:cNvSpPr txBox="1"/>
          <p:nvPr/>
        </p:nvSpPr>
        <p:spPr>
          <a:xfrm>
            <a:off x="9355960" y="705474"/>
            <a:ext cx="276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Муниципалитеты Псковской области</a:t>
            </a:r>
            <a:endParaRPr lang="ru-RU" sz="3200" b="1" dirty="0">
              <a:solidFill>
                <a:srgbClr val="3F56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2C14BF6-9DFB-407C-9226-962AA10DBA7C}"/>
              </a:ext>
            </a:extLst>
          </p:cNvPr>
          <p:cNvSpPr/>
          <p:nvPr/>
        </p:nvSpPr>
        <p:spPr>
          <a:xfrm>
            <a:off x="482378" y="3768446"/>
            <a:ext cx="936412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F5620"/>
                </a:solidFill>
                <a:latin typeface="Arial Narrow" pitchFamily="34" charset="0"/>
              </a:rPr>
              <a:t>ОРГАНИЗАТОР: </a:t>
            </a:r>
          </a:p>
          <a:p>
            <a:r>
              <a:rPr lang="ru-RU" sz="1600" b="1" dirty="0">
                <a:latin typeface="Arial Narrow" pitchFamily="34" charset="0"/>
              </a:rPr>
              <a:t>Управление общественных проектов и молодежной политики Администрации Псковской области;</a:t>
            </a:r>
          </a:p>
          <a:p>
            <a:r>
              <a:rPr lang="ru-RU" sz="1600" b="1" dirty="0">
                <a:latin typeface="Arial Narrow" pitchFamily="34" charset="0"/>
              </a:rPr>
              <a:t>АНО ПО «Центр молодежи и общественных инициатив»</a:t>
            </a:r>
          </a:p>
          <a:p>
            <a:endParaRPr lang="ru-RU" sz="600" b="1" dirty="0">
              <a:latin typeface="Arial Narrow" pitchFamily="34" charset="0"/>
            </a:endParaRPr>
          </a:p>
          <a:p>
            <a:r>
              <a:rPr lang="ru-RU" b="1" dirty="0">
                <a:solidFill>
                  <a:srgbClr val="3F5620"/>
                </a:solidFill>
                <a:latin typeface="Arial Narrow" pitchFamily="34" charset="0"/>
              </a:rPr>
              <a:t>КОНТАКТЫ: </a:t>
            </a:r>
          </a:p>
          <a:p>
            <a:r>
              <a:rPr lang="ru-RU" sz="1600" b="1" dirty="0">
                <a:latin typeface="Arial Narrow" pitchFamily="34" charset="0"/>
              </a:rPr>
              <a:t>Власов Тимофей Викторович - Консультант отдела общественных проектов Управления общественных проектов и молодежной политики Администрации Псковской области, </a:t>
            </a:r>
            <a:br>
              <a:rPr lang="ru-RU" sz="1600" b="1" dirty="0">
                <a:latin typeface="Arial Narrow" pitchFamily="34" charset="0"/>
              </a:rPr>
            </a:br>
            <a:r>
              <a:rPr lang="ru-RU" sz="1600" b="1" dirty="0">
                <a:latin typeface="Arial Narrow" pitchFamily="34" charset="0"/>
              </a:rPr>
              <a:t>тел.: +7 (811) 229-91-46, tv.vlasov@pskov.ru </a:t>
            </a:r>
          </a:p>
          <a:p>
            <a:r>
              <a:rPr lang="ru-RU" sz="1600" b="1" dirty="0">
                <a:latin typeface="Arial Narrow" pitchFamily="34" charset="0"/>
              </a:rPr>
              <a:t>Железникова Ксения Викторовна – директор АНО ПО «Центр молодежи и общественных инициатив», </a:t>
            </a:r>
            <a:br>
              <a:rPr lang="ru-RU" sz="1600" b="1" dirty="0">
                <a:latin typeface="Arial Narrow" pitchFamily="34" charset="0"/>
              </a:rPr>
            </a:br>
            <a:r>
              <a:rPr lang="ru-RU" sz="1600" b="1" dirty="0">
                <a:latin typeface="Arial Narrow" pitchFamily="34" charset="0"/>
              </a:rPr>
              <a:t>тел.: +7 (937) 539-61-18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9062F25-C81C-4290-BA85-5A38F570B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0785" y="4001294"/>
            <a:ext cx="1759998" cy="21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2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0"/>
            <a:ext cx="12191689" cy="68581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B1F731-477C-4EBB-9E1E-847BFB8EFE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2" t="31326" r="-631" b="38513"/>
          <a:stretch/>
        </p:blipFill>
        <p:spPr>
          <a:xfrm>
            <a:off x="8569595" y="4243403"/>
            <a:ext cx="3622090" cy="20684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4630" y="402647"/>
            <a:ext cx="809331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Акция зажжения памятных свечей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«Огонь памяти»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6131BF-8533-47AE-9699-9BC3615FADA0}"/>
              </a:ext>
            </a:extLst>
          </p:cNvPr>
          <p:cNvSpPr/>
          <p:nvPr/>
        </p:nvSpPr>
        <p:spPr>
          <a:xfrm>
            <a:off x="482378" y="1863027"/>
            <a:ext cx="98776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latin typeface="Arial Narrow" pitchFamily="34" charset="0"/>
              </a:rPr>
              <a:t>Акция проводится в муниципалитетах Псковской области на территории мемориальных комплексов, памятных мест жертвам мирного населения в годы Великой Отечественной войны. В рамках акции планируется зажжение жителями муниципалитета памятных свечей в местах массовой гибели мирных жителей.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A17DADC-12DF-43E9-96F4-04C14B3D3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29" y="735565"/>
            <a:ext cx="330839" cy="3308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B3A712-6B52-4567-A4F0-72ADE1D8E283}"/>
              </a:ext>
            </a:extLst>
          </p:cNvPr>
          <p:cNvSpPr txBox="1"/>
          <p:nvPr/>
        </p:nvSpPr>
        <p:spPr>
          <a:xfrm>
            <a:off x="9429568" y="564832"/>
            <a:ext cx="276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Муниципалитеты Псковской области</a:t>
            </a:r>
            <a:endParaRPr lang="ru-RU" sz="3200" b="1" dirty="0">
              <a:solidFill>
                <a:srgbClr val="3F562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C231C5-5E3D-4B11-86CE-DB153DC2C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0785" y="4001294"/>
            <a:ext cx="1759998" cy="217579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84AC851-D33A-4AE6-836B-68D166B2A471}"/>
              </a:ext>
            </a:extLst>
          </p:cNvPr>
          <p:cNvSpPr/>
          <p:nvPr/>
        </p:nvSpPr>
        <p:spPr>
          <a:xfrm>
            <a:off x="482378" y="3830955"/>
            <a:ext cx="936412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F5620"/>
                </a:solidFill>
                <a:latin typeface="Arial Narrow" pitchFamily="34" charset="0"/>
              </a:rPr>
              <a:t>ОРГАНИЗАТОР: </a:t>
            </a:r>
          </a:p>
          <a:p>
            <a:r>
              <a:rPr lang="ru-RU" sz="1600" b="1" dirty="0">
                <a:latin typeface="Arial Narrow" pitchFamily="34" charset="0"/>
              </a:rPr>
              <a:t>Управление общественных проектов и молодежной политики Администрации Псковской области;</a:t>
            </a:r>
          </a:p>
          <a:p>
            <a:r>
              <a:rPr lang="ru-RU" sz="1600" b="1" dirty="0">
                <a:latin typeface="Arial Narrow" pitchFamily="34" charset="0"/>
              </a:rPr>
              <a:t>АНО ПО «Центр молодежи и общественных инициатив»</a:t>
            </a:r>
          </a:p>
          <a:p>
            <a:endParaRPr lang="ru-RU" sz="600" b="1" dirty="0">
              <a:latin typeface="Arial Narrow" pitchFamily="34" charset="0"/>
            </a:endParaRPr>
          </a:p>
          <a:p>
            <a:r>
              <a:rPr lang="ru-RU" b="1" dirty="0">
                <a:solidFill>
                  <a:srgbClr val="3F5620"/>
                </a:solidFill>
                <a:latin typeface="Arial Narrow" pitchFamily="34" charset="0"/>
              </a:rPr>
              <a:t>КОНТАКТЫ: </a:t>
            </a:r>
          </a:p>
          <a:p>
            <a:r>
              <a:rPr lang="ru-RU" sz="1600" b="1" dirty="0">
                <a:latin typeface="Arial Narrow" pitchFamily="34" charset="0"/>
              </a:rPr>
              <a:t>Власов Тимофей Викторович - Консультант отдела общественных проектов Управления общественных проектов и молодежной политики Администрации Псковской области, </a:t>
            </a:r>
            <a:br>
              <a:rPr lang="ru-RU" sz="1600" b="1" dirty="0">
                <a:latin typeface="Arial Narrow" pitchFamily="34" charset="0"/>
              </a:rPr>
            </a:br>
            <a:r>
              <a:rPr lang="ru-RU" sz="1600" b="1" dirty="0">
                <a:latin typeface="Arial Narrow" pitchFamily="34" charset="0"/>
              </a:rPr>
              <a:t>тел.: +7 (811) 229-91-46, tv.vlasov@pskov.ru </a:t>
            </a:r>
          </a:p>
          <a:p>
            <a:r>
              <a:rPr lang="ru-RU" sz="1600" b="1" dirty="0">
                <a:latin typeface="Arial Narrow" pitchFamily="34" charset="0"/>
              </a:rPr>
              <a:t>Железникова Ксения Викторовна – директор АНО ПО «Центр молодежи и общественных инициатив», </a:t>
            </a:r>
            <a:br>
              <a:rPr lang="ru-RU" sz="1600" b="1" dirty="0">
                <a:latin typeface="Arial Narrow" pitchFamily="34" charset="0"/>
              </a:rPr>
            </a:br>
            <a:r>
              <a:rPr lang="ru-RU" sz="1600" b="1" dirty="0">
                <a:latin typeface="Arial Narrow" pitchFamily="34" charset="0"/>
              </a:rPr>
              <a:t>тел.: +7 (937) 539-61-18</a:t>
            </a:r>
          </a:p>
        </p:txBody>
      </p:sp>
    </p:spTree>
    <p:extLst>
      <p:ext uri="{BB962C8B-B14F-4D97-AF65-F5344CB8AC3E}">
        <p14:creationId xmlns:p14="http://schemas.microsoft.com/office/powerpoint/2010/main" val="421251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0"/>
            <a:ext cx="12191689" cy="68581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B1F731-477C-4EBB-9E1E-847BFB8EFE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2" t="31326" r="-631" b="38513"/>
          <a:stretch/>
        </p:blipFill>
        <p:spPr>
          <a:xfrm>
            <a:off x="8569595" y="4243403"/>
            <a:ext cx="3622090" cy="20684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A0B6F4-B29A-4409-AD72-035D5C5B5702}"/>
              </a:ext>
            </a:extLst>
          </p:cNvPr>
          <p:cNvSpPr txBox="1"/>
          <p:nvPr/>
        </p:nvSpPr>
        <p:spPr>
          <a:xfrm>
            <a:off x="485831" y="139616"/>
            <a:ext cx="809331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Акция по написанию письма для будущих поколений «Во имя памяти»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D36CB0C-7BAE-48D6-82DA-9F1019932421}"/>
              </a:ext>
            </a:extLst>
          </p:cNvPr>
          <p:cNvSpPr/>
          <p:nvPr/>
        </p:nvSpPr>
        <p:spPr>
          <a:xfrm>
            <a:off x="484630" y="1484974"/>
            <a:ext cx="114805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В рамках акции планируется написание писем молодыми людьми для будущих поколений о значимости Победы в Великой Отечественной войне и о значимости сохранения памяти и правды о преступлениях против советского народа, совершённых нацистами и их пособниками в годы Великой Отечественной войны. Закладку «Капсула времени» с письмами будущим поколениям планируется провести на территории мемориального комплекса Дулаг-100. Планируемая дата открытия 2045 г. в честь празднования 100-летия Победы в Великой Отечественной войне.</a:t>
            </a:r>
          </a:p>
        </p:txBody>
      </p:sp>
      <p:pic>
        <p:nvPicPr>
          <p:cNvPr id="13" name="Объект 7">
            <a:extLst>
              <a:ext uri="{FF2B5EF4-FFF2-40B4-BE49-F238E27FC236}">
                <a16:creationId xmlns:a16="http://schemas.microsoft.com/office/drawing/2014/main" id="{1CDF1DC8-4F35-48A2-9340-69E9CA0B8D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29" y="566032"/>
            <a:ext cx="330839" cy="3308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EAC54C-9613-4B7A-940F-E26D0BD5721F}"/>
              </a:ext>
            </a:extLst>
          </p:cNvPr>
          <p:cNvSpPr txBox="1"/>
          <p:nvPr/>
        </p:nvSpPr>
        <p:spPr>
          <a:xfrm>
            <a:off x="9429568" y="395299"/>
            <a:ext cx="276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Муниципалитеты Псковской области</a:t>
            </a:r>
            <a:endParaRPr lang="ru-RU" sz="3200" b="1" dirty="0">
              <a:solidFill>
                <a:srgbClr val="3F562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2A9120-4A99-4ADC-9A86-F9C8F2363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0785" y="4001294"/>
            <a:ext cx="1759998" cy="217579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473CBD-38C4-48A0-8D61-49ACA1C0FE34}"/>
              </a:ext>
            </a:extLst>
          </p:cNvPr>
          <p:cNvSpPr/>
          <p:nvPr/>
        </p:nvSpPr>
        <p:spPr>
          <a:xfrm>
            <a:off x="484630" y="4055356"/>
            <a:ext cx="936412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F5620"/>
                </a:solidFill>
                <a:latin typeface="Arial Narrow" pitchFamily="34" charset="0"/>
              </a:rPr>
              <a:t>ОРГАНИЗАТОР: </a:t>
            </a:r>
          </a:p>
          <a:p>
            <a:r>
              <a:rPr lang="ru-RU" sz="1600" b="1" dirty="0">
                <a:latin typeface="Arial Narrow" pitchFamily="34" charset="0"/>
              </a:rPr>
              <a:t>Управление общественных проектов и молодежной политики Администрации Псковской области;</a:t>
            </a:r>
          </a:p>
          <a:p>
            <a:r>
              <a:rPr lang="ru-RU" sz="1600" b="1" dirty="0">
                <a:latin typeface="Arial Narrow" pitchFamily="34" charset="0"/>
              </a:rPr>
              <a:t>АНО ПО «Центр молодежи и общественных инициатив»</a:t>
            </a:r>
          </a:p>
          <a:p>
            <a:endParaRPr lang="ru-RU" sz="600" b="1" dirty="0">
              <a:latin typeface="Arial Narrow" pitchFamily="34" charset="0"/>
            </a:endParaRPr>
          </a:p>
          <a:p>
            <a:r>
              <a:rPr lang="ru-RU" b="1" dirty="0">
                <a:solidFill>
                  <a:srgbClr val="3F5620"/>
                </a:solidFill>
                <a:latin typeface="Arial Narrow" pitchFamily="34" charset="0"/>
              </a:rPr>
              <a:t>КОНТАКТЫ: </a:t>
            </a:r>
          </a:p>
          <a:p>
            <a:r>
              <a:rPr lang="ru-RU" sz="1600" b="1" dirty="0">
                <a:latin typeface="Arial Narrow" pitchFamily="34" charset="0"/>
              </a:rPr>
              <a:t>Власов Тимофей Викторович - Консультант отдела общественных проектов Управления общественных проектов и молодежной политики Администрации Псковской области, </a:t>
            </a:r>
            <a:br>
              <a:rPr lang="ru-RU" sz="1600" b="1" dirty="0">
                <a:latin typeface="Arial Narrow" pitchFamily="34" charset="0"/>
              </a:rPr>
            </a:br>
            <a:r>
              <a:rPr lang="ru-RU" sz="1600" b="1" dirty="0">
                <a:latin typeface="Arial Narrow" pitchFamily="34" charset="0"/>
              </a:rPr>
              <a:t>тел.: +7 (811) 229-91-46, tv.vlasov@pskov.ru </a:t>
            </a:r>
          </a:p>
          <a:p>
            <a:r>
              <a:rPr lang="ru-RU" sz="1600" b="1" dirty="0">
                <a:latin typeface="Arial Narrow" pitchFamily="34" charset="0"/>
              </a:rPr>
              <a:t>Железникова Ксения Викторовна – директор АНО ПО «Центр молодежи и общественных инициатив», </a:t>
            </a:r>
            <a:br>
              <a:rPr lang="ru-RU" sz="1600" b="1" dirty="0">
                <a:latin typeface="Arial Narrow" pitchFamily="34" charset="0"/>
              </a:rPr>
            </a:br>
            <a:r>
              <a:rPr lang="ru-RU" sz="1600" b="1" dirty="0">
                <a:latin typeface="Arial Narrow" pitchFamily="34" charset="0"/>
              </a:rPr>
              <a:t>тел.: +7 (937) 539-61-18</a:t>
            </a:r>
          </a:p>
        </p:txBody>
      </p:sp>
    </p:spTree>
    <p:extLst>
      <p:ext uri="{BB962C8B-B14F-4D97-AF65-F5344CB8AC3E}">
        <p14:creationId xmlns:p14="http://schemas.microsoft.com/office/powerpoint/2010/main" val="18756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0"/>
            <a:ext cx="12191689" cy="68581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3258" y="1278708"/>
            <a:ext cx="566217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F5620"/>
                </a:solidFill>
                <a:latin typeface="Arial Narrow" pitchFamily="34" charset="0"/>
              </a:rPr>
              <a:t>19 апреля 1943 года </a:t>
            </a:r>
            <a:r>
              <a:rPr lang="ru-RU" sz="2000" b="1" dirty="0">
                <a:latin typeface="Arial Narrow" pitchFamily="34" charset="0"/>
              </a:rPr>
              <a:t>был издан Указ Президиума Верховного Совета СССР № 39 </a:t>
            </a:r>
          </a:p>
          <a:p>
            <a:r>
              <a:rPr lang="ru-RU" sz="2000" b="1" dirty="0">
                <a:latin typeface="Arial Narrow" pitchFamily="34" charset="0"/>
              </a:rPr>
              <a:t>«О мерах наказания для немецко-фашистских злодеев, виновных в убийствах и истязаниях советского гражданского населения и пленных красноармейцев, для шпионов, изменников родины из числа советских граждан и для их пособников».</a:t>
            </a:r>
          </a:p>
          <a:p>
            <a:endParaRPr lang="ru-RU" sz="2000" b="1" dirty="0">
              <a:latin typeface="Arial Narrow" pitchFamily="34" charset="0"/>
            </a:endParaRPr>
          </a:p>
          <a:p>
            <a:r>
              <a:rPr lang="ru-RU" sz="2000" b="1" dirty="0">
                <a:latin typeface="Arial Narrow" pitchFamily="34" charset="0"/>
              </a:rPr>
              <a:t>Указ Президиума Верховного Совета СССР стал правовым основанием большой работы по установлению и расследованию преступлений нацистов против советского народа, которая велась с ноября 1942 года Чрезвычайной государственной комиссией.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631" y="170404"/>
            <a:ext cx="692113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Основание</a:t>
            </a:r>
          </a:p>
        </p:txBody>
      </p:sp>
      <p:pic>
        <p:nvPicPr>
          <p:cNvPr id="10" name="Объект 3">
            <a:extLst>
              <a:ext uri="{FF2B5EF4-FFF2-40B4-BE49-F238E27FC236}">
                <a16:creationId xmlns:a16="http://schemas.microsoft.com/office/drawing/2014/main" id="{BA076CA5-0565-416F-A1C2-A440F979C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6" b="97463" l="61602" r="99862">
                        <a14:foregroundMark x1="60497" y1="2046" x2="62937" y2="7938"/>
                        <a14:foregroundMark x1="62937" y1="7938" x2="82919" y2="18576"/>
                        <a14:foregroundMark x1="82919" y1="18576" x2="79742" y2="22913"/>
                        <a14:foregroundMark x1="79742" y1="22913" x2="82182" y2="35597"/>
                        <a14:foregroundMark x1="82182" y1="35597" x2="87247" y2="33633"/>
                        <a14:foregroundMark x1="87247" y1="33633" x2="82689" y2="34370"/>
                        <a14:foregroundMark x1="82689" y1="34370" x2="80110" y2="45827"/>
                        <a14:foregroundMark x1="80110" y1="45827" x2="81308" y2="52946"/>
                        <a14:foregroundMark x1="81308" y1="52946" x2="81768" y2="52291"/>
                        <a14:foregroundMark x1="77348" y1="30769" x2="78959" y2="40180"/>
                        <a14:foregroundMark x1="78959" y1="40180" x2="79236" y2="37889"/>
                        <a14:foregroundMark x1="72099" y1="24223" x2="74908" y2="71686"/>
                        <a14:foregroundMark x1="74908" y1="71686" x2="75414" y2="69885"/>
                        <a14:foregroundMark x1="70626" y1="23159" x2="72974" y2="61375"/>
                        <a14:foregroundMark x1="72974" y1="61375" x2="72974" y2="61211"/>
                        <a14:foregroundMark x1="65516" y1="19967" x2="69337" y2="53682"/>
                        <a14:foregroundMark x1="63352" y1="14975" x2="65930" y2="35679"/>
                        <a14:foregroundMark x1="65930" y1="35679" x2="66022" y2="36007"/>
                        <a14:foregroundMark x1="61832" y1="9083" x2="61878" y2="23650"/>
                        <a14:foregroundMark x1="60727" y1="3110" x2="90516" y2="8511"/>
                        <a14:foregroundMark x1="90516" y1="8511" x2="93370" y2="17021"/>
                        <a14:foregroundMark x1="93370" y1="17021" x2="94521" y2="26923"/>
                        <a14:foregroundMark x1="94521" y1="26923" x2="95580" y2="10065"/>
                        <a14:foregroundMark x1="95580" y1="10065" x2="92219" y2="5810"/>
                        <a14:foregroundMark x1="92219" y1="5810" x2="75460" y2="9493"/>
                        <a14:foregroundMark x1="75460" y1="9493" x2="90976" y2="5974"/>
                        <a14:foregroundMark x1="90976" y1="5974" x2="92311" y2="83224"/>
                        <a14:foregroundMark x1="87431" y1="36661" x2="91436" y2="63912"/>
                        <a14:foregroundMark x1="60866" y1="1718" x2="83610" y2="164"/>
                        <a14:foregroundMark x1="83610" y1="164" x2="96915" y2="1882"/>
                        <a14:foregroundMark x1="96915" y1="1882" x2="95304" y2="48282"/>
                        <a14:foregroundMark x1="95304" y1="48282" x2="98527" y2="77414"/>
                        <a14:foregroundMark x1="98527" y1="77414" x2="99862" y2="59984"/>
                        <a14:foregroundMark x1="99862" y1="59984" x2="97284" y2="43617"/>
                        <a14:foregroundMark x1="62385" y1="900" x2="86372" y2="1146"/>
                        <a14:foregroundMark x1="86372" y1="1146" x2="90285" y2="900"/>
                        <a14:foregroundMark x1="63122" y1="36498" x2="71409" y2="92308"/>
                        <a14:foregroundMark x1="71409" y1="92308" x2="77993" y2="96072"/>
                        <a14:foregroundMark x1="77993" y1="96072" x2="83886" y2="95172"/>
                        <a14:foregroundMark x1="83886" y1="95172" x2="87799" y2="90917"/>
                        <a14:foregroundMark x1="87799" y1="90917" x2="92818" y2="90507"/>
                        <a14:foregroundMark x1="92818" y1="90507" x2="84945" y2="79214"/>
                        <a14:foregroundMark x1="84945" y1="79214" x2="68646" y2="75450"/>
                        <a14:foregroundMark x1="68646" y1="75450" x2="64871" y2="61948"/>
                        <a14:foregroundMark x1="64871" y1="61948" x2="79650" y2="73322"/>
                        <a14:foregroundMark x1="79650" y1="73322" x2="84576" y2="86579"/>
                        <a14:foregroundMark x1="84576" y1="86579" x2="90562" y2="93290"/>
                        <a14:foregroundMark x1="90562" y1="93290" x2="95166" y2="92390"/>
                        <a14:foregroundMark x1="95166" y1="92390" x2="95534" y2="85025"/>
                        <a14:foregroundMark x1="95534" y1="85025" x2="95442" y2="84615"/>
                        <a14:foregroundMark x1="65838" y1="64484" x2="66068" y2="72340"/>
                        <a14:foregroundMark x1="66068" y1="72340" x2="68923" y2="86007"/>
                        <a14:foregroundMark x1="68923" y1="86007" x2="72284" y2="93863"/>
                        <a14:foregroundMark x1="72284" y1="93863" x2="79282" y2="94190"/>
                        <a14:foregroundMark x1="79282" y1="94190" x2="89963" y2="84615"/>
                        <a14:foregroundMark x1="89963" y1="84615" x2="94015" y2="76187"/>
                        <a14:foregroundMark x1="94015" y1="76187" x2="88858" y2="73813"/>
                        <a14:foregroundMark x1="88858" y1="73813" x2="87661" y2="80442"/>
                        <a14:foregroundMark x1="87661" y1="80442" x2="95856" y2="95254"/>
                        <a14:foregroundMark x1="95856" y1="95254" x2="86924" y2="97463"/>
                        <a14:foregroundMark x1="86924" y1="97463" x2="73250" y2="88052"/>
                        <a14:foregroundMark x1="73250" y1="88052" x2="72652" y2="86498"/>
                        <a14:foregroundMark x1="63950" y1="64566" x2="65746" y2="93290"/>
                        <a14:foregroundMark x1="63720" y1="73241" x2="63720" y2="73241"/>
                        <a14:foregroundMark x1="63628" y1="75041" x2="63628" y2="75041"/>
                        <a14:foregroundMark x1="63766" y1="76268" x2="63628" y2="73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75" b="-268"/>
          <a:stretch/>
        </p:blipFill>
        <p:spPr>
          <a:xfrm>
            <a:off x="7239000" y="0"/>
            <a:ext cx="4952999" cy="6877050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BFD3D34-B5BD-4D6E-948F-24D825B682F1}"/>
              </a:ext>
            </a:extLst>
          </p:cNvPr>
          <p:cNvSpPr/>
          <p:nvPr/>
        </p:nvSpPr>
        <p:spPr>
          <a:xfrm>
            <a:off x="751377" y="1444444"/>
            <a:ext cx="142875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B9F7FC4-D1A8-466E-8674-2BC29BF34C3D}"/>
              </a:ext>
            </a:extLst>
          </p:cNvPr>
          <p:cNvSpPr/>
          <p:nvPr/>
        </p:nvSpPr>
        <p:spPr>
          <a:xfrm>
            <a:off x="751376" y="3902665"/>
            <a:ext cx="142875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0"/>
            <a:ext cx="12191689" cy="6858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4631" y="170404"/>
            <a:ext cx="112464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Мероприятия 2021 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76E82-0775-48A9-A340-2DB1ED39D553}"/>
              </a:ext>
            </a:extLst>
          </p:cNvPr>
          <p:cNvSpPr txBox="1"/>
          <p:nvPr/>
        </p:nvSpPr>
        <p:spPr>
          <a:xfrm>
            <a:off x="6096000" y="822767"/>
            <a:ext cx="363419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82</a:t>
            </a:r>
            <a:r>
              <a:rPr lang="ru-RU" sz="2000" b="1" dirty="0">
                <a:latin typeface="Arial Narrow" pitchFamily="34" charset="0"/>
              </a:rPr>
              <a:t>  СУБЪЕКТА РФ</a:t>
            </a:r>
          </a:p>
          <a:p>
            <a:r>
              <a:rPr lang="ru-RU" sz="2000" b="1" dirty="0">
                <a:latin typeface="Arial Narrow" pitchFamily="34" charset="0"/>
              </a:rPr>
              <a:t> </a:t>
            </a:r>
          </a:p>
          <a:p>
            <a:r>
              <a:rPr lang="ru-RU" sz="80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22</a:t>
            </a:r>
            <a:r>
              <a:rPr lang="ru-RU" sz="2000" b="1" dirty="0">
                <a:latin typeface="Arial Narrow" pitchFamily="34" charset="0"/>
              </a:rPr>
              <a:t>  ГОСУДАРСТВА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D21F2-577D-438C-80E1-57B1C80982B7}"/>
              </a:ext>
            </a:extLst>
          </p:cNvPr>
          <p:cNvSpPr txBox="1"/>
          <p:nvPr/>
        </p:nvSpPr>
        <p:spPr>
          <a:xfrm>
            <a:off x="-322693" y="5632350"/>
            <a:ext cx="61758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3F5620"/>
                </a:solidFill>
                <a:latin typeface="Arial Narrow" pitchFamily="34" charset="0"/>
              </a:rPr>
              <a:t>34 640 </a:t>
            </a:r>
            <a:r>
              <a:rPr lang="ru-RU" sz="2000" b="1" dirty="0">
                <a:latin typeface="Arial Narrow" pitchFamily="34" charset="0"/>
              </a:rPr>
              <a:t>ПОСТОВ</a:t>
            </a:r>
          </a:p>
          <a:p>
            <a:pPr algn="ctr"/>
            <a:r>
              <a:rPr lang="ru-RU" sz="2800" b="1" dirty="0">
                <a:solidFill>
                  <a:srgbClr val="3F5620"/>
                </a:solidFill>
                <a:latin typeface="Arial Narrow" pitchFamily="34" charset="0"/>
              </a:rPr>
              <a:t>7,46</a:t>
            </a:r>
            <a:r>
              <a:rPr lang="ru-RU" sz="2000" b="1" dirty="0">
                <a:latin typeface="Arial Narrow" pitchFamily="34" charset="0"/>
              </a:rPr>
              <a:t> МЛН.ЧЕЛ.ОХВАТ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3E02C1-8294-48CC-9F3D-9D29071352B6}"/>
              </a:ext>
            </a:extLst>
          </p:cNvPr>
          <p:cNvSpPr txBox="1"/>
          <p:nvPr/>
        </p:nvSpPr>
        <p:spPr>
          <a:xfrm>
            <a:off x="-255599" y="2799237"/>
            <a:ext cx="6175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СРЕДНЕЕ КОЛИЧЕСТВО</a:t>
            </a:r>
          </a:p>
          <a:p>
            <a:pPr algn="ctr"/>
            <a:r>
              <a:rPr lang="ru-RU" sz="2000" b="1" dirty="0">
                <a:latin typeface="Arial Narrow" pitchFamily="34" charset="0"/>
              </a:rPr>
              <a:t>УЧАСТНИКОВ В СУБЪЕКТЕ РФ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3593D-725B-4676-A405-64E08C3573A3}"/>
              </a:ext>
            </a:extLst>
          </p:cNvPr>
          <p:cNvSpPr txBox="1"/>
          <p:nvPr/>
        </p:nvSpPr>
        <p:spPr>
          <a:xfrm>
            <a:off x="3454616" y="3603647"/>
            <a:ext cx="22277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4%</a:t>
            </a:r>
          </a:p>
          <a:p>
            <a:pPr algn="ctr"/>
            <a:r>
              <a:rPr lang="ru-RU" sz="2000" b="1" dirty="0">
                <a:latin typeface="Arial Narrow" pitchFamily="34" charset="0"/>
              </a:rPr>
              <a:t>студенты СПО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7C9C62-7C18-48C3-B366-29349F38E668}"/>
              </a:ext>
            </a:extLst>
          </p:cNvPr>
          <p:cNvSpPr txBox="1"/>
          <p:nvPr/>
        </p:nvSpPr>
        <p:spPr>
          <a:xfrm>
            <a:off x="5689456" y="3602542"/>
            <a:ext cx="34326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86,2%</a:t>
            </a:r>
          </a:p>
          <a:p>
            <a:pPr algn="ctr"/>
            <a:r>
              <a:rPr lang="ru-RU" sz="2000" b="1" dirty="0">
                <a:latin typeface="Arial Narrow" pitchFamily="34" charset="0"/>
              </a:rPr>
              <a:t>школьники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8A297C-0678-4F87-812B-BD0083D83232}"/>
              </a:ext>
            </a:extLst>
          </p:cNvPr>
          <p:cNvSpPr txBox="1"/>
          <p:nvPr/>
        </p:nvSpPr>
        <p:spPr>
          <a:xfrm>
            <a:off x="484630" y="3602542"/>
            <a:ext cx="28066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9,8%</a:t>
            </a:r>
          </a:p>
          <a:p>
            <a:pPr algn="ctr"/>
            <a:r>
              <a:rPr lang="ru-RU" sz="2000" b="1" dirty="0">
                <a:latin typeface="Arial Narrow" pitchFamily="34" charset="0"/>
              </a:rPr>
              <a:t>студентов ВУЗов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EF050F-2F76-4464-BE47-D19FCFA2E0FD}"/>
              </a:ext>
            </a:extLst>
          </p:cNvPr>
          <p:cNvSpPr txBox="1"/>
          <p:nvPr/>
        </p:nvSpPr>
        <p:spPr>
          <a:xfrm>
            <a:off x="6176127" y="6258973"/>
            <a:ext cx="61758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* По данным «</a:t>
            </a:r>
            <a:r>
              <a:rPr lang="ru-RU" sz="1600" b="1" dirty="0" err="1">
                <a:latin typeface="Arial Narrow" pitchFamily="34" charset="0"/>
              </a:rPr>
              <a:t>Медиалогия</a:t>
            </a:r>
            <a:r>
              <a:rPr lang="ru-RU" sz="1600" b="1" dirty="0">
                <a:latin typeface="Arial Narrow" pitchFamily="34" charset="0"/>
              </a:rPr>
              <a:t>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76DF88-D24B-4962-8F7F-294EA8012A75}"/>
              </a:ext>
            </a:extLst>
          </p:cNvPr>
          <p:cNvSpPr txBox="1"/>
          <p:nvPr/>
        </p:nvSpPr>
        <p:spPr>
          <a:xfrm>
            <a:off x="850315" y="848418"/>
            <a:ext cx="39639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35 - 40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ТЫС. ЧЕЛ.</a:t>
            </a:r>
          </a:p>
        </p:txBody>
      </p:sp>
    </p:spTree>
    <p:extLst>
      <p:ext uri="{BB962C8B-B14F-4D97-AF65-F5344CB8AC3E}">
        <p14:creationId xmlns:p14="http://schemas.microsoft.com/office/powerpoint/2010/main" val="3177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9C9E3FF-9E51-4A81-9123-69ED49724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689" cy="685817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8795FC1-3BA5-446E-BFB9-FE96EFD09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2" t="31326" r="-631" b="38513"/>
          <a:stretch/>
        </p:blipFill>
        <p:spPr>
          <a:xfrm>
            <a:off x="8569599" y="4355503"/>
            <a:ext cx="3622090" cy="206849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DABC2588-EC4E-4B52-9D0B-7104F4368EEC}"/>
              </a:ext>
            </a:extLst>
          </p:cNvPr>
          <p:cNvSpPr/>
          <p:nvPr/>
        </p:nvSpPr>
        <p:spPr>
          <a:xfrm>
            <a:off x="8264458" y="3844706"/>
            <a:ext cx="3879424" cy="76375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F2B753E1-3397-4694-B53D-A125A1B345AF}"/>
              </a:ext>
            </a:extLst>
          </p:cNvPr>
          <p:cNvSpPr/>
          <p:nvPr/>
        </p:nvSpPr>
        <p:spPr>
          <a:xfrm>
            <a:off x="8273664" y="4665879"/>
            <a:ext cx="3879424" cy="54501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A702F61-0AC5-4E8D-B830-FDF556CD5E15}"/>
              </a:ext>
            </a:extLst>
          </p:cNvPr>
          <p:cNvSpPr/>
          <p:nvPr/>
        </p:nvSpPr>
        <p:spPr>
          <a:xfrm>
            <a:off x="99548" y="1191628"/>
            <a:ext cx="4188626" cy="9057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784C993-1EF3-46D5-9EFD-CD189ECAA5D4}"/>
              </a:ext>
            </a:extLst>
          </p:cNvPr>
          <p:cNvSpPr/>
          <p:nvPr/>
        </p:nvSpPr>
        <p:spPr>
          <a:xfrm>
            <a:off x="95733" y="2199311"/>
            <a:ext cx="4188626" cy="9057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7505E6CF-07CC-4FC8-B94F-CF9133FF89D4}"/>
              </a:ext>
            </a:extLst>
          </p:cNvPr>
          <p:cNvSpPr/>
          <p:nvPr/>
        </p:nvSpPr>
        <p:spPr>
          <a:xfrm>
            <a:off x="86254" y="3189900"/>
            <a:ext cx="4188626" cy="9057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8EBE05A-6C2F-45F4-9468-62E8F8F38483}"/>
              </a:ext>
            </a:extLst>
          </p:cNvPr>
          <p:cNvSpPr/>
          <p:nvPr/>
        </p:nvSpPr>
        <p:spPr>
          <a:xfrm>
            <a:off x="114212" y="5296866"/>
            <a:ext cx="3565092" cy="109771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F910C622-9B8A-4100-A454-6E5662DF32DF}"/>
              </a:ext>
            </a:extLst>
          </p:cNvPr>
          <p:cNvSpPr/>
          <p:nvPr/>
        </p:nvSpPr>
        <p:spPr>
          <a:xfrm>
            <a:off x="3752507" y="5747333"/>
            <a:ext cx="5120690" cy="86054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090B280D-8E29-4B24-ABA8-58EB96BB30A1}"/>
              </a:ext>
            </a:extLst>
          </p:cNvPr>
          <p:cNvSpPr/>
          <p:nvPr/>
        </p:nvSpPr>
        <p:spPr>
          <a:xfrm>
            <a:off x="8256661" y="1293538"/>
            <a:ext cx="3897554" cy="9057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389B0FC7-E1E1-4666-B4C2-9023E7702D7E}"/>
              </a:ext>
            </a:extLst>
          </p:cNvPr>
          <p:cNvSpPr/>
          <p:nvPr/>
        </p:nvSpPr>
        <p:spPr>
          <a:xfrm>
            <a:off x="8255534" y="2272709"/>
            <a:ext cx="3897554" cy="9057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918FE687-0D83-45E2-A3E1-01D84977557F}"/>
              </a:ext>
            </a:extLst>
          </p:cNvPr>
          <p:cNvSpPr/>
          <p:nvPr/>
        </p:nvSpPr>
        <p:spPr>
          <a:xfrm>
            <a:off x="8273664" y="3225252"/>
            <a:ext cx="3879424" cy="54501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097B39E5-B754-4055-B759-ABD50281F258}"/>
              </a:ext>
            </a:extLst>
          </p:cNvPr>
          <p:cNvSpPr/>
          <p:nvPr/>
        </p:nvSpPr>
        <p:spPr>
          <a:xfrm>
            <a:off x="8946400" y="5277851"/>
            <a:ext cx="3245599" cy="105611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EA08A9-61C6-49C4-A08A-DCC3B8FF776F}"/>
              </a:ext>
            </a:extLst>
          </p:cNvPr>
          <p:cNvSpPr txBox="1"/>
          <p:nvPr/>
        </p:nvSpPr>
        <p:spPr>
          <a:xfrm>
            <a:off x="7934648" y="1393796"/>
            <a:ext cx="45574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Маршрут памяти, посвященный </a:t>
            </a:r>
            <a:br>
              <a:rPr lang="ru-RU" sz="2000" b="1" dirty="0">
                <a:latin typeface="Arial Narrow" pitchFamily="34" charset="0"/>
              </a:rPr>
            </a:br>
            <a:r>
              <a:rPr lang="ru-RU" sz="2000" b="1" dirty="0">
                <a:latin typeface="Arial Narrow" pitchFamily="34" charset="0"/>
              </a:rPr>
              <a:t>памяти жертв нацизма 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F33CE747-274C-4346-8831-20B794C64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97" y="2493484"/>
            <a:ext cx="3548455" cy="1672358"/>
          </a:xfrm>
        </p:spPr>
      </p:pic>
      <p:sp>
        <p:nvSpPr>
          <p:cNvPr id="5" name="Прямоугольник 4"/>
          <p:cNvSpPr/>
          <p:nvPr/>
        </p:nvSpPr>
        <p:spPr>
          <a:xfrm>
            <a:off x="4452515" y="4503320"/>
            <a:ext cx="3633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Franklin Gothic Demi" panose="020B0703020102020204" pitchFamily="34" charset="0"/>
              </a:rPr>
              <a:t>Реконструкция исторических фактов</a:t>
            </a:r>
          </a:p>
          <a:p>
            <a:pPr algn="ctr"/>
            <a:r>
              <a:rPr lang="ru-RU" sz="1600" b="1" dirty="0">
                <a:latin typeface="Franklin Gothic Demi" panose="020B0703020102020204" pitchFamily="34" charset="0"/>
              </a:rPr>
              <a:t>Для 9-11 классов, </a:t>
            </a:r>
            <a:r>
              <a:rPr lang="ru-RU" sz="1600" b="1" dirty="0" err="1">
                <a:latin typeface="Franklin Gothic Demi" panose="020B0703020102020204" pitchFamily="34" charset="0"/>
              </a:rPr>
              <a:t>ссузов</a:t>
            </a:r>
            <a:r>
              <a:rPr lang="ru-RU" sz="1600" b="1" dirty="0">
                <a:latin typeface="Franklin Gothic Demi" panose="020B0703020102020204" pitchFamily="34" charset="0"/>
              </a:rPr>
              <a:t>, вузов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6001" y="108849"/>
            <a:ext cx="1221800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Карта мероприятий 2022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551E544-636D-45E4-BC19-E87BA866C621}"/>
              </a:ext>
            </a:extLst>
          </p:cNvPr>
          <p:cNvSpPr/>
          <p:nvPr/>
        </p:nvSpPr>
        <p:spPr>
          <a:xfrm>
            <a:off x="8199146" y="4745880"/>
            <a:ext cx="3910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200" algn="ctr"/>
            <a:r>
              <a:rPr lang="ru-RU" sz="2000" b="1" dirty="0">
                <a:latin typeface="Arial Narrow" pitchFamily="34" charset="0"/>
              </a:rPr>
              <a:t>Открытый диалог с экспертами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C14976D-1D8A-4315-A9FB-D5FB811D3971}"/>
              </a:ext>
            </a:extLst>
          </p:cNvPr>
          <p:cNvSpPr/>
          <p:nvPr/>
        </p:nvSpPr>
        <p:spPr>
          <a:xfrm>
            <a:off x="4402556" y="1987441"/>
            <a:ext cx="3633084" cy="3274745"/>
          </a:xfrm>
          <a:prstGeom prst="rect">
            <a:avLst/>
          </a:prstGeom>
          <a:noFill/>
          <a:ln w="38100">
            <a:solidFill>
              <a:srgbClr val="3F5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35B4B1-2594-40E9-82CF-56AAE0F8012D}"/>
              </a:ext>
            </a:extLst>
          </p:cNvPr>
          <p:cNvSpPr txBox="1"/>
          <p:nvPr/>
        </p:nvSpPr>
        <p:spPr>
          <a:xfrm>
            <a:off x="8183369" y="2344255"/>
            <a:ext cx="42183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Запуск онлайн-платформы</a:t>
            </a:r>
          </a:p>
          <a:p>
            <a:pPr algn="ctr"/>
            <a:r>
              <a:rPr lang="ru-RU" sz="2000" b="1" dirty="0">
                <a:latin typeface="Arial Narrow" pitchFamily="34" charset="0"/>
              </a:rPr>
              <a:t>«</a:t>
            </a:r>
            <a:r>
              <a:rPr lang="ru-RU" sz="2000" b="1" dirty="0" err="1">
                <a:latin typeface="Arial Narrow" pitchFamily="34" charset="0"/>
              </a:rPr>
              <a:t>заботаоветеранах.рф</a:t>
            </a:r>
            <a:r>
              <a:rPr lang="ru-RU" sz="2000" b="1" dirty="0">
                <a:latin typeface="Arial Narrow" pitchFamily="34" charset="0"/>
              </a:rPr>
              <a:t>»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CF1DD2E-CF99-4E55-9AEC-5DF511B537D9}"/>
              </a:ext>
            </a:extLst>
          </p:cNvPr>
          <p:cNvSpPr/>
          <p:nvPr/>
        </p:nvSpPr>
        <p:spPr>
          <a:xfrm>
            <a:off x="4467868" y="2052753"/>
            <a:ext cx="3633084" cy="3273251"/>
          </a:xfrm>
          <a:prstGeom prst="rect">
            <a:avLst/>
          </a:prstGeom>
          <a:noFill/>
          <a:ln w="38100">
            <a:solidFill>
              <a:srgbClr val="3F5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E7DC80E-1E5E-4E73-BB24-CED95FF61AFE}"/>
              </a:ext>
            </a:extLst>
          </p:cNvPr>
          <p:cNvSpPr/>
          <p:nvPr/>
        </p:nvSpPr>
        <p:spPr>
          <a:xfrm>
            <a:off x="4533182" y="2118068"/>
            <a:ext cx="3633084" cy="3273250"/>
          </a:xfrm>
          <a:prstGeom prst="rect">
            <a:avLst/>
          </a:prstGeom>
          <a:noFill/>
          <a:ln w="38100">
            <a:solidFill>
              <a:srgbClr val="3F5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06D33-94F8-4C32-BB26-E24E2A1AA243}"/>
              </a:ext>
            </a:extLst>
          </p:cNvPr>
          <p:cNvSpPr txBox="1"/>
          <p:nvPr/>
        </p:nvSpPr>
        <p:spPr>
          <a:xfrm>
            <a:off x="6168620" y="2975720"/>
            <a:ext cx="1531662" cy="707886"/>
          </a:xfrm>
          <a:prstGeom prst="rect">
            <a:avLst/>
          </a:prstGeom>
          <a:solidFill>
            <a:srgbClr val="545D32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БЕЗ СРОКА ДАВНОСТИ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98D162-2883-46EE-85E0-EFDE6888AF26}"/>
              </a:ext>
            </a:extLst>
          </p:cNvPr>
          <p:cNvSpPr txBox="1"/>
          <p:nvPr/>
        </p:nvSpPr>
        <p:spPr>
          <a:xfrm>
            <a:off x="3806794" y="5779586"/>
            <a:ext cx="5046947" cy="70788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Презентация сборника архивных документов</a:t>
            </a:r>
          </a:p>
          <a:p>
            <a:pPr algn="ctr"/>
            <a:r>
              <a:rPr lang="ru-RU" sz="2000" b="1" dirty="0">
                <a:latin typeface="Arial Narrow" pitchFamily="34" charset="0"/>
              </a:rPr>
              <a:t>«Без срока давности. Хабаровский процесс»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F7E7231-D9A1-4C90-85E7-10AB44A6D195}"/>
              </a:ext>
            </a:extLst>
          </p:cNvPr>
          <p:cNvSpPr/>
          <p:nvPr/>
        </p:nvSpPr>
        <p:spPr>
          <a:xfrm>
            <a:off x="-163506" y="1279555"/>
            <a:ext cx="4438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200" algn="ctr"/>
            <a:r>
              <a:rPr lang="ru-RU" sz="2000" b="1" dirty="0">
                <a:latin typeface="Arial Narrow" pitchFamily="34" charset="0"/>
              </a:rPr>
              <a:t>Посещение региональных выставок</a:t>
            </a:r>
          </a:p>
          <a:p>
            <a:pPr marL="205200" algn="ctr"/>
            <a:r>
              <a:rPr lang="ru-RU" sz="2000" b="1" dirty="0">
                <a:latin typeface="Arial Narrow" pitchFamily="34" charset="0"/>
              </a:rPr>
              <a:t>«Без срока давности»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B52200-0D4A-41DF-AB2F-2B18F0A8E978}"/>
              </a:ext>
            </a:extLst>
          </p:cNvPr>
          <p:cNvSpPr/>
          <p:nvPr/>
        </p:nvSpPr>
        <p:spPr>
          <a:xfrm>
            <a:off x="102077" y="2284604"/>
            <a:ext cx="3843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200" algn="ctr"/>
            <a:r>
              <a:rPr lang="ru-RU" sz="2000" b="1" dirty="0">
                <a:latin typeface="Arial Narrow" pitchFamily="34" charset="0"/>
              </a:rPr>
              <a:t>Публичные кинопоказы документальных фильмов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DE34761-DF79-44B4-9F72-101D34DDA15E}"/>
              </a:ext>
            </a:extLst>
          </p:cNvPr>
          <p:cNvSpPr/>
          <p:nvPr/>
        </p:nvSpPr>
        <p:spPr>
          <a:xfrm>
            <a:off x="7880979" y="3306581"/>
            <a:ext cx="4438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200" algn="ctr"/>
            <a:r>
              <a:rPr lang="ru-RU" sz="2000" b="1" dirty="0">
                <a:latin typeface="Arial Narrow" pitchFamily="34" charset="0"/>
              </a:rPr>
              <a:t>Тематические музейные экспозиции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EB079F-C34D-4968-B6C4-1C5D4F61884F}"/>
              </a:ext>
            </a:extLst>
          </p:cNvPr>
          <p:cNvSpPr/>
          <p:nvPr/>
        </p:nvSpPr>
        <p:spPr>
          <a:xfrm>
            <a:off x="-210036" y="5291370"/>
            <a:ext cx="39293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200" algn="ctr"/>
            <a:r>
              <a:rPr lang="ru-RU" sz="2000" b="1" dirty="0">
                <a:latin typeface="Arial Narrow" pitchFamily="34" charset="0"/>
              </a:rPr>
              <a:t>Акция - посещение территории сожжённых деревень «Сожженные, но не забытые»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0E7A51-EA9F-413A-866D-963E37831F75}"/>
              </a:ext>
            </a:extLst>
          </p:cNvPr>
          <p:cNvSpPr/>
          <p:nvPr/>
        </p:nvSpPr>
        <p:spPr>
          <a:xfrm>
            <a:off x="8467042" y="5266395"/>
            <a:ext cx="3960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200" algn="ctr"/>
            <a:r>
              <a:rPr lang="ru-RU" sz="2000" b="1" dirty="0">
                <a:latin typeface="Arial Narrow" pitchFamily="34" charset="0"/>
              </a:rPr>
              <a:t>Онлайн-</a:t>
            </a:r>
            <a:r>
              <a:rPr lang="ru-RU" sz="2000" b="1" dirty="0" err="1">
                <a:latin typeface="Arial Narrow" pitchFamily="34" charset="0"/>
              </a:rPr>
              <a:t>видеомарафон</a:t>
            </a:r>
            <a:r>
              <a:rPr lang="ru-RU" sz="2000" b="1" dirty="0">
                <a:latin typeface="Arial Narrow" pitchFamily="34" charset="0"/>
              </a:rPr>
              <a:t> школьных видеороликов </a:t>
            </a:r>
            <a:br>
              <a:rPr lang="ru-RU" sz="2000" b="1" dirty="0">
                <a:latin typeface="Arial Narrow" pitchFamily="34" charset="0"/>
              </a:rPr>
            </a:br>
            <a:r>
              <a:rPr lang="ru-RU" sz="2000" b="1" dirty="0">
                <a:latin typeface="Arial Narrow" pitchFamily="34" charset="0"/>
              </a:rPr>
              <a:t>«Вечная память» 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70041F31-37CC-4C8D-9B2A-8F9BBB034343}"/>
              </a:ext>
            </a:extLst>
          </p:cNvPr>
          <p:cNvSpPr/>
          <p:nvPr/>
        </p:nvSpPr>
        <p:spPr>
          <a:xfrm>
            <a:off x="4435856" y="986080"/>
            <a:ext cx="3633084" cy="9057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0F7895-643A-4CED-BA3E-3C2EB472671D}"/>
              </a:ext>
            </a:extLst>
          </p:cNvPr>
          <p:cNvSpPr/>
          <p:nvPr/>
        </p:nvSpPr>
        <p:spPr>
          <a:xfrm>
            <a:off x="3859039" y="1046671"/>
            <a:ext cx="48645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Подведение итогов проекта</a:t>
            </a:r>
            <a:br>
              <a:rPr lang="ru-RU" sz="2000" b="1" dirty="0">
                <a:latin typeface="Arial Narrow" pitchFamily="34" charset="0"/>
              </a:rPr>
            </a:br>
            <a:r>
              <a:rPr lang="ru-RU" sz="2000" b="1" dirty="0">
                <a:latin typeface="Arial Narrow" pitchFamily="34" charset="0"/>
              </a:rPr>
              <a:t>«Шаг за шагом: ближе к истории»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19A3BF7-A150-415C-995B-A1E1271E52AF}"/>
              </a:ext>
            </a:extLst>
          </p:cNvPr>
          <p:cNvSpPr/>
          <p:nvPr/>
        </p:nvSpPr>
        <p:spPr>
          <a:xfrm>
            <a:off x="-26002" y="3285462"/>
            <a:ext cx="4438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200" algn="ctr"/>
            <a:r>
              <a:rPr lang="ru-RU" sz="2000" b="1" dirty="0">
                <a:latin typeface="Arial Narrow" pitchFamily="34" charset="0"/>
              </a:rPr>
              <a:t>Акция – письмо  для будущих поколений «Во имя памяти» 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A48BC68B-B802-4575-95EC-BDBFC845DE9C}"/>
              </a:ext>
            </a:extLst>
          </p:cNvPr>
          <p:cNvSpPr/>
          <p:nvPr/>
        </p:nvSpPr>
        <p:spPr>
          <a:xfrm>
            <a:off x="86254" y="4207589"/>
            <a:ext cx="4188626" cy="9057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5D93A39-21FF-4884-BA64-C4FF0891E364}"/>
              </a:ext>
            </a:extLst>
          </p:cNvPr>
          <p:cNvSpPr/>
          <p:nvPr/>
        </p:nvSpPr>
        <p:spPr>
          <a:xfrm>
            <a:off x="-118173" y="4328705"/>
            <a:ext cx="4438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200" algn="ctr"/>
            <a:r>
              <a:rPr lang="ru-RU" sz="2000" b="1" dirty="0">
                <a:latin typeface="Arial Narrow" pitchFamily="34" charset="0"/>
              </a:rPr>
              <a:t>Акция «Огонь памяти» 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C8DF0F1-71E1-4653-86EB-9077F2D65EB9}"/>
              </a:ext>
            </a:extLst>
          </p:cNvPr>
          <p:cNvSpPr/>
          <p:nvPr/>
        </p:nvSpPr>
        <p:spPr>
          <a:xfrm>
            <a:off x="7870581" y="3892622"/>
            <a:ext cx="45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200" algn="ctr"/>
            <a:r>
              <a:rPr lang="ru-RU" sz="2000" b="1" dirty="0">
                <a:latin typeface="Arial Narrow" pitchFamily="34" charset="0"/>
              </a:rPr>
              <a:t>Акция - творческие номера</a:t>
            </a:r>
          </a:p>
          <a:p>
            <a:pPr marL="205200" algn="ctr"/>
            <a:r>
              <a:rPr lang="ru-RU" sz="2000" b="1" dirty="0">
                <a:latin typeface="Arial Narrow" pitchFamily="34" charset="0"/>
              </a:rPr>
              <a:t> «Не забытые!»</a:t>
            </a:r>
          </a:p>
        </p:txBody>
      </p:sp>
    </p:spTree>
    <p:extLst>
      <p:ext uri="{BB962C8B-B14F-4D97-AF65-F5344CB8AC3E}">
        <p14:creationId xmlns:p14="http://schemas.microsoft.com/office/powerpoint/2010/main" val="38923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" y="0"/>
            <a:ext cx="12191689" cy="68581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54C4882-8466-4B71-85FF-B171321937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2" t="31326" r="-631" b="38513"/>
          <a:stretch/>
        </p:blipFill>
        <p:spPr>
          <a:xfrm>
            <a:off x="8569599" y="4257121"/>
            <a:ext cx="3622090" cy="2068497"/>
          </a:xfrm>
          <a:prstGeom prst="rect">
            <a:avLst/>
          </a:prstGeom>
        </p:spPr>
      </p:pic>
      <p:pic>
        <p:nvPicPr>
          <p:cNvPr id="22" name="Объект 21">
            <a:extLst>
              <a:ext uri="{FF2B5EF4-FFF2-40B4-BE49-F238E27FC236}">
                <a16:creationId xmlns:a16="http://schemas.microsoft.com/office/drawing/2014/main" id="{C586E927-A789-414E-9D44-8C525E2BA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4" y="-279349"/>
            <a:ext cx="2752319" cy="2586646"/>
          </a:xfrm>
        </p:spPr>
      </p:pic>
      <p:sp>
        <p:nvSpPr>
          <p:cNvPr id="5" name="Прямоугольник 4"/>
          <p:cNvSpPr/>
          <p:nvPr/>
        </p:nvSpPr>
        <p:spPr>
          <a:xfrm>
            <a:off x="484629" y="1412525"/>
            <a:ext cx="91891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ООД «ПОИСКОВОЕ ДВИЖЕНИЕ РОССИИ» </a:t>
            </a:r>
          </a:p>
          <a:p>
            <a:r>
              <a:rPr lang="ru-RU" sz="2000" b="1" dirty="0">
                <a:latin typeface="Arial Narrow" pitchFamily="34" charset="0"/>
              </a:rPr>
              <a:t>АНО «АГЕНТСТВО СОЦИАЛЬНЫХ ТЕХНОЛОГИЙ И КОММУНИКАЦИЙ»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631" y="721587"/>
            <a:ext cx="692113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ОРГАНИЗАТОРЫ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DE8C9-4409-43C2-BD1F-7087C52ED6CF}"/>
              </a:ext>
            </a:extLst>
          </p:cNvPr>
          <p:cNvSpPr txBox="1"/>
          <p:nvPr/>
        </p:nvSpPr>
        <p:spPr>
          <a:xfrm>
            <a:off x="568711" y="2468030"/>
            <a:ext cx="6091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КЛЮЧЕВЫЕ ПАРТНЁРЫ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C9252-FE18-478C-A52A-6325FFD1BDDA}"/>
              </a:ext>
            </a:extLst>
          </p:cNvPr>
          <p:cNvSpPr txBox="1"/>
          <p:nvPr/>
        </p:nvSpPr>
        <p:spPr>
          <a:xfrm>
            <a:off x="484629" y="3052805"/>
            <a:ext cx="69211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МИНИСТЕРСТВО НАУКИ И ВЫСШЕГО ОБРАЗОВАНИЯ РФ</a:t>
            </a:r>
          </a:p>
          <a:p>
            <a:r>
              <a:rPr lang="ru-RU" sz="2000" b="1" dirty="0">
                <a:latin typeface="Arial Narrow" pitchFamily="34" charset="0"/>
              </a:rPr>
              <a:t>МИНИСТЕРСТВО ПРОСВЕЩЕНИЯ РФ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ФГБУ «РОСПАТРИОТЦЕНТР»</a:t>
            </a:r>
            <a:endParaRPr lang="ru-RU" sz="2000" b="1" dirty="0">
              <a:latin typeface="Arial Narrow" pitchFamily="34" charset="0"/>
            </a:endParaRPr>
          </a:p>
          <a:p>
            <a:r>
              <a:rPr lang="ru-RU" sz="2000" b="1" dirty="0">
                <a:latin typeface="Arial Narrow" pitchFamily="34" charset="0"/>
              </a:rPr>
              <a:t>ОБЩЕСТВЕННАЯ ПАЛАТА РОССИЙСКОЙ ФЕДЕРАЦИИ</a:t>
            </a:r>
          </a:p>
          <a:p>
            <a:r>
              <a:rPr lang="ru-RU" sz="2000" b="1" dirty="0">
                <a:latin typeface="Arial Narrow" pitchFamily="34" charset="0"/>
              </a:rPr>
              <a:t>ВОД «ВОЛОНТЁРЫ ПОБЕДЫ» </a:t>
            </a:r>
          </a:p>
          <a:p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19B0B5-905B-4A2C-85D5-449BE50920F0}"/>
              </a:ext>
            </a:extLst>
          </p:cNvPr>
          <p:cNvSpPr txBox="1"/>
          <p:nvPr/>
        </p:nvSpPr>
        <p:spPr>
          <a:xfrm>
            <a:off x="484629" y="4750212"/>
            <a:ext cx="7463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РЕГИОНАЛЬНЫЕ КООРДИНАТОРЫ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8C8CAC-8197-4EF1-A4D3-73EF073A29BD}"/>
              </a:ext>
            </a:extLst>
          </p:cNvPr>
          <p:cNvSpPr txBox="1"/>
          <p:nvPr/>
        </p:nvSpPr>
        <p:spPr>
          <a:xfrm>
            <a:off x="484629" y="5252384"/>
            <a:ext cx="61758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F5620"/>
                </a:solidFill>
                <a:latin typeface="Arial Narrow" pitchFamily="34" charset="0"/>
              </a:rPr>
              <a:t>85</a:t>
            </a:r>
            <a:r>
              <a:rPr lang="ru-RU" sz="2000" b="1" dirty="0">
                <a:latin typeface="Arial Narrow" pitchFamily="34" charset="0"/>
              </a:rPr>
              <a:t> РЕГИОНОВ</a:t>
            </a:r>
          </a:p>
          <a:p>
            <a:r>
              <a:rPr lang="ru-RU" sz="3600" b="1" dirty="0">
                <a:solidFill>
                  <a:srgbClr val="3F5620"/>
                </a:solidFill>
                <a:latin typeface="Arial Narrow" pitchFamily="34" charset="0"/>
              </a:rPr>
              <a:t>140</a:t>
            </a:r>
            <a:r>
              <a:rPr lang="ru-RU" sz="2000" b="1" dirty="0">
                <a:latin typeface="Arial Narrow" pitchFamily="34" charset="0"/>
              </a:rPr>
              <a:t> КООРДИНАТОРОВ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B7E5BC-472B-4AF1-A955-825E607478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57" y="1662726"/>
            <a:ext cx="4768126" cy="1868109"/>
          </a:xfrm>
          <a:prstGeom prst="rect">
            <a:avLst/>
          </a:prstGeom>
        </p:spPr>
      </p:pic>
      <p:pic>
        <p:nvPicPr>
          <p:cNvPr id="16" name="Picture 2" descr="Агентство социальных технологий и коммуникаций» (АСТИК) проводит конкурс  «PеRвый» для студентов УлГПУ им. И.Н. Ульянова | Улпресса - все новости  Ульяновска">
            <a:extLst>
              <a:ext uri="{FF2B5EF4-FFF2-40B4-BE49-F238E27FC236}">
                <a16:creationId xmlns:a16="http://schemas.microsoft.com/office/drawing/2014/main" id="{053C82FD-4EDD-45A7-BA9F-62CEE734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2" b="89474" l="2305" r="94389">
                        <a14:foregroundMark x1="2305" y1="69298" x2="10321" y2="35673"/>
                        <a14:foregroundMark x1="25551" y1="29532" x2="20741" y2="45029"/>
                        <a14:foregroundMark x1="43888" y1="35088" x2="42585" y2="45906"/>
                        <a14:foregroundMark x1="53006" y1="52924" x2="53808" y2="63158"/>
                        <a14:foregroundMark x1="76553" y1="35673" x2="75752" y2="50585"/>
                        <a14:foregroundMark x1="94389" y1="35673" x2="92285" y2="59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614" y="573816"/>
            <a:ext cx="2116368" cy="72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11DBDF-B135-49EA-9601-F3AC81175F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3704" y="3289788"/>
            <a:ext cx="1714038" cy="18040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DC0C55-1D0F-4C5A-A0BC-3ECE9C4363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4407" y="3217538"/>
            <a:ext cx="1714039" cy="18762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75B289D-AE2E-47E3-9D59-2AD22E18A8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2919" y="4992366"/>
            <a:ext cx="1344630" cy="1720364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9536409-D78F-4C96-B193-17276A8D4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644" y="5090129"/>
            <a:ext cx="1720654" cy="172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E3A526-385E-4D2D-9BF0-467DBC9139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847" y="614370"/>
            <a:ext cx="3122959" cy="31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0"/>
            <a:ext cx="12191689" cy="68581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4630" y="4266400"/>
            <a:ext cx="8855313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F5620"/>
                </a:solidFill>
                <a:latin typeface="Arial Narrow" pitchFamily="34" charset="0"/>
              </a:rPr>
              <a:t>ОПЕРПАТОР: </a:t>
            </a:r>
          </a:p>
          <a:p>
            <a:r>
              <a:rPr lang="ru-RU" sz="1600" b="1" dirty="0">
                <a:latin typeface="Arial Narrow" pitchFamily="34" charset="0"/>
              </a:rPr>
              <a:t>АНО «Агентство социальных технологий и коммуникаций»</a:t>
            </a:r>
          </a:p>
          <a:p>
            <a:endParaRPr lang="ru-RU" sz="1050" b="1" dirty="0">
              <a:latin typeface="Arial Narrow" pitchFamily="34" charset="0"/>
            </a:endParaRPr>
          </a:p>
          <a:p>
            <a:r>
              <a:rPr lang="ru-RU" sz="2000" b="1" dirty="0">
                <a:solidFill>
                  <a:srgbClr val="3F5620"/>
                </a:solidFill>
                <a:latin typeface="Arial Narrow" pitchFamily="34" charset="0"/>
              </a:rPr>
              <a:t>КОНТАКТЫ: </a:t>
            </a:r>
          </a:p>
          <a:p>
            <a:r>
              <a:rPr lang="ru-RU" sz="1600" b="1" dirty="0">
                <a:latin typeface="Arial Narrow" pitchFamily="34" charset="0"/>
              </a:rPr>
              <a:t>Реализация Дня единых действий</a:t>
            </a:r>
            <a:br>
              <a:rPr lang="ru-RU" sz="1600" b="1" dirty="0">
                <a:latin typeface="Arial Narrow" pitchFamily="34" charset="0"/>
              </a:rPr>
            </a:br>
            <a:r>
              <a:rPr lang="ru-RU" sz="1600" b="1" dirty="0">
                <a:latin typeface="Arial Narrow" pitchFamily="34" charset="0"/>
              </a:rPr>
              <a:t>Головин Борис Николаевич, зам. директора АНО «АСТИК» +7 (985) 307-82-60; </a:t>
            </a:r>
          </a:p>
          <a:p>
            <a:r>
              <a:rPr lang="ru-RU" sz="1600" b="1" dirty="0">
                <a:latin typeface="Arial Narrow" pitchFamily="34" charset="0"/>
              </a:rPr>
              <a:t>Работа с рег. кураторами - Калинина Анастасия Германовна</a:t>
            </a:r>
            <a:br>
              <a:rPr lang="ru-RU" sz="1600" b="1" dirty="0">
                <a:latin typeface="Arial Narrow" pitchFamily="34" charset="0"/>
              </a:rPr>
            </a:br>
            <a:r>
              <a:rPr lang="ru-RU" sz="1600" b="1" dirty="0">
                <a:latin typeface="Arial Narrow" pitchFamily="34" charset="0"/>
              </a:rPr>
              <a:t>менеджер АНО АСТИК, + 7 (977) 117-80-97, e-</a:t>
            </a:r>
            <a:r>
              <a:rPr lang="ru-RU" sz="1600" b="1" dirty="0" err="1">
                <a:latin typeface="Arial Narrow" pitchFamily="34" charset="0"/>
              </a:rPr>
              <a:t>mail</a:t>
            </a:r>
            <a:r>
              <a:rPr lang="ru-RU" sz="1600" b="1" dirty="0">
                <a:latin typeface="Arial Narrow" pitchFamily="34" charset="0"/>
              </a:rPr>
              <a:t>: </a:t>
            </a:r>
            <a:r>
              <a:rPr lang="ru-RU" sz="1600" b="1" dirty="0">
                <a:latin typeface="Arial Narrow" pitchFamily="34" charset="0"/>
                <a:hlinkClick r:id="rId3"/>
              </a:rPr>
              <a:t>bsd-rg@mail.ru</a:t>
            </a:r>
            <a:r>
              <a:rPr lang="ru-RU" sz="1600" b="1" dirty="0">
                <a:latin typeface="Arial Narrow" pitchFamily="34" charset="0"/>
              </a:rPr>
              <a:t>.</a:t>
            </a:r>
          </a:p>
          <a:p>
            <a:r>
              <a:rPr lang="ru-RU" sz="1600" b="1" dirty="0">
                <a:latin typeface="Arial Narrow" pitchFamily="34" charset="0"/>
              </a:rPr>
              <a:t>Работа со СМИ - Титова Елена Сергеевна, зам директора АНО АСТИК, + 7 (917) 635-60-21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631" y="-140613"/>
            <a:ext cx="809331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Ключевое мероприятие – 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Реконструкция исторических фактов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«Без срока давности»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6131BF-8533-47AE-9699-9BC3615FADA0}"/>
              </a:ext>
            </a:extLst>
          </p:cNvPr>
          <p:cNvSpPr/>
          <p:nvPr/>
        </p:nvSpPr>
        <p:spPr>
          <a:xfrm>
            <a:off x="484630" y="1311060"/>
            <a:ext cx="11569483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Arial Narrow" pitchFamily="34" charset="0"/>
                <a:ea typeface="Calibri"/>
                <a:cs typeface="Times New Roman"/>
              </a:rPr>
              <a:t>Формат исторического погружения, когда участники ставят себя на место исторических персонажей и пробуют совершить непростой выбор. Все ситуации основаны на реальных событиях и переносят нас то в </a:t>
            </a:r>
            <a:r>
              <a:rPr lang="ru-RU" sz="2000" dirty="0" err="1">
                <a:latin typeface="Arial Narrow" pitchFamily="34" charset="0"/>
                <a:ea typeface="Calibri"/>
                <a:cs typeface="Times New Roman"/>
              </a:rPr>
              <a:t>Аджимушкайские</a:t>
            </a:r>
            <a:r>
              <a:rPr lang="ru-RU" sz="2000" dirty="0">
                <a:latin typeface="Arial Narrow" pitchFamily="34" charset="0"/>
                <a:ea typeface="Calibri"/>
                <a:cs typeface="Times New Roman"/>
              </a:rPr>
              <a:t> каменоломни, то в деревню </a:t>
            </a:r>
            <a:r>
              <a:rPr lang="ru-RU" sz="2000" dirty="0" err="1">
                <a:latin typeface="Arial Narrow" pitchFamily="34" charset="0"/>
                <a:ea typeface="Calibri"/>
                <a:cs typeface="Times New Roman"/>
              </a:rPr>
              <a:t>Хацунь</a:t>
            </a:r>
            <a:r>
              <a:rPr lang="ru-RU" sz="2000" dirty="0">
                <a:latin typeface="Arial Narrow" pitchFamily="34" charset="0"/>
                <a:ea typeface="Calibri"/>
                <a:cs typeface="Times New Roman"/>
              </a:rPr>
              <a:t> Брянской области, то в блокадный Ленинград.</a:t>
            </a:r>
            <a:endParaRPr lang="ru-RU" sz="1600" dirty="0">
              <a:latin typeface="Arial Narrow" pitchFamily="34" charset="0"/>
              <a:ea typeface="Calibri"/>
              <a:cs typeface="Times New Roman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000" dirty="0">
                <a:latin typeface="Arial Narrow" pitchFamily="34" charset="0"/>
                <a:ea typeface="Calibri"/>
                <a:cs typeface="Times New Roman"/>
              </a:rPr>
              <a:t>Новый формат предполагает интеграцию в образовательный процесс мультимедийной платформы, дающей представление о трагической судьбе оккупированных советских территорий, население которых подверглось геноциду со стороны фашистов и их пособников. </a:t>
            </a:r>
            <a:endParaRPr lang="ru-RU" sz="1600" dirty="0">
              <a:latin typeface="Arial Narrow" pitchFamily="34" charset="0"/>
              <a:ea typeface="Calibri"/>
              <a:cs typeface="Times New Roman"/>
            </a:endParaRPr>
          </a:p>
          <a:p>
            <a:r>
              <a:rPr lang="ru-RU" sz="2000" dirty="0">
                <a:latin typeface="Arial Narrow" pitchFamily="34" charset="0"/>
              </a:rPr>
              <a:t>        В рамках мероприятия планируется написание и размещение участниками поста </a:t>
            </a:r>
            <a:r>
              <a:rPr lang="ru-RU" sz="2000" dirty="0">
                <a:solidFill>
                  <a:srgbClr val="3F5620"/>
                </a:solidFill>
                <a:latin typeface="Arial Narrow" pitchFamily="34" charset="0"/>
              </a:rPr>
              <a:t>«Нельзя забыть» </a:t>
            </a:r>
            <a:r>
              <a:rPr lang="ru-RU" sz="2000" dirty="0">
                <a:latin typeface="Arial Narrow" pitchFamily="34" charset="0"/>
              </a:rPr>
              <a:t>в социальных сетях - послания сверстникам, в котором выражается личное восприятие и позиции обучающегося / студента о преступлениях нацистов в отношении мирного советского населения.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8A4A270-5F67-4506-BC48-72EC5B20D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94" y="644217"/>
            <a:ext cx="330839" cy="33083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B2CEC7-0C02-46C6-9C9A-8AAC2A8E72A4}"/>
              </a:ext>
            </a:extLst>
          </p:cNvPr>
          <p:cNvSpPr txBox="1"/>
          <p:nvPr/>
        </p:nvSpPr>
        <p:spPr>
          <a:xfrm>
            <a:off x="9448333" y="312061"/>
            <a:ext cx="2762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85 </a:t>
            </a:r>
            <a:r>
              <a:rPr lang="ru-RU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субъектов РФ</a:t>
            </a:r>
            <a:endParaRPr lang="ru-RU" sz="3200" b="1" dirty="0">
              <a:solidFill>
                <a:srgbClr val="3F562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710FAB-6CF9-480C-96D8-403AEA2FA2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2" t="31326" r="-631" b="38513"/>
          <a:stretch/>
        </p:blipFill>
        <p:spPr>
          <a:xfrm>
            <a:off x="8569595" y="4243403"/>
            <a:ext cx="3622090" cy="2068497"/>
          </a:xfrm>
          <a:prstGeom prst="rect">
            <a:avLst/>
          </a:prstGeom>
        </p:spPr>
      </p:pic>
      <p:pic>
        <p:nvPicPr>
          <p:cNvPr id="1026" name="Picture 2" descr="Агентство социальных технологий и коммуникаций» (АСТИК) проводит конкурс  «PеRвый» для студентов УлГПУ им. И.Н. Ульянова | Улпресса - все новости  Ульяновска">
            <a:extLst>
              <a:ext uri="{FF2B5EF4-FFF2-40B4-BE49-F238E27FC236}">
                <a16:creationId xmlns:a16="http://schemas.microsoft.com/office/drawing/2014/main" id="{C524136E-CF3C-4B81-ABD2-1E73578BE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2" b="89474" l="2305" r="94389">
                        <a14:foregroundMark x1="2305" y1="69298" x2="10321" y2="35673"/>
                        <a14:foregroundMark x1="25551" y1="29532" x2="20741" y2="45029"/>
                        <a14:foregroundMark x1="43888" y1="35088" x2="42585" y2="45906"/>
                        <a14:foregroundMark x1="53006" y1="52924" x2="53808" y2="63158"/>
                        <a14:foregroundMark x1="76553" y1="35673" x2="75752" y2="50585"/>
                        <a14:foregroundMark x1="94389" y1="35673" x2="92285" y2="59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480" y="4791581"/>
            <a:ext cx="3530633" cy="12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" y="0"/>
            <a:ext cx="12191689" cy="68581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E40DF8-9272-4D86-BDA5-444BE864E3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2" t="31326" r="-631" b="38513"/>
          <a:stretch/>
        </p:blipFill>
        <p:spPr>
          <a:xfrm>
            <a:off x="8569595" y="4243403"/>
            <a:ext cx="3622090" cy="20684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3400" y="354360"/>
            <a:ext cx="922832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Презентация сборника архивных документов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«Без срока давности. Хабаровский процесс»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6131BF-8533-47AE-9699-9BC3615FADA0}"/>
              </a:ext>
            </a:extLst>
          </p:cNvPr>
          <p:cNvSpPr/>
          <p:nvPr/>
        </p:nvSpPr>
        <p:spPr>
          <a:xfrm>
            <a:off x="583400" y="1690688"/>
            <a:ext cx="1102519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itchFamily="34" charset="0"/>
              </a:rPr>
              <a:t>Презентация сборника архивных документов «Без срока давности. Хабаровский процесс», подготовленного на основании документов Центрального архива ФСБ России и территориальных управлений ФСБ России, Архива внешней политики Министерства иностранных дел России на площадке РИА Новости.</a:t>
            </a:r>
          </a:p>
          <a:p>
            <a:r>
              <a:rPr lang="ru-RU" b="1" dirty="0">
                <a:latin typeface="Arial Narrow" pitchFamily="34" charset="0"/>
              </a:rPr>
              <a:t>Участники пресс-конференции</a:t>
            </a:r>
            <a:r>
              <a:rPr lang="ru-RU" dirty="0">
                <a:latin typeface="Arial Narrow" pitchFamily="34" charset="0"/>
              </a:rPr>
              <a:t>:</a:t>
            </a:r>
          </a:p>
          <a:p>
            <a:r>
              <a:rPr lang="ru-RU" b="1" dirty="0" err="1">
                <a:latin typeface="Arial Narrow" pitchFamily="34" charset="0"/>
              </a:rPr>
              <a:t>Е.М.Цунаева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– депутат Государственной Думы Федерального собрания Российской Федерации, первый заместитель Первый заместитель председателя комитета Государственной Думы по труду, социальной политике и делам ветеранов;</a:t>
            </a:r>
          </a:p>
          <a:p>
            <a:r>
              <a:rPr lang="ru-RU" b="1" dirty="0" err="1">
                <a:latin typeface="Arial Narrow" pitchFamily="34" charset="0"/>
              </a:rPr>
              <a:t>А.В.Васильев</a:t>
            </a:r>
            <a:r>
              <a:rPr lang="ru-RU" b="1" dirty="0">
                <a:latin typeface="Arial Narrow" pitchFamily="34" charset="0"/>
              </a:rPr>
              <a:t> – начальник Управления регистрации архивных фондов ФСБ России</a:t>
            </a:r>
          </a:p>
          <a:p>
            <a:r>
              <a:rPr lang="ru-RU" b="1" dirty="0" err="1">
                <a:latin typeface="Arial Narrow" pitchFamily="34" charset="0"/>
              </a:rPr>
              <a:t>А.В.Картаполов</a:t>
            </a:r>
            <a:r>
              <a:rPr lang="ru-RU" b="1" dirty="0">
                <a:latin typeface="Arial Narrow" pitchFamily="34" charset="0"/>
              </a:rPr>
              <a:t> - </a:t>
            </a:r>
            <a:r>
              <a:rPr lang="ru-RU" dirty="0">
                <a:latin typeface="Arial Narrow" pitchFamily="34" charset="0"/>
              </a:rPr>
              <a:t>Депутат Государственной думы Федерального собрания Российской Федерации, Председатель комитета Государственной думы Федерального собрания Российской Федерации по обороне</a:t>
            </a:r>
          </a:p>
          <a:p>
            <a:r>
              <a:rPr lang="ru-RU" b="1" dirty="0" err="1">
                <a:latin typeface="Arial Narrow" pitchFamily="34" charset="0"/>
              </a:rPr>
              <a:t>К.И.Могилевский</a:t>
            </a:r>
            <a:r>
              <a:rPr lang="ru-RU" b="1" dirty="0">
                <a:latin typeface="Arial Narrow" pitchFamily="34" charset="0"/>
              </a:rPr>
              <a:t>  - ч</a:t>
            </a:r>
            <a:r>
              <a:rPr lang="ru-RU" dirty="0">
                <a:latin typeface="Arial Narrow" pitchFamily="34" charset="0"/>
              </a:rPr>
              <a:t>лен Президиума Совета Российского исторического общества, председатель Правления Российского исторического общества, исполнительный директор фонда "История Отечества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A17DADC-12DF-43E9-96F4-04C14B3D3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57" y="1120084"/>
            <a:ext cx="330839" cy="3308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B3A712-6B52-4567-A4F0-72ADE1D8E283}"/>
              </a:ext>
            </a:extLst>
          </p:cNvPr>
          <p:cNvSpPr txBox="1"/>
          <p:nvPr/>
        </p:nvSpPr>
        <p:spPr>
          <a:xfrm>
            <a:off x="9703996" y="1097621"/>
            <a:ext cx="276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РИА Новости</a:t>
            </a:r>
            <a:endParaRPr lang="ru-RU" sz="3200" b="1" dirty="0">
              <a:solidFill>
                <a:srgbClr val="3F562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2" name="Picture 2" descr="Россия сегодня МИА">
            <a:extLst>
              <a:ext uri="{FF2B5EF4-FFF2-40B4-BE49-F238E27FC236}">
                <a16:creationId xmlns:a16="http://schemas.microsoft.com/office/drawing/2014/main" id="{9C7B2B06-FF6D-41D2-BFCD-F73FC3A5F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92" y="4319663"/>
            <a:ext cx="4142950" cy="25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E7369D8-BFE8-41B0-A7BD-ECA3FF5BEE48}"/>
              </a:ext>
            </a:extLst>
          </p:cNvPr>
          <p:cNvSpPr/>
          <p:nvPr/>
        </p:nvSpPr>
        <p:spPr>
          <a:xfrm>
            <a:off x="583400" y="5078985"/>
            <a:ext cx="624160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F5620"/>
                </a:solidFill>
                <a:latin typeface="Arial Narrow" pitchFamily="34" charset="0"/>
              </a:rPr>
              <a:t>КОНТАКТЫ: </a:t>
            </a:r>
          </a:p>
          <a:p>
            <a:r>
              <a:rPr lang="ru-RU" b="1" dirty="0">
                <a:latin typeface="Arial Narrow" pitchFamily="34" charset="0"/>
              </a:rPr>
              <a:t>Пресс-секретарь ООД «Поисковое движение России»</a:t>
            </a:r>
            <a:br>
              <a:rPr lang="ru-RU" b="1" dirty="0">
                <a:latin typeface="Arial Narrow" pitchFamily="34" charset="0"/>
              </a:rPr>
            </a:br>
            <a:r>
              <a:rPr lang="ru-RU" b="1" dirty="0">
                <a:latin typeface="Arial Narrow" pitchFamily="34" charset="0"/>
              </a:rPr>
              <a:t>Жаринова Наталья Викторовна +7 (938) 441-29-02; </a:t>
            </a:r>
            <a:br>
              <a:rPr lang="ru-RU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  <a:hlinkClick r:id="rId6"/>
              </a:rPr>
              <a:t>pressa-bsd@yandex.ru</a:t>
            </a:r>
            <a:r>
              <a:rPr lang="ru-RU" b="1" dirty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8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0"/>
            <a:ext cx="12191689" cy="68581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E40DF8-9272-4D86-BDA5-444BE864E3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2" t="31326" r="-631" b="38513"/>
          <a:stretch/>
        </p:blipFill>
        <p:spPr>
          <a:xfrm>
            <a:off x="8569595" y="4243403"/>
            <a:ext cx="3622090" cy="20684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4630" y="4267876"/>
            <a:ext cx="7600645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F5620"/>
                </a:solidFill>
                <a:latin typeface="Arial Narrow" pitchFamily="34" charset="0"/>
              </a:rPr>
              <a:t>ОРГАНИЗАТОР: </a:t>
            </a:r>
          </a:p>
          <a:p>
            <a:r>
              <a:rPr lang="ru-RU" b="1" dirty="0">
                <a:latin typeface="Arial Narrow" pitchFamily="34" charset="0"/>
              </a:rPr>
              <a:t>ООД «Поисковое движение России»</a:t>
            </a:r>
          </a:p>
          <a:p>
            <a:endParaRPr lang="ru-RU" sz="1050" b="1" dirty="0">
              <a:latin typeface="Arial Narrow" pitchFamily="34" charset="0"/>
            </a:endParaRPr>
          </a:p>
          <a:p>
            <a:r>
              <a:rPr lang="ru-RU" sz="2000" b="1" dirty="0">
                <a:solidFill>
                  <a:srgbClr val="3F5620"/>
                </a:solidFill>
                <a:latin typeface="Arial Narrow" pitchFamily="34" charset="0"/>
              </a:rPr>
              <a:t>КОНТАКТЫ: </a:t>
            </a:r>
          </a:p>
          <a:p>
            <a:r>
              <a:rPr lang="ru-RU" b="1" dirty="0">
                <a:latin typeface="Arial Narrow" pitchFamily="34" charset="0"/>
              </a:rPr>
              <a:t>Руководитель направления по взаимодействию с научными и образовательными учреждениями ООД «Поисковое движение России» </a:t>
            </a:r>
            <a:br>
              <a:rPr lang="ru-RU" b="1" dirty="0">
                <a:latin typeface="Arial Narrow" pitchFamily="34" charset="0"/>
              </a:rPr>
            </a:br>
            <a:r>
              <a:rPr lang="ru-RU" b="1" dirty="0">
                <a:latin typeface="Arial Narrow" pitchFamily="34" charset="0"/>
              </a:rPr>
              <a:t>Корсаков Павел Денисович +7 (985) 242-99-69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631" y="1036631"/>
            <a:ext cx="809331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Выставка 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«Без срока давности. Суды истории»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6131BF-8533-47AE-9699-9BC3615FADA0}"/>
              </a:ext>
            </a:extLst>
          </p:cNvPr>
          <p:cNvSpPr/>
          <p:nvPr/>
        </p:nvSpPr>
        <p:spPr>
          <a:xfrm>
            <a:off x="484630" y="2134083"/>
            <a:ext cx="11025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Выставки посвящены Нюрнбергскому, Токийскому и Хабаровскому процессам, каждый из которых был направлен на правовую оценку и осуждение идей нацизма и преступлений против человечности. Выставка будет экспонироваться в научных, образовательных, просветительских учреждениях. В дальнейшем к выставке получит доступ любой желающий в каждом муниципальном образовании.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A17DADC-12DF-43E9-96F4-04C14B3D3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29" y="1444393"/>
            <a:ext cx="330839" cy="3308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5938A9-8C14-45B9-92DF-F8E4F43A8B17}"/>
              </a:ext>
            </a:extLst>
          </p:cNvPr>
          <p:cNvSpPr txBox="1"/>
          <p:nvPr/>
        </p:nvSpPr>
        <p:spPr>
          <a:xfrm>
            <a:off x="9415833" y="1081388"/>
            <a:ext cx="2762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85</a:t>
            </a:r>
            <a:r>
              <a:rPr lang="ru-RU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 субъектов РФ</a:t>
            </a:r>
            <a:endParaRPr lang="ru-RU" sz="3200" b="1" dirty="0">
              <a:solidFill>
                <a:srgbClr val="3F562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FCF031-9EF3-4DB3-AFB1-C18C927CA1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07" y="3697802"/>
            <a:ext cx="6672173" cy="26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72209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8291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0"/>
            <a:ext cx="12191689" cy="68581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E40DF8-9272-4D86-BDA5-444BE864E3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2" t="31326" r="-631" b="38513"/>
          <a:stretch/>
        </p:blipFill>
        <p:spPr>
          <a:xfrm>
            <a:off x="8569595" y="4243403"/>
            <a:ext cx="3622090" cy="20684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4630" y="3730542"/>
            <a:ext cx="8485198" cy="336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F5620"/>
                </a:solidFill>
                <a:latin typeface="Arial Narrow" pitchFamily="34" charset="0"/>
              </a:rPr>
              <a:t>ОРГАНИЗАТОР: </a:t>
            </a:r>
            <a:r>
              <a:rPr lang="ru-RU" b="1" dirty="0">
                <a:latin typeface="Arial Narrow" pitchFamily="34" charset="0"/>
              </a:rPr>
              <a:t/>
            </a:r>
            <a:br>
              <a:rPr lang="ru-RU" b="1" dirty="0">
                <a:latin typeface="Arial Narrow" pitchFamily="34" charset="0"/>
              </a:rPr>
            </a:br>
            <a:r>
              <a:rPr lang="ru-RU" b="1" dirty="0">
                <a:latin typeface="Arial Narrow" pitchFamily="34" charset="0"/>
              </a:rPr>
              <a:t>ГАУ РО «</a:t>
            </a:r>
            <a:r>
              <a:rPr lang="ru-RU" b="1" dirty="0" err="1">
                <a:latin typeface="Arial Narrow" pitchFamily="34" charset="0"/>
              </a:rPr>
              <a:t>Ростовпатриотцентр</a:t>
            </a:r>
            <a:r>
              <a:rPr lang="ru-RU" b="1" dirty="0">
                <a:latin typeface="Arial Narrow" pitchFamily="34" charset="0"/>
              </a:rPr>
              <a:t>»</a:t>
            </a:r>
            <a:br>
              <a:rPr lang="ru-RU" b="1" dirty="0">
                <a:latin typeface="Arial Narrow" pitchFamily="34" charset="0"/>
              </a:rPr>
            </a:br>
            <a:r>
              <a:rPr lang="ru-RU" b="1" dirty="0">
                <a:latin typeface="Arial Narrow" pitchFamily="34" charset="0"/>
              </a:rPr>
              <a:t>ООД «Поисковое движение России»</a:t>
            </a:r>
          </a:p>
          <a:p>
            <a:endParaRPr lang="ru-RU" b="1" dirty="0">
              <a:latin typeface="Arial Narrow" pitchFamily="34" charset="0"/>
            </a:endParaRPr>
          </a:p>
          <a:p>
            <a:endParaRPr lang="ru-RU" sz="1050" b="1" dirty="0">
              <a:latin typeface="Arial Narrow" pitchFamily="34" charset="0"/>
            </a:endParaRPr>
          </a:p>
          <a:p>
            <a:r>
              <a:rPr lang="ru-RU" sz="2000" b="1" dirty="0">
                <a:solidFill>
                  <a:srgbClr val="3F5620"/>
                </a:solidFill>
                <a:latin typeface="Arial Narrow" pitchFamily="34" charset="0"/>
              </a:rPr>
              <a:t>КОНТАКТЫ: </a:t>
            </a:r>
          </a:p>
          <a:p>
            <a:r>
              <a:rPr lang="ru-RU" b="1" dirty="0">
                <a:latin typeface="Arial Narrow" pitchFamily="34" charset="0"/>
              </a:rPr>
              <a:t>Начальник отдела процессов и взаимодействия ГАУ РО «</a:t>
            </a:r>
            <a:r>
              <a:rPr lang="ru-RU" b="1" dirty="0" err="1">
                <a:latin typeface="Arial Narrow" pitchFamily="34" charset="0"/>
              </a:rPr>
              <a:t>Ростовпатриотцентр</a:t>
            </a:r>
            <a:r>
              <a:rPr lang="ru-RU" b="1" dirty="0">
                <a:latin typeface="Arial Narrow" pitchFamily="34" charset="0"/>
              </a:rPr>
              <a:t>» Денисова Елена Александровна +7 (919)-879-03-88;</a:t>
            </a:r>
            <a:br>
              <a:rPr lang="ru-RU" b="1" dirty="0">
                <a:latin typeface="Arial Narrow" pitchFamily="34" charset="0"/>
              </a:rPr>
            </a:br>
            <a:r>
              <a:rPr lang="ru-RU" b="1" dirty="0">
                <a:latin typeface="Arial Narrow" pitchFamily="34" charset="0"/>
              </a:rPr>
              <a:t>Руководитель направления по взаимодействию с научными и образовательными учреждениями ООД «Поисковое движение России» </a:t>
            </a:r>
            <a:br>
              <a:rPr lang="ru-RU" b="1" dirty="0">
                <a:latin typeface="Arial Narrow" pitchFamily="34" charset="0"/>
              </a:rPr>
            </a:br>
            <a:r>
              <a:rPr lang="ru-RU" b="1" dirty="0">
                <a:latin typeface="Arial Narrow" pitchFamily="34" charset="0"/>
              </a:rPr>
              <a:t>Корсаков Павел Денисович +7 (985) 242-99-69</a:t>
            </a:r>
          </a:p>
          <a:p>
            <a:endParaRPr lang="ru-RU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631" y="499297"/>
            <a:ext cx="809331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Подведение итогов регионального проекта «Шаг за шагом: ближе к истории»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6131BF-8533-47AE-9699-9BC3615FADA0}"/>
              </a:ext>
            </a:extLst>
          </p:cNvPr>
          <p:cNvSpPr/>
          <p:nvPr/>
        </p:nvSpPr>
        <p:spPr>
          <a:xfrm>
            <a:off x="484630" y="1596749"/>
            <a:ext cx="11025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В рамках информационного сопровождения судебного процесса о признании геноцида мирного населения Ростовской области в годы Великой Отечественной войны со стороны нацистских оккупационных властей и их пособников сняты видеоролики </a:t>
            </a:r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с участием лидеров общественного мнения </a:t>
            </a:r>
            <a:r>
              <a:rPr lang="ru-RU" sz="2000" b="1" dirty="0">
                <a:latin typeface="Arial Narrow" pitchFamily="34" charset="0"/>
              </a:rPr>
              <a:t>на фоне мемориалов и памятных мест, посвящённых погибшим мирным жителям. </a:t>
            </a:r>
          </a:p>
          <a:p>
            <a:r>
              <a:rPr lang="ru-RU" sz="2000" b="1" dirty="0">
                <a:latin typeface="Arial Narrow" pitchFamily="34" charset="0"/>
              </a:rPr>
              <a:t>С помощью зрительского голосования будут определены лучшие видеоролики, победители которых награждены памятными подарками от ГАУ РО «</a:t>
            </a:r>
            <a:r>
              <a:rPr lang="ru-RU" sz="2000" b="1" dirty="0" err="1">
                <a:latin typeface="Arial Narrow" pitchFamily="34" charset="0"/>
              </a:rPr>
              <a:t>Ростовпатриотцентр</a:t>
            </a:r>
            <a:r>
              <a:rPr lang="ru-RU" sz="2000" b="1" dirty="0">
                <a:latin typeface="Arial Narrow" pitchFamily="34" charset="0"/>
              </a:rPr>
              <a:t>».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A17DADC-12DF-43E9-96F4-04C14B3D3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29" y="907059"/>
            <a:ext cx="330839" cy="3308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B3A712-6B52-4567-A4F0-72ADE1D8E283}"/>
              </a:ext>
            </a:extLst>
          </p:cNvPr>
          <p:cNvSpPr txBox="1"/>
          <p:nvPr/>
        </p:nvSpPr>
        <p:spPr>
          <a:xfrm>
            <a:off x="9429568" y="927516"/>
            <a:ext cx="276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F5620"/>
                </a:solidFill>
                <a:latin typeface="Franklin Gothic Demi" panose="020B0703020102020204" pitchFamily="34" charset="0"/>
              </a:rPr>
              <a:t>Социальные сети</a:t>
            </a:r>
            <a:endParaRPr lang="ru-RU" sz="3200" b="1" dirty="0">
              <a:solidFill>
                <a:srgbClr val="3F562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DAEA31-0CDD-4255-BEEB-5F11938C20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71" y="3366300"/>
            <a:ext cx="3686676" cy="368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83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1758</Words>
  <Application>Microsoft Office PowerPoint</Application>
  <PresentationFormat>Широкоэкранный</PresentationFormat>
  <Paragraphs>197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Franklin Gothic Demi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Игнат</dc:creator>
  <cp:lastModifiedBy>Ирина Алекса Примакова</cp:lastModifiedBy>
  <cp:revision>244</cp:revision>
  <dcterms:created xsi:type="dcterms:W3CDTF">2020-05-11T08:42:01Z</dcterms:created>
  <dcterms:modified xsi:type="dcterms:W3CDTF">2022-04-08T03:29:48Z</dcterms:modified>
</cp:coreProperties>
</file>