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jnukUZTlfdMy6v8r46m0KWFN9q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C505437-2631-4D31-AF3F-7BC69F2A4B68}">
  <a:tblStyle styleId="{6C505437-2631-4D31-AF3F-7BC69F2A4B6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36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18e7df884d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18e7df884d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18e7df884d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18e7df884d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18e7df884d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18e7df884d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18e7df884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18e7df884d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18e7df884d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18e7df884d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18e7df884d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18e7df884d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18e7df884d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18e7df884d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18e7df884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18e7df884d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18e7df884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18e7df884d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18e7df884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118e7df884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1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mc.tomsk.ru/?page_id=1549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685800" y="1125537"/>
            <a:ext cx="7772400" cy="3240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4400"/>
              <a:buFont typeface="Times New Roman"/>
              <a:buNone/>
            </a:pPr>
            <a:r>
              <a:rPr lang="en-US" b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Работа педагога-психолога в рамках ППк</a:t>
            </a:r>
            <a:endParaRPr b="1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4400"/>
              <a:buFont typeface="Times New Roman"/>
              <a:buNone/>
            </a:pPr>
            <a:r>
              <a:rPr lang="en-US" sz="4400" b="1" i="0" u="none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4400" b="1" i="0" u="none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000" b="1" i="0" u="none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000" b="1" i="0" u="none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3995737" y="4581525"/>
            <a:ext cx="4897437" cy="1150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2200"/>
              <a:buNone/>
            </a:pPr>
            <a:r>
              <a:rPr lang="en-US" sz="2200" b="0" i="1" u="none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Педагог-психолог </a:t>
            </a:r>
            <a:endParaRPr/>
          </a:p>
          <a:p>
            <a:pPr marL="0" lvl="0" indent="0" algn="ctr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rgbClr val="376092"/>
              </a:buClr>
              <a:buSzPts val="2200"/>
              <a:buNone/>
            </a:pPr>
            <a:r>
              <a:rPr lang="en-US" sz="2200" b="0" i="1" u="none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МАОУ СОШ №35 г.Томска</a:t>
            </a:r>
            <a:endParaRPr/>
          </a:p>
          <a:p>
            <a:pPr marL="0" lvl="0" indent="0" algn="ctr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rgbClr val="376092"/>
              </a:buClr>
              <a:buSzPts val="2200"/>
              <a:buNone/>
            </a:pPr>
            <a:r>
              <a:rPr lang="en-US" sz="2200" b="0" i="1" u="none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Пискунова Ирина Федоровна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18e7df884d_0_153"/>
          <p:cNvSpPr txBox="1">
            <a:spLocks noGrp="1"/>
          </p:cNvSpPr>
          <p:nvPr>
            <p:ph type="body" idx="1"/>
          </p:nvPr>
        </p:nvSpPr>
        <p:spPr>
          <a:xfrm>
            <a:off x="457200" y="335025"/>
            <a:ext cx="8229600" cy="579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Проведение семинаров - практикумов с целью демонстрации использования современных педагогических технологий в условиях инклюзивного класса. </a:t>
            </a:r>
            <a:endParaRPr sz="2000" b="1" i="1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условиях инклюзивного класса актуально использовать приемы интерактивных технологий, игровых технологий, технологии сотрудничества</a:t>
            </a:r>
            <a:r>
              <a:rPr lang="en-US"/>
              <a:t>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6" name="Google Shape;136;g118e7df884d_0_153"/>
          <p:cNvPicPr preferRelativeResize="0"/>
          <p:nvPr/>
        </p:nvPicPr>
        <p:blipFill rotWithShape="1">
          <a:blip r:embed="rId3">
            <a:alphaModFix/>
          </a:blip>
          <a:srcRect l="21581" t="13896" r="31945" b="15992"/>
          <a:stretch/>
        </p:blipFill>
        <p:spPr>
          <a:xfrm>
            <a:off x="322700" y="2862425"/>
            <a:ext cx="4249301" cy="3606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g118e7df884d_0_153"/>
          <p:cNvPicPr preferRelativeResize="0"/>
          <p:nvPr/>
        </p:nvPicPr>
        <p:blipFill rotWithShape="1">
          <a:blip r:embed="rId4">
            <a:alphaModFix/>
          </a:blip>
          <a:srcRect l="21369" t="22138" r="31756" b="14352"/>
          <a:stretch/>
        </p:blipFill>
        <p:spPr>
          <a:xfrm>
            <a:off x="4734575" y="2537275"/>
            <a:ext cx="4286251" cy="326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18e7df884d_0_159"/>
          <p:cNvSpPr txBox="1">
            <a:spLocks noGrp="1"/>
          </p:cNvSpPr>
          <p:nvPr>
            <p:ph type="body" idx="1"/>
          </p:nvPr>
        </p:nvSpPr>
        <p:spPr>
          <a:xfrm>
            <a:off x="457200" y="335025"/>
            <a:ext cx="8229600" cy="579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000" b="1" i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Проведение педагогических мастерских с целью разработки материалов наглядного подкрепления материала: опорные, обобщающие схемы, «программированные карточки», графические модели, карточки-помощницы, которые составляются в соответствии с характером затруднений при усвоении учебного материала; планы – алгоритмы, образцы решения задач.</a:t>
            </a:r>
            <a:endParaRPr/>
          </a:p>
        </p:txBody>
      </p:sp>
      <p:pic>
        <p:nvPicPr>
          <p:cNvPr id="143" name="Google Shape;143;g118e7df884d_0_159"/>
          <p:cNvPicPr preferRelativeResize="0"/>
          <p:nvPr/>
        </p:nvPicPr>
        <p:blipFill rotWithShape="1">
          <a:blip r:embed="rId3">
            <a:alphaModFix/>
          </a:blip>
          <a:srcRect l="8616" t="14224" r="50000" b="20378"/>
          <a:stretch/>
        </p:blipFill>
        <p:spPr>
          <a:xfrm>
            <a:off x="321725" y="2588950"/>
            <a:ext cx="3459523" cy="3968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g118e7df884d_0_159"/>
          <p:cNvPicPr preferRelativeResize="0"/>
          <p:nvPr/>
        </p:nvPicPr>
        <p:blipFill rotWithShape="1">
          <a:blip r:embed="rId4">
            <a:alphaModFix/>
          </a:blip>
          <a:srcRect l="2383" t="13393" r="13703" b="9943"/>
          <a:stretch/>
        </p:blipFill>
        <p:spPr>
          <a:xfrm>
            <a:off x="3917213" y="3080400"/>
            <a:ext cx="5104075" cy="2985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18e7df884d_0_163"/>
          <p:cNvSpPr txBox="1">
            <a:spLocks noGrp="1"/>
          </p:cNvSpPr>
          <p:nvPr>
            <p:ph type="body" idx="1"/>
          </p:nvPr>
        </p:nvSpPr>
        <p:spPr>
          <a:xfrm>
            <a:off x="457200" y="335025"/>
            <a:ext cx="7551300" cy="2187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000" b="1" i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Проведение педагогических мастерских с целью разработки коррекционно-развивающих упражнений на основе учебного материала.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0" name="Google Shape;150;g118e7df884d_0_163"/>
          <p:cNvPicPr preferRelativeResize="0"/>
          <p:nvPr/>
        </p:nvPicPr>
        <p:blipFill rotWithShape="1">
          <a:blip r:embed="rId3">
            <a:alphaModFix/>
          </a:blip>
          <a:srcRect l="45393" t="13840" r="13146" b="20783"/>
          <a:stretch/>
        </p:blipFill>
        <p:spPr>
          <a:xfrm>
            <a:off x="167500" y="1680000"/>
            <a:ext cx="2660424" cy="3194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g118e7df884d_0_163"/>
          <p:cNvPicPr preferRelativeResize="0"/>
          <p:nvPr/>
        </p:nvPicPr>
        <p:blipFill rotWithShape="1">
          <a:blip r:embed="rId4">
            <a:alphaModFix/>
          </a:blip>
          <a:srcRect l="3406" t="14343" r="13701" b="7956"/>
          <a:stretch/>
        </p:blipFill>
        <p:spPr>
          <a:xfrm>
            <a:off x="3957850" y="1147875"/>
            <a:ext cx="5186150" cy="273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g118e7df884d_0_163"/>
          <p:cNvPicPr preferRelativeResize="0"/>
          <p:nvPr/>
        </p:nvPicPr>
        <p:blipFill rotWithShape="1">
          <a:blip r:embed="rId5">
            <a:alphaModFix/>
          </a:blip>
          <a:srcRect l="45298" t="13576" r="21336" b="8445"/>
          <a:stretch/>
        </p:blipFill>
        <p:spPr>
          <a:xfrm>
            <a:off x="3282448" y="4080825"/>
            <a:ext cx="2176349" cy="249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g118e7df884d_0_163"/>
          <p:cNvPicPr preferRelativeResize="0"/>
          <p:nvPr/>
        </p:nvPicPr>
        <p:blipFill rotWithShape="1">
          <a:blip r:embed="rId6">
            <a:alphaModFix/>
          </a:blip>
          <a:srcRect l="44981" t="14376" r="13632" b="19037"/>
          <a:stretch/>
        </p:blipFill>
        <p:spPr>
          <a:xfrm>
            <a:off x="6162190" y="4080825"/>
            <a:ext cx="2230483" cy="2498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18e7df884d_0_16"/>
          <p:cNvSpPr txBox="1">
            <a:spLocks noGrp="1"/>
          </p:cNvSpPr>
          <p:nvPr>
            <p:ph type="body" idx="1"/>
          </p:nvPr>
        </p:nvSpPr>
        <p:spPr>
          <a:xfrm>
            <a:off x="457200" y="257975"/>
            <a:ext cx="8229600" cy="5868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4400"/>
              <a:buFont typeface="Times New Roman"/>
              <a:buNone/>
            </a:pPr>
            <a:r>
              <a:rPr lang="en-US" sz="2200" b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Цель работы ППк – создание оптимальных условий обучения, развития, социализации и адаптации обучающихся посредством психолого-педагогического сопровождения. </a:t>
            </a:r>
            <a:endParaRPr sz="2200" b="1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4400"/>
              <a:buFont typeface="Times New Roman"/>
              <a:buNone/>
            </a:pPr>
            <a:endParaRPr sz="2200" b="1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4400"/>
              <a:buFont typeface="Times New Roman"/>
              <a:buNone/>
            </a:pPr>
            <a:r>
              <a:rPr lang="en-US" sz="2200" b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Задачи:</a:t>
            </a:r>
            <a:endParaRPr sz="2200" b="1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4400"/>
              <a:buFont typeface="Times New Roman"/>
              <a:buNone/>
            </a:pPr>
            <a:r>
              <a:rPr lang="en-US" sz="2200" b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Выявление трудностей  в освоении образовательных программ, особенностей в развитии, социальной адаптации и поведении обучающихся для последующего принятия решений об организации психолого-педагогического сопровождения; </a:t>
            </a:r>
            <a:endParaRPr sz="2200" b="1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4400"/>
              <a:buFont typeface="Times New Roman"/>
              <a:buNone/>
            </a:pPr>
            <a:r>
              <a:rPr lang="en-US" sz="2200" b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Разработка рекомендаций по организации психолого-педагогического сопровождения обучающихся;</a:t>
            </a:r>
            <a:endParaRPr sz="2200" b="1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4400"/>
              <a:buFont typeface="Times New Roman"/>
              <a:buNone/>
            </a:pPr>
            <a:r>
              <a:rPr lang="en-US" sz="2200" b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Консультирование участников образовательных отношений по вопросам актуального психофизического состояния и возможностей обучающихся; содержания и оказания им психолого-педагогической помощи, создания условий получения образования;</a:t>
            </a:r>
            <a:endParaRPr sz="2200" b="1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4400"/>
              <a:buFont typeface="Times New Roman"/>
              <a:buNone/>
            </a:pPr>
            <a:r>
              <a:rPr lang="en-US" sz="2200" b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Контроль за выполнением рекомендаций ППк.</a:t>
            </a:r>
            <a:endParaRPr sz="1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18e7df884d_0_21"/>
          <p:cNvSpPr txBox="1">
            <a:spLocks noGrp="1"/>
          </p:cNvSpPr>
          <p:nvPr>
            <p:ph type="title"/>
          </p:nvPr>
        </p:nvSpPr>
        <p:spPr>
          <a:xfrm>
            <a:off x="457200" y="274628"/>
            <a:ext cx="8229600" cy="843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300" b="1" dirty="0" smtClean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Направления работы </a:t>
            </a:r>
            <a:r>
              <a:rPr lang="en-US" sz="2300" b="1" dirty="0" err="1" smtClean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ППк</a:t>
            </a:r>
            <a:r>
              <a:rPr lang="ru-RU" sz="2300" b="1" dirty="0" smtClean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4500" dirty="0"/>
          </a:p>
        </p:txBody>
      </p:sp>
      <p:sp>
        <p:nvSpPr>
          <p:cNvPr id="96" name="Google Shape;96;g118e7df884d_0_21"/>
          <p:cNvSpPr txBox="1">
            <a:spLocks noGrp="1"/>
          </p:cNvSpPr>
          <p:nvPr>
            <p:ph type="body" idx="1"/>
          </p:nvPr>
        </p:nvSpPr>
        <p:spPr>
          <a:xfrm>
            <a:off x="457200" y="978175"/>
            <a:ext cx="8229600" cy="514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 err="1" smtClean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Экспертно-диагностическое</a:t>
            </a:r>
            <a:r>
              <a:rPr lang="ru-RU" sz="2200" b="1" dirty="0" smtClean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1600"/>
              <a:buFont typeface="Times New Roman"/>
              <a:buChar char="❖"/>
            </a:pP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Психолого-педагогическая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диагностика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новых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обучающихся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 ОВЗ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составления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индивидуальных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образовательных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 smtClean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маршрутов</a:t>
            </a:r>
            <a:r>
              <a:rPr lang="ru-RU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sz="1600" b="1" dirty="0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1600"/>
              <a:buFont typeface="Times New Roman"/>
              <a:buChar char="❖"/>
            </a:pP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Психолого-педагогическая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диагностика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обучающихся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направлениям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«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Готовность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первоклассников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обучению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школе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»; «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Адаптация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пятиклассников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условиям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среднего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звена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школы</a:t>
            </a:r>
            <a:r>
              <a:rPr lang="en-US" sz="1600" b="1" dirty="0" smtClean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r>
              <a:rPr lang="ru-RU" sz="1600" b="1" dirty="0" smtClean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sz="1600" b="1" dirty="0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1600"/>
              <a:buFont typeface="Times New Roman"/>
              <a:buChar char="❖"/>
            </a:pP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Проведение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психолого-педагогического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мониторинга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изучения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динамики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обучающихся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 </a:t>
            </a:r>
            <a:r>
              <a:rPr lang="en-US" sz="1600" b="1" dirty="0" smtClean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ОВЗ</a:t>
            </a:r>
            <a:r>
              <a:rPr lang="ru-RU" sz="1600" b="1" dirty="0" smtClean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sz="1600" b="1" dirty="0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1600"/>
              <a:buFont typeface="Times New Roman"/>
              <a:buChar char="❖"/>
            </a:pP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Психолого-педагогическая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диагностика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обучающихся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направленных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обследование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условиях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smtClean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ГПМПК</a:t>
            </a:r>
            <a:r>
              <a:rPr lang="ru-RU" sz="1600" b="1" dirty="0" smtClean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sz="2200" b="1" dirty="0" smtClean="0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 err="1" smtClean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Консультативное</a:t>
            </a:r>
            <a:r>
              <a:rPr lang="ru-RU" sz="2200" b="1" dirty="0" smtClean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2200" b="1" dirty="0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1600"/>
              <a:buFont typeface="Times New Roman"/>
              <a:buChar char="❖"/>
            </a:pP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Консультации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классных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руководителей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заполнению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необходимой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документации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обучающихся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 </a:t>
            </a:r>
            <a:r>
              <a:rPr lang="en-US" sz="1600" b="1" dirty="0" smtClean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ОВЗ</a:t>
            </a:r>
            <a:r>
              <a:rPr lang="ru-RU" sz="1600" b="1" dirty="0" smtClean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sz="1600" b="1" dirty="0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1600"/>
              <a:buFont typeface="Times New Roman"/>
              <a:buChar char="❖"/>
            </a:pP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Психолого-педагогические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консультации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 smtClean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родителей</a:t>
            </a:r>
            <a:r>
              <a:rPr lang="ru-RU" sz="1600" b="1" dirty="0" smtClean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sz="1600" b="1" dirty="0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1600"/>
              <a:buFont typeface="Times New Roman"/>
              <a:buChar char="❖"/>
            </a:pP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Консультации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педагогов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созданию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специальных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условий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обучения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детей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 </a:t>
            </a:r>
            <a:r>
              <a:rPr lang="en-US" sz="1600" b="1" dirty="0" smtClean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ОВЗ</a:t>
            </a:r>
            <a:r>
              <a:rPr lang="ru-RU" sz="1600" b="1" dirty="0" smtClean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18e7df884d_0_183"/>
          <p:cNvSpPr txBox="1">
            <a:spLocks noGrp="1"/>
          </p:cNvSpPr>
          <p:nvPr>
            <p:ph type="title"/>
          </p:nvPr>
        </p:nvSpPr>
        <p:spPr>
          <a:xfrm>
            <a:off x="457200" y="274628"/>
            <a:ext cx="8229600" cy="843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/>
            <a:r>
              <a:rPr lang="ru-RU" sz="28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Направления работы </a:t>
            </a:r>
            <a:r>
              <a:rPr lang="en-US" sz="28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ППк</a:t>
            </a:r>
            <a:r>
              <a:rPr lang="ru-RU" sz="28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4700" dirty="0"/>
          </a:p>
        </p:txBody>
      </p:sp>
      <p:sp>
        <p:nvSpPr>
          <p:cNvPr id="102" name="Google Shape;102;g118e7df884d_0_183"/>
          <p:cNvSpPr txBox="1">
            <a:spLocks noGrp="1"/>
          </p:cNvSpPr>
          <p:nvPr>
            <p:ph type="body" idx="1"/>
          </p:nvPr>
        </p:nvSpPr>
        <p:spPr>
          <a:xfrm>
            <a:off x="457200" y="1517425"/>
            <a:ext cx="8229600" cy="4608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Психолого</a:t>
            </a:r>
            <a:r>
              <a:rPr lang="en-US" sz="22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2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педагогическое</a:t>
            </a:r>
            <a:r>
              <a:rPr lang="en-US" sz="22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 smtClean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сопровождение</a:t>
            </a:r>
            <a:r>
              <a:rPr lang="ru-RU" sz="2200" b="1" dirty="0" smtClean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1600"/>
              <a:buFont typeface="Times New Roman"/>
              <a:buChar char="❖"/>
            </a:pP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Организация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психолого-педагогического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сопровождения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обучающихся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испытывающих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трудности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освоении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ООП НОО, ООП ООО и 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обучающихся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 </a:t>
            </a:r>
            <a:r>
              <a:rPr lang="en-US" sz="1600" b="1" dirty="0" smtClean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ОВЗ</a:t>
            </a:r>
            <a:r>
              <a:rPr lang="ru-RU" sz="1600" b="1" dirty="0" smtClean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sz="1600" b="1" dirty="0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1600"/>
              <a:buFont typeface="Times New Roman"/>
              <a:buChar char="❖"/>
            </a:pP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Систематическое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ведение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необходимой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документации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ППк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600" b="1" dirty="0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Просветительское</a:t>
            </a: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Обучающие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семинары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педагогов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тему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«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Создание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специальных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условий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обучающихся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 ОВЗ</a:t>
            </a:r>
            <a:r>
              <a:rPr lang="en-US" sz="1600" b="1" dirty="0" smtClean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r>
              <a:rPr lang="ru-RU" sz="1600" b="1" dirty="0" smtClean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600" b="1" dirty="0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Организационно-методическое</a:t>
            </a: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1600"/>
              <a:buFont typeface="Times New Roman"/>
              <a:buChar char="❖"/>
            </a:pP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Анализ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работы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ППк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2021-2022 </a:t>
            </a:r>
            <a:r>
              <a:rPr lang="en-US" sz="1600" b="1" dirty="0" err="1" smtClean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уч.год</a:t>
            </a:r>
            <a:r>
              <a:rPr lang="ru-RU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sz="1600" b="1" dirty="0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1600"/>
              <a:buFont typeface="Times New Roman"/>
              <a:buChar char="❖"/>
            </a:pP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Планирование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работы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2021-2022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уч.год.Анализ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динамики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развития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обучающихся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 ОВЗ,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контроль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заполнением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протоколов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динамического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 smtClean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наблюдения</a:t>
            </a:r>
            <a:r>
              <a:rPr lang="ru-RU" sz="1600" b="1" dirty="0" smtClean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body" idx="1"/>
          </p:nvPr>
        </p:nvSpPr>
        <p:spPr>
          <a:xfrm>
            <a:off x="395287" y="188912"/>
            <a:ext cx="8291512" cy="593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Документация</a:t>
            </a:r>
            <a:r>
              <a:rPr lang="en-US" sz="2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</a:t>
            </a:r>
            <a:r>
              <a:rPr lang="en-US" sz="2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работе</a:t>
            </a:r>
            <a:r>
              <a:rPr lang="en-US" sz="2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 </a:t>
            </a:r>
            <a:r>
              <a:rPr lang="en-US" sz="2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детьми</a:t>
            </a:r>
            <a:r>
              <a:rPr lang="en-US" sz="2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 ОВЗ </a:t>
            </a:r>
            <a:endParaRPr sz="170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http://imc.tomsk.ru/?page_id=15498</a:t>
            </a:r>
            <a:r>
              <a:rPr lang="en-US" sz="1600" b="1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160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рубрика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“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Документация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педагога-психолога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  <a:endParaRPr sz="1600" b="1" dirty="0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 dirty="0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302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76092"/>
              </a:buClr>
              <a:buSzPts val="1600"/>
              <a:buFont typeface="Times New Roman"/>
              <a:buChar char="❖"/>
            </a:pP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Журнал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регистрации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заключений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рекомендаций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специалистов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коллегиального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заключения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рекомендаций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 smtClean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ПМПк</a:t>
            </a:r>
            <a:r>
              <a:rPr lang="ru-RU" sz="1600" b="1" dirty="0" smtClean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sz="1600" b="1" dirty="0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1600"/>
              <a:buFont typeface="Times New Roman"/>
              <a:buChar char="❖"/>
            </a:pP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Журнал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записи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детей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 smtClean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ППк</a:t>
            </a:r>
            <a:r>
              <a:rPr lang="ru-RU" sz="1600" b="1" dirty="0" smtClean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sz="1600" b="1" dirty="0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1600"/>
              <a:buFont typeface="Times New Roman"/>
              <a:buChar char="❖"/>
            </a:pP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Индивидуальный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образовательный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маршрут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 smtClean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обучающегося</a:t>
            </a:r>
            <a:r>
              <a:rPr lang="ru-RU" sz="1600" b="1" dirty="0" smtClean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sz="1600" b="1" dirty="0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1600"/>
              <a:buFont typeface="Times New Roman"/>
              <a:buChar char="❖"/>
            </a:pP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Протокол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динамического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наблюдения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начальное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общее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образование</a:t>
            </a:r>
            <a:r>
              <a:rPr lang="en-US" sz="1600" b="1" dirty="0" smtClean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ru-RU" sz="1600" b="1" dirty="0" smtClean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sz="1600" b="1" dirty="0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1600"/>
              <a:buFont typeface="Times New Roman"/>
              <a:buChar char="❖"/>
            </a:pP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Протокол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динамического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наблюдения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основное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общее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среднее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общее</a:t>
            </a:r>
            <a:r>
              <a:rPr lang="en-US" sz="1600" b="1" dirty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образование</a:t>
            </a:r>
            <a:r>
              <a:rPr lang="en-US" sz="1600" b="1" dirty="0" smtClean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ru-RU" sz="1600" b="1" dirty="0" smtClean="0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40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76092"/>
              </a:buClr>
              <a:buSzPts val="2000"/>
              <a:buFont typeface="Arial"/>
              <a:buNone/>
            </a:pPr>
            <a:endParaRPr sz="2400" b="1" dirty="0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g118e7df884d_0_26"/>
          <p:cNvPicPr preferRelativeResize="0"/>
          <p:nvPr/>
        </p:nvPicPr>
        <p:blipFill rotWithShape="1">
          <a:blip r:embed="rId3">
            <a:alphaModFix/>
          </a:blip>
          <a:srcRect l="15421" t="15531" r="25353" b="10966"/>
          <a:stretch/>
        </p:blipFill>
        <p:spPr>
          <a:xfrm>
            <a:off x="231725" y="290225"/>
            <a:ext cx="8653675" cy="6041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g118e7df884d_0_37"/>
          <p:cNvPicPr preferRelativeResize="0"/>
          <p:nvPr/>
        </p:nvPicPr>
        <p:blipFill rotWithShape="1">
          <a:blip r:embed="rId3">
            <a:alphaModFix/>
          </a:blip>
          <a:srcRect l="15304" t="15311" r="25351" b="10969"/>
          <a:stretch/>
        </p:blipFill>
        <p:spPr>
          <a:xfrm>
            <a:off x="290225" y="245150"/>
            <a:ext cx="8620877" cy="602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18e7df884d_0_9"/>
          <p:cNvSpPr txBox="1">
            <a:spLocks noGrp="1"/>
          </p:cNvSpPr>
          <p:nvPr>
            <p:ph type="title"/>
          </p:nvPr>
        </p:nvSpPr>
        <p:spPr>
          <a:xfrm>
            <a:off x="457200" y="908975"/>
            <a:ext cx="8229600" cy="950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44450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Анализ результатов обучения, воспитания, развития детей с ограниченными возможностями здоровья в МАОУ СОШ №35 г.Томска</a:t>
            </a:r>
            <a:endParaRPr sz="12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g118e7df884d_0_9"/>
          <p:cNvSpPr txBox="1">
            <a:spLocks noGrp="1"/>
          </p:cNvSpPr>
          <p:nvPr>
            <p:ph type="body" idx="1"/>
          </p:nvPr>
        </p:nvSpPr>
        <p:spPr>
          <a:xfrm>
            <a:off x="457200" y="2194850"/>
            <a:ext cx="8229600" cy="3931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Анализ  позволяет оценить динамику развития (положительную, слабую положительную, отсутствие положительной динамики, отрицательную динамику)</a:t>
            </a:r>
            <a:endParaRPr sz="1900"/>
          </a:p>
        </p:txBody>
      </p:sp>
      <p:graphicFrame>
        <p:nvGraphicFramePr>
          <p:cNvPr id="124" name="Google Shape;124;g118e7df884d_0_9"/>
          <p:cNvGraphicFramePr/>
          <p:nvPr/>
        </p:nvGraphicFramePr>
        <p:xfrm>
          <a:off x="531250" y="2857500"/>
          <a:ext cx="8041850" cy="3261210"/>
        </p:xfrm>
        <a:graphic>
          <a:graphicData uri="http://schemas.openxmlformats.org/drawingml/2006/table">
            <a:tbl>
              <a:tblPr>
                <a:noFill/>
                <a:tableStyleId>{6C505437-2631-4D31-AF3F-7BC69F2A4B68}</a:tableStyleId>
              </a:tblPr>
              <a:tblGrid>
                <a:gridCol w="2918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5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200">
                <a:tc gridSpan="5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Ф.И. ученика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</a:rPr>
                        <a:t>первичная диагностика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</a:rPr>
                        <a:t>промежуточная диагностика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</a:rPr>
                        <a:t>итоговая диагностика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</a:rPr>
                        <a:t>анализ развития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</a:rPr>
                        <a:t>Сформированность основных навыков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</a:rPr>
                        <a:t>Сформированность познавательной деятельности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</a:rPr>
                        <a:t>Знания и навыки по программному материалу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18e7df884d_0_43"/>
          <p:cNvSpPr txBox="1">
            <a:spLocks noGrp="1"/>
          </p:cNvSpPr>
          <p:nvPr>
            <p:ph type="title"/>
          </p:nvPr>
        </p:nvSpPr>
        <p:spPr>
          <a:xfrm>
            <a:off x="344875" y="438475"/>
            <a:ext cx="84321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ahoma"/>
              <a:buNone/>
            </a:pPr>
            <a:r>
              <a:rPr lang="en-US" sz="2500" b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Организация работы с педагогами работающими с детьми ОВЗ</a:t>
            </a:r>
            <a:endParaRPr sz="2500" b="1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ahoma"/>
              <a:buNone/>
            </a:pPr>
            <a:endParaRPr/>
          </a:p>
        </p:txBody>
      </p:sp>
      <p:sp>
        <p:nvSpPr>
          <p:cNvPr id="130" name="Google Shape;130;g118e7df884d_0_43"/>
          <p:cNvSpPr txBox="1"/>
          <p:nvPr/>
        </p:nvSpPr>
        <p:spPr>
          <a:xfrm>
            <a:off x="278025" y="1716975"/>
            <a:ext cx="8646600" cy="53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2000"/>
              <a:buFont typeface="Times New Roman"/>
              <a:buAutoNum type="arabicPeriod"/>
            </a:pPr>
            <a:r>
              <a:rPr lang="en-US" sz="2000" b="1" i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Проведение просветительских семинаров на тему “Организационные и методические условий для обучения детей с ОВЗ”, “Организация специальных педагогических условий с учетом типологических особенностей обучащихся с ОВЗ”.</a:t>
            </a:r>
            <a:r>
              <a:rPr lang="en-US" sz="2000" b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0" b="1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Рассматриваем вопросы: </a:t>
            </a:r>
            <a:endParaRPr sz="2500" b="1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1600"/>
              <a:buFont typeface="Times New Roman"/>
              <a:buChar char="❖"/>
            </a:pPr>
            <a:r>
              <a:rPr lang="en-US" sz="1600" b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Организации учебного процесса (распределение учащихся ; обозначение школьных правил; чередование видов деятельности)</a:t>
            </a:r>
            <a:endParaRPr sz="1600" b="1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1600"/>
              <a:buFont typeface="Times New Roman"/>
              <a:buChar char="❖"/>
            </a:pPr>
            <a:r>
              <a:rPr lang="en-US" sz="1600" b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Организация работы в классе (индивидуальная помощь в случаях затруднения; дополнительные многократные упражнения для закрепления материала; более частое использование наглядных дидактических пособий и индивидуальных карточек)</a:t>
            </a:r>
            <a:endParaRPr sz="1600" b="1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1600"/>
              <a:buFont typeface="Times New Roman"/>
              <a:buChar char="❖"/>
            </a:pPr>
            <a:r>
              <a:rPr lang="en-US" sz="1600" b="1">
                <a:solidFill>
                  <a:srgbClr val="37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Оценка достижений и знаний</a:t>
            </a:r>
            <a:endParaRPr sz="3200">
              <a:solidFill>
                <a:srgbClr val="3760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rgbClr val="37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583</Words>
  <Application>Microsoft Office PowerPoint</Application>
  <PresentationFormat>Экран (4:3)</PresentationFormat>
  <Paragraphs>75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Tahoma</vt:lpstr>
      <vt:lpstr>Times New Roman</vt:lpstr>
      <vt:lpstr>Wingdings</vt:lpstr>
      <vt:lpstr>Тема Office</vt:lpstr>
      <vt:lpstr>Работа педагога-психолога в рамках ППк   </vt:lpstr>
      <vt:lpstr>Презентация PowerPoint</vt:lpstr>
      <vt:lpstr>Направления работы ППк:</vt:lpstr>
      <vt:lpstr>Направления работы ППк:</vt:lpstr>
      <vt:lpstr>Презентация PowerPoint</vt:lpstr>
      <vt:lpstr>Презентация PowerPoint</vt:lpstr>
      <vt:lpstr>Презентация PowerPoint</vt:lpstr>
      <vt:lpstr>Анализ результатов обучения, воспитания, развития детей с ограниченными возможностями здоровья в МАОУ СОШ №35 г.Томска </vt:lpstr>
      <vt:lpstr>Организация работы с педагогами работающими с детьми ОВЗ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педагога-психолога в рамках ППк   </dc:title>
  <dc:creator>Психолог</dc:creator>
  <cp:lastModifiedBy>Алла Ивановна Тимофеева</cp:lastModifiedBy>
  <cp:revision>2</cp:revision>
  <dcterms:modified xsi:type="dcterms:W3CDTF">2022-03-11T09:26:19Z</dcterms:modified>
</cp:coreProperties>
</file>