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7" r:id="rId11"/>
    <p:sldId id="265" r:id="rId12"/>
    <p:sldId id="268" r:id="rId13"/>
    <p:sldId id="269" r:id="rId14"/>
    <p:sldId id="271" r:id="rId15"/>
    <p:sldId id="272" r:id="rId16"/>
    <p:sldId id="273" r:id="rId17"/>
    <p:sldId id="277" r:id="rId18"/>
    <p:sldId id="278" r:id="rId19"/>
    <p:sldId id="298" r:id="rId20"/>
    <p:sldId id="280" r:id="rId21"/>
    <p:sldId id="281" r:id="rId22"/>
    <p:sldId id="282" r:id="rId23"/>
    <p:sldId id="284" r:id="rId24"/>
    <p:sldId id="283" r:id="rId25"/>
    <p:sldId id="285" r:id="rId26"/>
    <p:sldId id="286" r:id="rId27"/>
    <p:sldId id="287" r:id="rId28"/>
    <p:sldId id="288" r:id="rId29"/>
    <p:sldId id="289" r:id="rId30"/>
    <p:sldId id="291" r:id="rId31"/>
    <p:sldId id="295" r:id="rId32"/>
    <p:sldId id="297" r:id="rId33"/>
    <p:sldId id="296" r:id="rId34"/>
    <p:sldId id="302" r:id="rId35"/>
    <p:sldId id="299" r:id="rId36"/>
    <p:sldId id="300" r:id="rId37"/>
    <p:sldId id="301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36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E974D4-2DE8-4FE7-875B-0DD1BFF4064B}" type="datetimeFigureOut">
              <a:rPr lang="ru-RU" smtClean="0"/>
              <a:pPr>
                <a:defRPr/>
              </a:pPr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35294E-D77F-4234-8518-A803110F19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EE1313-CB6A-4F9E-8C4F-77BFB60A638E}" type="datetimeFigureOut">
              <a:rPr lang="ru-RU" smtClean="0"/>
              <a:pPr>
                <a:defRPr/>
              </a:pPr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EFB29E-90EB-4F3E-B95B-8032820923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674DDD-D16F-4862-9688-B96FBA5AD84C}" type="datetimeFigureOut">
              <a:rPr lang="ru-RU" smtClean="0"/>
              <a:pPr>
                <a:defRPr/>
              </a:pPr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B42389-F3C3-499B-BBC9-A0B40F6E92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DED223-4E81-47D0-A4B1-FF65FA7AD913}" type="datetimeFigureOut">
              <a:rPr lang="ru-RU" smtClean="0"/>
              <a:pPr>
                <a:defRPr/>
              </a:pPr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6C785B-8E57-44B6-AE49-6E8E69806F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9B61A7-1F78-44B2-B054-0A81A7172801}" type="datetimeFigureOut">
              <a:rPr lang="ru-RU" smtClean="0"/>
              <a:pPr>
                <a:defRPr/>
              </a:pPr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CC2BF9-DE30-40D1-BB5C-416FE6DD99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5D9BD1-DFB4-4A5B-9C3F-050B3776A225}" type="datetimeFigureOut">
              <a:rPr lang="ru-RU" smtClean="0"/>
              <a:pPr>
                <a:defRPr/>
              </a:pPr>
              <a:t>15.03.2022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A65017-D0B9-48F5-A671-943F4C0672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F3EC73-DB09-4455-986F-400AD22DA8C0}" type="datetimeFigureOut">
              <a:rPr lang="ru-RU" smtClean="0"/>
              <a:pPr>
                <a:defRPr/>
              </a:pPr>
              <a:t>15.03.2022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231C88-6979-4369-9DC7-93D575020D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9EF88D-B4DF-4E10-A13F-D408C0E5B7DE}" type="datetimeFigureOut">
              <a:rPr lang="ru-RU" smtClean="0"/>
              <a:pPr>
                <a:defRPr/>
              </a:pPr>
              <a:t>15.03.2022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BC062E-C96B-400B-858B-545E93BD49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932DBA-24CA-4F3E-ADFF-5C34A00A896E}" type="datetimeFigureOut">
              <a:rPr lang="ru-RU" smtClean="0"/>
              <a:pPr>
                <a:defRPr/>
              </a:pPr>
              <a:t>15.03.2022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30EB36-D457-4CE1-88C3-3C4BCB97C3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FF1371-0B92-4EBC-8DCA-B08BABB8D3BC}" type="datetimeFigureOut">
              <a:rPr lang="ru-RU" smtClean="0"/>
              <a:pPr>
                <a:defRPr/>
              </a:pPr>
              <a:t>15.03.2022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C7AA7C-58F9-44A5-A953-489BE7BA07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AD9BCB-7DAE-45BC-9536-596EEE0AE7F2}" type="datetimeFigureOut">
              <a:rPr lang="ru-RU" smtClean="0"/>
              <a:pPr>
                <a:defRPr/>
              </a:pPr>
              <a:t>15.03.2022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EA354C-81E3-4E1F-82AF-4407F2E7B07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10C42DC-790C-469F-AAB5-FE0D1A041DC1}" type="datetimeFigureOut">
              <a:rPr lang="ru-RU" smtClean="0"/>
              <a:pPr>
                <a:defRPr/>
              </a:pPr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202B60D4-D0A3-4712-A0A9-D1DFECF899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772816"/>
            <a:ext cx="7488634" cy="3384078"/>
          </a:xfrm>
        </p:spPr>
        <p:txBody>
          <a:bodyPr>
            <a:normAutofit fontScale="40000" lnSpcReduction="20000"/>
          </a:bodyPr>
          <a:lstStyle/>
          <a:p>
            <a:pPr algn="ctr" eaLnBrk="1" hangingPunct="1"/>
            <a:r>
              <a:rPr lang="ru-RU" sz="1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Нейропсихологическое обследование старших дошкольников и младших школьников</a:t>
            </a:r>
          </a:p>
          <a:p>
            <a:pPr algn="r" eaLnBrk="1" hangingPunct="1"/>
            <a:endParaRPr lang="ru-RU" sz="2000" dirty="0">
              <a:solidFill>
                <a:schemeClr val="tx1"/>
              </a:solidFill>
            </a:endParaRPr>
          </a:p>
          <a:p>
            <a:pPr algn="r" eaLnBrk="1" hangingPunct="1"/>
            <a:endParaRPr lang="ru-RU" sz="2000" dirty="0">
              <a:solidFill>
                <a:schemeClr val="tx1"/>
              </a:solidFill>
            </a:endParaRPr>
          </a:p>
          <a:p>
            <a:pPr algn="r" eaLnBrk="1" hangingPunct="1"/>
            <a:endParaRPr lang="ru-RU" sz="2000" dirty="0">
              <a:solidFill>
                <a:schemeClr val="tx1"/>
              </a:solidFill>
            </a:endParaRPr>
          </a:p>
          <a:p>
            <a:pPr algn="r" eaLnBrk="1" hangingPunct="1"/>
            <a:endParaRPr lang="ru-RU" sz="2000" dirty="0">
              <a:solidFill>
                <a:schemeClr val="tx1"/>
              </a:solidFill>
            </a:endParaRPr>
          </a:p>
          <a:p>
            <a:pPr algn="r" eaLnBrk="1" hangingPunct="1"/>
            <a:r>
              <a:rPr lang="ru-RU" sz="45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Рыжакина</a:t>
            </a:r>
            <a:r>
              <a:rPr lang="ru-RU" sz="45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Е.С</a:t>
            </a:r>
            <a:r>
              <a:rPr lang="ru-RU" sz="45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</a:t>
            </a:r>
            <a:r>
              <a:rPr lang="ru-RU" sz="45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5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/>
            <a:r>
              <a:rPr lang="ru-RU" sz="45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5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едагог-психолог </a:t>
            </a:r>
            <a:r>
              <a:rPr lang="ru-RU" sz="45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МАОУ </a:t>
            </a:r>
            <a:r>
              <a:rPr lang="ru-RU" sz="45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Лицей № 7</a:t>
            </a:r>
            <a:endParaRPr lang="ru-RU" sz="45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04664"/>
            <a:ext cx="7416824" cy="576262"/>
          </a:xfrm>
        </p:spPr>
        <p:txBody>
          <a:bodyPr anchor="t"/>
          <a:lstStyle/>
          <a:p>
            <a:pPr marL="182880" indent="0" algn="ctr" eaLnBrk="1" fontAlgn="auto" hangingPunct="1">
              <a:spcAft>
                <a:spcPts val="0"/>
              </a:spcAft>
              <a:buNone/>
              <a:defRPr/>
            </a:pPr>
            <a:r>
              <a:rPr lang="ru-RU" sz="1400" dirty="0">
                <a:solidFill>
                  <a:schemeClr val="tx1"/>
                </a:solidFill>
              </a:rPr>
              <a:t>Муниципальное автономное общеобразовательное учреждение Лицей №7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5400000">
            <a:off x="2610259" y="1898353"/>
            <a:ext cx="3923480" cy="540059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23528" y="188640"/>
            <a:ext cx="8640960" cy="2388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u="sng" dirty="0">
                <a:latin typeface="Times New Roman"/>
                <a:ea typeface="Calibri"/>
                <a:cs typeface="Times New Roman"/>
              </a:rPr>
              <a:t>9. Оральный </a:t>
            </a:r>
            <a:r>
              <a:rPr lang="ru-RU" sz="2800" u="sng" dirty="0" err="1">
                <a:latin typeface="Times New Roman"/>
                <a:ea typeface="Calibri"/>
                <a:cs typeface="Times New Roman"/>
              </a:rPr>
              <a:t>праксис</a:t>
            </a:r>
            <a:r>
              <a:rPr lang="ru-RU" sz="2800" u="sng" dirty="0">
                <a:latin typeface="Times New Roman"/>
                <a:ea typeface="Calibri"/>
                <a:cs typeface="Times New Roman"/>
              </a:rPr>
              <a:t> (имитация):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надуть щеки, надуть одну щеку, поцокать, упереть язык в щеку.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u="sng" dirty="0">
                <a:latin typeface="Times New Roman"/>
                <a:ea typeface="Calibri"/>
                <a:cs typeface="Times New Roman"/>
              </a:rPr>
              <a:t>10. Идентификация эмоций: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веселый (1) 1479 злой (2) 3810 испуганный (5) 256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ъект 2"/>
          <p:cNvSpPr>
            <a:spLocks noGrp="1"/>
          </p:cNvSpPr>
          <p:nvPr>
            <p:ph sz="quarter" idx="13"/>
          </p:nvPr>
        </p:nvSpPr>
        <p:spPr>
          <a:xfrm>
            <a:off x="2591780" y="2132856"/>
            <a:ext cx="4248472" cy="4441577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/>
          <a:p>
            <a:pPr eaLnBrk="1" hangingPunct="1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188640"/>
            <a:ext cx="8208912" cy="1835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u="sng" dirty="0">
                <a:latin typeface="Times New Roman"/>
                <a:ea typeface="Calibri"/>
                <a:cs typeface="Times New Roman"/>
              </a:rPr>
              <a:t>11. Порядковый счет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1...10______________ 10...1_______________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u="sng" dirty="0">
                <a:latin typeface="Times New Roman"/>
                <a:ea typeface="Calibri"/>
                <a:cs typeface="Times New Roman"/>
              </a:rPr>
              <a:t>12. Зрительная </a:t>
            </a:r>
            <a:r>
              <a:rPr lang="ru-RU" sz="2800" u="sng" dirty="0" smtClean="0">
                <a:latin typeface="Times New Roman"/>
                <a:ea typeface="Calibri"/>
                <a:cs typeface="Times New Roman"/>
              </a:rPr>
              <a:t>память. </a:t>
            </a:r>
            <a:r>
              <a:rPr lang="ru-RU" sz="2800" u="sng" dirty="0">
                <a:latin typeface="Times New Roman"/>
                <a:ea typeface="Calibri"/>
                <a:cs typeface="Times New Roman"/>
              </a:rPr>
              <a:t>В</a:t>
            </a:r>
            <a:r>
              <a:rPr lang="ru-RU" sz="2800" u="sng" dirty="0" smtClean="0">
                <a:latin typeface="Times New Roman"/>
                <a:ea typeface="Calibri"/>
                <a:cs typeface="Times New Roman"/>
              </a:rPr>
              <a:t>ыбор </a:t>
            </a:r>
            <a:r>
              <a:rPr lang="ru-RU" sz="2800" u="sng" dirty="0">
                <a:latin typeface="Times New Roman"/>
                <a:ea typeface="Calibri"/>
                <a:cs typeface="Times New Roman"/>
              </a:rPr>
              <a:t>из 16 картинок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ъект 2"/>
          <p:cNvSpPr>
            <a:spLocks noGrp="1"/>
          </p:cNvSpPr>
          <p:nvPr>
            <p:ph sz="quarter" idx="13"/>
          </p:nvPr>
        </p:nvSpPr>
        <p:spPr>
          <a:xfrm rot="10800000">
            <a:off x="395536" y="1268760"/>
            <a:ext cx="3960440" cy="4572562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1340768"/>
            <a:ext cx="3817491" cy="446474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915816" y="332656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13. Аналогии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ъект 2"/>
          <p:cNvSpPr>
            <a:spLocks noGrp="1"/>
          </p:cNvSpPr>
          <p:nvPr>
            <p:ph sz="quarter" idx="13"/>
          </p:nvPr>
        </p:nvSpPr>
        <p:spPr>
          <a:xfrm>
            <a:off x="539552" y="116632"/>
            <a:ext cx="7467600" cy="4873625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14. Слухоречевая память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451505"/>
              </p:ext>
            </p:extLst>
          </p:nvPr>
        </p:nvGraphicFramePr>
        <p:xfrm>
          <a:off x="1043608" y="620688"/>
          <a:ext cx="6840760" cy="21945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78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402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кот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лес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брат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дождь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рука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друг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снег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0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5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402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402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402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" name="Группа 2"/>
          <p:cNvGrpSpPr/>
          <p:nvPr/>
        </p:nvGrpSpPr>
        <p:grpSpPr>
          <a:xfrm>
            <a:off x="179512" y="4077072"/>
            <a:ext cx="8856984" cy="2058286"/>
            <a:chOff x="179512" y="4509118"/>
            <a:chExt cx="8856984" cy="2058286"/>
          </a:xfrm>
        </p:grpSpPr>
        <p:sp>
          <p:nvSpPr>
            <p:cNvPr id="4" name="Прямоугольник 3"/>
            <p:cNvSpPr/>
            <p:nvPr/>
          </p:nvSpPr>
          <p:spPr>
            <a:xfrm rot="16200000">
              <a:off x="2335156" y="4363749"/>
              <a:ext cx="2055882" cy="2349099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516211" y="4510357"/>
              <a:ext cx="2232248" cy="2057047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79512" y="4509118"/>
              <a:ext cx="2009033" cy="2043360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076" y="4509118"/>
              <a:ext cx="2255420" cy="2057047"/>
            </a:xfrm>
            <a:prstGeom prst="rect">
              <a:avLst/>
            </a:prstGeom>
            <a:noFill/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2485419" y="3356992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15. Четвертый лишний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16200000">
            <a:off x="873295" y="377746"/>
            <a:ext cx="3868647" cy="43928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322623" y="2373138"/>
            <a:ext cx="4536678" cy="5032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Рассказ по серии картинок</a:t>
            </a:r>
          </a:p>
        </p:txBody>
      </p:sp>
      <p:sp>
        <p:nvSpPr>
          <p:cNvPr id="6" name="Прямоугольник 5"/>
          <p:cNvSpPr/>
          <p:nvPr/>
        </p:nvSpPr>
        <p:spPr>
          <a:xfrm rot="10800000">
            <a:off x="4716016" y="2924175"/>
            <a:ext cx="4173984" cy="381793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403648" y="116632"/>
            <a:ext cx="6733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16. Составление рассказа по картинке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639852"/>
            <a:ext cx="8712968" cy="5813484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187624" y="116632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17. Пересказ текста с опорой на вопросы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ъект 2"/>
          <p:cNvSpPr>
            <a:spLocks noGrp="1"/>
          </p:cNvSpPr>
          <p:nvPr>
            <p:ph sz="quarter" idx="13"/>
          </p:nvPr>
        </p:nvSpPr>
        <p:spPr>
          <a:xfrm rot="10800000">
            <a:off x="323527" y="1196746"/>
            <a:ext cx="3888432" cy="4752533"/>
          </a:xfrm>
          <a:blipFill dpi="0" rotWithShape="1">
            <a:blip r:embed="rId2"/>
            <a:srcRect/>
            <a:stretch>
              <a:fillRect/>
            </a:stretch>
          </a:blipFill>
          <a:ln cmpd="sng">
            <a:solidFill>
              <a:schemeClr val="tx1"/>
            </a:solidFill>
          </a:ln>
        </p:spPr>
        <p:txBody>
          <a:bodyPr/>
          <a:lstStyle/>
          <a:p>
            <a:pPr eaLnBrk="1" hangingPunct="1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10800000">
            <a:off x="4788024" y="1196747"/>
            <a:ext cx="3960440" cy="475253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84663" y="620713"/>
            <a:ext cx="3600450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8312" y="260350"/>
            <a:ext cx="7848104" cy="647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18. Понимание логико-грамматических отношений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539395"/>
            <a:ext cx="6553076" cy="2160240"/>
          </a:xfrm>
        </p:spPr>
        <p:txBody>
          <a:bodyPr>
            <a:normAutofit fontScale="92500" lnSpcReduction="20000"/>
          </a:bodyPr>
          <a:lstStyle/>
          <a:p>
            <a:pPr algn="ctr" eaLnBrk="1" hangingPunct="1"/>
            <a:r>
              <a:rPr lang="ru-RU" sz="3200" dirty="0">
                <a:solidFill>
                  <a:schemeClr val="tx1"/>
                </a:solidFill>
              </a:rPr>
              <a:t>Методика нейропсихологического обследования Цветковой Л.С.</a:t>
            </a:r>
          </a:p>
          <a:p>
            <a:pPr algn="ctr" eaLnBrk="1" hangingPunct="1"/>
            <a:r>
              <a:rPr lang="ru-RU" sz="3200" dirty="0">
                <a:solidFill>
                  <a:schemeClr val="tx1"/>
                </a:solidFill>
              </a:rPr>
              <a:t>Альбом нейропсихологической диагностики</a:t>
            </a:r>
          </a:p>
          <a:p>
            <a:pPr algn="ctr" eaLnBrk="1" hangingPunct="1"/>
            <a:r>
              <a:rPr lang="ru-RU" sz="2000" dirty="0">
                <a:solidFill>
                  <a:schemeClr val="tx1"/>
                </a:solidFill>
              </a:rPr>
              <a:t>Для детей 6-10 лет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1440160" cy="2007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291" y="2704635"/>
            <a:ext cx="3639965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ъект 2"/>
          <p:cNvSpPr>
            <a:spLocks noGrp="1"/>
          </p:cNvSpPr>
          <p:nvPr>
            <p:ph sz="quarter" idx="13"/>
          </p:nvPr>
        </p:nvSpPr>
        <p:spPr>
          <a:xfrm>
            <a:off x="467544" y="476673"/>
            <a:ext cx="7920880" cy="638132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itchFamily="18" charset="0"/>
              </a:rPr>
              <a:t> На первое место вынесены тесты, направленные на исследование эмоциональной сферы, произвольных форм деятельности и внимания, так как нейропсихолог, врач, психолог, логопед должен установить контакт с ребенком, исследовать состояние его эмоциональной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itchFamily="18" charset="0"/>
              </a:rPr>
              <a:t>сферы;</a:t>
            </a:r>
            <a:endParaRPr lang="ru-RU" sz="20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itchFamily="18" charset="0"/>
              </a:rPr>
              <a:t> Тестирование на определение самооценки личности. Самооценка фиксируется до и после диагностики и тем самым определяется ее изменение, самокритичность, отношение к успеху (неуспеху</a:t>
            </a:r>
            <a:r>
              <a:rPr lang="ru-RU" sz="2000" dirty="0" smtClean="0">
                <a:latin typeface="Times New Roman" panose="02020603050405020304" pitchFamily="18" charset="0"/>
                <a:cs typeface="Times New Roman" pitchFamily="18" charset="0"/>
              </a:rPr>
              <a:t>);</a:t>
            </a:r>
            <a:endParaRPr lang="ru-RU" sz="20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itchFamily="18" charset="0"/>
              </a:rPr>
              <a:t> Определение устойчивости внимания во времени и работоспособности. Для этого предъявляют пробу </a:t>
            </a:r>
            <a:r>
              <a:rPr lang="ru-RU" sz="2000" dirty="0" err="1">
                <a:latin typeface="Times New Roman" panose="02020603050405020304" pitchFamily="18" charset="0"/>
                <a:cs typeface="Times New Roman" pitchFamily="18" charset="0"/>
              </a:rPr>
              <a:t>Шульте</a:t>
            </a:r>
            <a:r>
              <a:rPr lang="ru-RU" sz="2000" dirty="0">
                <a:latin typeface="Times New Roman" panose="02020603050405020304" pitchFamily="18" charset="0"/>
                <a:cs typeface="Times New Roman" pitchFamily="18" charset="0"/>
              </a:rPr>
              <a:t> до начала и после </a:t>
            </a:r>
            <a:r>
              <a:rPr lang="ru-RU" sz="2000" dirty="0" smtClean="0">
                <a:latin typeface="Times New Roman" panose="02020603050405020304" pitchFamily="18" charset="0"/>
                <a:cs typeface="Times New Roman" pitchFamily="18" charset="0"/>
              </a:rPr>
              <a:t>обследования</a:t>
            </a:r>
            <a:r>
              <a:rPr lang="ru-RU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itchFamily="18" charset="0"/>
              </a:rPr>
              <a:t>и</a:t>
            </a:r>
            <a:r>
              <a:rPr lang="ru-RU" sz="20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itchFamily="18" charset="0"/>
              </a:rPr>
              <a:t>сравнивают </a:t>
            </a:r>
            <a:r>
              <a:rPr lang="ru-RU" sz="2000" dirty="0" smtClean="0">
                <a:latin typeface="Times New Roman" panose="02020603050405020304" pitchFamily="18" charset="0"/>
                <a:cs typeface="Times New Roman" pitchFamily="18" charset="0"/>
              </a:rPr>
              <a:t>результаты;</a:t>
            </a:r>
            <a:endParaRPr lang="ru-RU" sz="20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itchFamily="18" charset="0"/>
              </a:rPr>
              <a:t> Достаточном количестве материала, который позволяет исследующему специалисту выбирать материал по степени его сложности для ребенка, по каждой исследуемой психической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itchFamily="18" charset="0"/>
              </a:rPr>
              <a:t>функции</a:t>
            </a:r>
            <a:r>
              <a:rPr lang="ru-RU" sz="2000" dirty="0">
                <a:latin typeface="Times New Roman" panose="02020603050405020304" pitchFamily="18" charset="0"/>
                <a:cs typeface="Times New Roman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Каждый тест, с одной стороны, направлен на исследование именно данной психической функции. А с другой - практически каждый тест многозначен и, используя его, можно увидеть состояние не одной, а нескольких функций. </a:t>
            </a:r>
            <a:endParaRPr lang="ru-RU" sz="20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0D81A7-7700-447E-80D4-427B9C501E4F}"/>
              </a:ext>
            </a:extLst>
          </p:cNvPr>
          <p:cNvSpPr txBox="1"/>
          <p:nvPr/>
        </p:nvSpPr>
        <p:spPr>
          <a:xfrm>
            <a:off x="467544" y="8336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альбома Цветковой Л.С.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>
            <a:extLst>
              <a:ext uri="{FF2B5EF4-FFF2-40B4-BE49-F238E27FC236}">
                <a16:creationId xmlns:a16="http://schemas.microsoft.com/office/drawing/2014/main" id="{09DA3073-48D8-4FC1-9838-951BC18D15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12" y="224644"/>
            <a:ext cx="8568952" cy="6408712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Разделы методического альбома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объема и уровня знаний, ориентировки в месте и времени. </a:t>
            </a: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Эмоции. Эмоционально-волевая сфера (основные эмоции, распознание эмоций).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Личность (самооценка). </a:t>
            </a: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(произвольное внимание и работоспособность).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произвольных форм деятельности</a:t>
            </a: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Гнозис (акустический гнозис).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Исследование зрительно-пространственного гнозиса. Зрительный гнозис. </a:t>
            </a: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Память (зрительно-предметная память, узнавания геометрических фигур, исследование запоминания </a:t>
            </a:r>
            <a:r>
              <a:rPr lang="ru-RU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невербализованных</a:t>
            </a: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фигур, </a:t>
            </a:r>
            <a:r>
              <a:rPr lang="ru-RU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слухо</a:t>
            </a: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-речевая память, общая вербальная память).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Речь (экспрессивная речь,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импрессивная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речь) </a:t>
            </a: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письма.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чтения. </a:t>
            </a: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Интеллектуальная деятельность.  Исследование вербально-логического мышления. Исключение понятий. Простые аналогии. Наглядно-образное мышление.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Исследование восприятия и оценки эмоциональных состояний. </a:t>
            </a: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счета и счетных операций.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860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51995" y="1844824"/>
            <a:ext cx="7416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Цель: выявление симптомов недоразвития,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дефицитарности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и атипичного развития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детей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467600" cy="1143000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Нейропсихологическое обследование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младших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66" name="Объект 2"/>
          <p:cNvSpPr>
            <a:spLocks noGrp="1"/>
          </p:cNvSpPr>
          <p:nvPr>
            <p:ph sz="quarter" idx="13"/>
          </p:nvPr>
        </p:nvSpPr>
        <p:spPr>
          <a:xfrm>
            <a:off x="827584" y="1196752"/>
            <a:ext cx="7540252" cy="5472608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ru-RU" sz="2400" b="1" dirty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объема и уровня знаний, ориентировки в месте и времени</a:t>
            </a:r>
            <a:endParaRPr lang="ru-RU" sz="14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Сколько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тебе лет?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Как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тебя зовут?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Как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зовут твою маму (папу, бабушку, дедушку)?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Назови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времена года.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Сейчас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утро, день или вечер?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Назови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дни недели. 1-й день какой? Понедельник. Дальше сам.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Назови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месяцы года.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Где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живешь? Скажи свой адрес, телефон.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Какие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деревья ты знаешь? Назови.</a:t>
            </a:r>
          </a:p>
          <a:p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188640"/>
            <a:ext cx="7467600" cy="417512"/>
          </a:xfrm>
        </p:spPr>
        <p:txBody>
          <a:bodyPr anchor="t"/>
          <a:lstStyle/>
          <a:p>
            <a:pPr marL="0" indent="0" algn="ctr">
              <a:buNone/>
              <a:defRPr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ЭМОЦИОНАЛЬНО-ВОЛЕВАЯ СФЕРА</a:t>
            </a:r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2199148" y="1772816"/>
            <a:ext cx="4745703" cy="4713709"/>
          </a:xfrm>
        </p:spPr>
      </p:pic>
      <p:sp>
        <p:nvSpPr>
          <p:cNvPr id="4" name="Прямоугольник 3"/>
          <p:cNvSpPr/>
          <p:nvPr/>
        </p:nvSpPr>
        <p:spPr>
          <a:xfrm>
            <a:off x="611560" y="881063"/>
            <a:ext cx="8064128" cy="13954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Нарисуй рот так, чтобы было видно, что у человека радость (горе), что он смеется (плачет) и т.д.</a:t>
            </a: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 </a:t>
            </a: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 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4288"/>
            <a:ext cx="7467600" cy="490537"/>
          </a:xfrm>
        </p:spPr>
        <p:txBody>
          <a:bodyPr anchor="t"/>
          <a:lstStyle/>
          <a:p>
            <a:pPr marL="0" indent="0" algn="ctr">
              <a:buNone/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самооценки личности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38200" y="692696"/>
            <a:ext cx="7467600" cy="4873625"/>
          </a:xfrm>
        </p:spPr>
        <p:txBody>
          <a:bodyPr/>
          <a:lstStyle/>
          <a:p>
            <a:pPr marL="0" indent="0" algn="just">
              <a:buFont typeface="Wingdings" pitchFamily="2" charset="2"/>
              <a:buNone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Инструкция. Где ты находишься: там или здесь? Каким ты себя считаешь? Поставь значок «+». Тест повторить в конце обследования на другом листе.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4174" y="1700808"/>
            <a:ext cx="718033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ъект 2"/>
          <p:cNvSpPr>
            <a:spLocks noGrp="1"/>
          </p:cNvSpPr>
          <p:nvPr>
            <p:ph sz="quarter" idx="13"/>
          </p:nvPr>
        </p:nvSpPr>
        <p:spPr>
          <a:xfrm>
            <a:off x="395288" y="260350"/>
            <a:ext cx="8425184" cy="6192986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  ВОСПРИЯТИЯ ПРОСТЫХ И СЛОЖНЫХ РИТМОВ </a:t>
            </a:r>
          </a:p>
          <a:p>
            <a:pPr marL="0" indent="0" algn="ctr">
              <a:buFont typeface="Wingdings" pitchFamily="2" charset="2"/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(ИССЛЕДОВАНИЕ СЛУХОМОТОРНЫХ КООРДИНАЦИИ)</a:t>
            </a:r>
          </a:p>
          <a:p>
            <a:pPr marL="0" indent="0">
              <a:buFont typeface="Wingdings" pitchFamily="2" charset="2"/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Простые ритмы</a:t>
            </a:r>
          </a:p>
          <a:p>
            <a:pPr marL="0" indent="0">
              <a:buFont typeface="Wingdings" pitchFamily="2" charset="2"/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буду стучать по 2, или по 3, или по 4 раза. Внимательно слушай и покажи ту группу палочек, где их столько, сколько раз я стучала.</a:t>
            </a:r>
          </a:p>
          <a:p>
            <a:pPr marL="0" indent="0">
              <a:buFont typeface="Wingdings" pitchFamily="2" charset="2"/>
              <a:buNone/>
            </a:pPr>
            <a:endParaRPr lang="ru-RU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720" y="3645024"/>
            <a:ext cx="525621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81168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ru-RU" sz="20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Зрительное восприятие. </a:t>
            </a:r>
            <a:br>
              <a:rPr lang="ru-RU" sz="20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</a:t>
            </a:r>
            <a:r>
              <a:rPr lang="ru-RU" sz="20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ЗАДАННОЙ ФИГУРЫ СРЕДИ РЯДА ДРУГИХ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ГЕОМЕТРИЧЕСКИХ ФИГУР</a:t>
            </a:r>
            <a:r>
              <a:rPr lang="ru-RU" sz="20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cap="none" dirty="0">
                <a:solidFill>
                  <a:schemeClr val="tx1"/>
                </a:solidFill>
              </a:rPr>
              <a:t/>
            </a:r>
            <a:br>
              <a:rPr lang="ru-RU" sz="1600" cap="none" dirty="0">
                <a:solidFill>
                  <a:schemeClr val="tx1"/>
                </a:solidFill>
              </a:rPr>
            </a:br>
            <a:r>
              <a:rPr lang="ru-RU" sz="1600" cap="none" dirty="0">
                <a:solidFill>
                  <a:schemeClr val="tx1"/>
                </a:solidFill>
              </a:rPr>
              <a:t/>
            </a:r>
            <a:br>
              <a:rPr lang="ru-RU" sz="1600" cap="none" dirty="0">
                <a:solidFill>
                  <a:schemeClr val="tx1"/>
                </a:solidFill>
              </a:rPr>
            </a:br>
            <a:endParaRPr lang="ru-RU" sz="1600" cap="none" dirty="0">
              <a:solidFill>
                <a:schemeClr val="tx1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267744" y="2564904"/>
            <a:ext cx="4680520" cy="3816424"/>
            <a:chOff x="0" y="0"/>
            <a:chExt cx="6865620" cy="5379720"/>
          </a:xfrm>
        </p:grpSpPr>
        <p:sp>
          <p:nvSpPr>
            <p:cNvPr id="6" name="Овал 5"/>
            <p:cNvSpPr/>
            <p:nvPr/>
          </p:nvSpPr>
          <p:spPr>
            <a:xfrm>
              <a:off x="1432560" y="0"/>
              <a:ext cx="1135380" cy="11049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236720" y="365760"/>
              <a:ext cx="1318260" cy="1173480"/>
            </a:xfrm>
            <a:prstGeom prst="rect">
              <a:avLst/>
            </a:prstGeom>
            <a:solidFill>
              <a:srgbClr val="00B05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Равнобедренный треугольник 7"/>
            <p:cNvSpPr/>
            <p:nvPr/>
          </p:nvSpPr>
          <p:spPr>
            <a:xfrm>
              <a:off x="5806440" y="556260"/>
              <a:ext cx="1059180" cy="937260"/>
            </a:xfrm>
            <a:prstGeom prst="triangl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>
              <a:off x="5600700" y="1706880"/>
              <a:ext cx="891540" cy="815340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2811780" y="3505200"/>
              <a:ext cx="1135380" cy="11049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>
              <a:off x="0" y="2987040"/>
              <a:ext cx="1135380" cy="1104900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5707380" y="3063240"/>
              <a:ext cx="1135380" cy="11049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>
              <a:off x="1851660" y="4533900"/>
              <a:ext cx="670560" cy="6096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Овал 13"/>
            <p:cNvSpPr/>
            <p:nvPr/>
          </p:nvSpPr>
          <p:spPr>
            <a:xfrm>
              <a:off x="2606040" y="2247900"/>
              <a:ext cx="1135380" cy="1104900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339340" y="1165860"/>
              <a:ext cx="853440" cy="800100"/>
            </a:xfrm>
            <a:prstGeom prst="rect">
              <a:avLst/>
            </a:prstGeom>
            <a:solidFill>
              <a:srgbClr val="00B05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203960" y="2087880"/>
              <a:ext cx="1318260" cy="117348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4335780" y="3459480"/>
              <a:ext cx="868680" cy="800100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845820" y="1211580"/>
              <a:ext cx="815340" cy="754380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5341620" y="4206240"/>
              <a:ext cx="1318260" cy="1173480"/>
            </a:xfrm>
            <a:prstGeom prst="rect">
              <a:avLst/>
            </a:prstGeom>
            <a:solidFill>
              <a:srgbClr val="00B05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90500" y="4206240"/>
              <a:ext cx="1318260" cy="117348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4175760" y="2522220"/>
              <a:ext cx="670560" cy="60198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Равнобедренный треугольник 21"/>
            <p:cNvSpPr/>
            <p:nvPr/>
          </p:nvSpPr>
          <p:spPr>
            <a:xfrm>
              <a:off x="5013960" y="2522220"/>
              <a:ext cx="792480" cy="632460"/>
            </a:xfrm>
            <a:prstGeom prst="triangle">
              <a:avLst/>
            </a:prstGeom>
            <a:solidFill>
              <a:srgbClr val="00B05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Равнобедренный треугольник 22"/>
            <p:cNvSpPr/>
            <p:nvPr/>
          </p:nvSpPr>
          <p:spPr>
            <a:xfrm>
              <a:off x="3078480" y="304800"/>
              <a:ext cx="792480" cy="563880"/>
            </a:xfrm>
            <a:prstGeom prst="triangle">
              <a:avLst/>
            </a:prstGeom>
            <a:solidFill>
              <a:srgbClr val="FF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Равнобедренный треугольник 23"/>
            <p:cNvSpPr/>
            <p:nvPr/>
          </p:nvSpPr>
          <p:spPr>
            <a:xfrm>
              <a:off x="1661160" y="3436620"/>
              <a:ext cx="1059180" cy="937260"/>
            </a:xfrm>
            <a:prstGeom prst="triangle">
              <a:avLst/>
            </a:prstGeom>
            <a:solidFill>
              <a:srgbClr val="00B05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Равнобедренный треугольник 24"/>
            <p:cNvSpPr/>
            <p:nvPr/>
          </p:nvSpPr>
          <p:spPr>
            <a:xfrm>
              <a:off x="236220" y="106680"/>
              <a:ext cx="1059180" cy="937260"/>
            </a:xfrm>
            <a:prstGeom prst="triangle">
              <a:avLst/>
            </a:prstGeom>
            <a:solidFill>
              <a:srgbClr val="00B05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Равнобедренный треугольник 25"/>
            <p:cNvSpPr/>
            <p:nvPr/>
          </p:nvSpPr>
          <p:spPr>
            <a:xfrm>
              <a:off x="3436620" y="1257300"/>
              <a:ext cx="1059180" cy="937260"/>
            </a:xfrm>
            <a:prstGeom prst="triangl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Равнобедренный треугольник 26"/>
            <p:cNvSpPr/>
            <p:nvPr/>
          </p:nvSpPr>
          <p:spPr>
            <a:xfrm>
              <a:off x="3649980" y="4442460"/>
              <a:ext cx="1059180" cy="937260"/>
            </a:xfrm>
            <a:prstGeom prst="triangle">
              <a:avLst/>
            </a:prstGeom>
            <a:solidFill>
              <a:srgbClr val="FF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Равнобедренный треугольник 27"/>
            <p:cNvSpPr/>
            <p:nvPr/>
          </p:nvSpPr>
          <p:spPr>
            <a:xfrm>
              <a:off x="335280" y="2247900"/>
              <a:ext cx="723900" cy="510540"/>
            </a:xfrm>
            <a:prstGeom prst="triangl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80759" y="1196752"/>
            <a:ext cx="856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ИНСТРУКЦИЯ.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БЫСТРО ПОКАЖИ И СОСЧИТАЙ ВСЕ ТРЕУГОЛЬНИКИ; А ТЕПЕРЬ КРУГИ И Т.Д. (РАСПРЕДЕЛЕНИЕ ВНИМАНИЯ, ВОСПРИЯТИЯ ФОРМЫ).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А ТЕПЕРЬ ПОКАЖИ ВСЕ КРАСНЫЕ ФИГУРЫ; А ЗАТЕМ ЗЕЛЕНЫЕ И Т.Д. (ВОСПРИЯТИЯ ЦВЕТА, ОБОБЩЕННОЕ ВОСПРИЯТИЕ ФОРМЫ).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 bwMode="auto">
          <a:xfrm>
            <a:off x="539750" y="274638"/>
            <a:ext cx="7992690" cy="14255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ru-RU" sz="20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ЗРИТЕЛЬНЫЙ   ГНОЗИС. </a:t>
            </a:r>
            <a:br>
              <a:rPr lang="ru-RU" sz="20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 ПРЕДМЕТОВ И ОБРАЗЫ-ПРЕДСТАВЛЕНИЯ ПРЕДМЕТОВ</a:t>
            </a:r>
            <a:r>
              <a:rPr lang="ru-RU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 картинки. </a:t>
            </a:r>
            <a:r>
              <a:rPr lang="ru-RU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Инструкция. Назови этот предмет: слон, ...? Покажи, где слон, лев, ...?</a:t>
            </a:r>
          </a:p>
        </p:txBody>
      </p:sp>
      <p:pic>
        <p:nvPicPr>
          <p:cNvPr id="41986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1256863" y="2349872"/>
            <a:ext cx="1800225" cy="1655762"/>
          </a:xfrm>
        </p:spPr>
      </p:pic>
      <p:pic>
        <p:nvPicPr>
          <p:cNvPr id="4198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1551" y="2277639"/>
            <a:ext cx="22320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26200" y="2457821"/>
            <a:ext cx="230346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7624" y="4077072"/>
            <a:ext cx="1871663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88888" y="4077072"/>
            <a:ext cx="1944688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81276" y="4077072"/>
            <a:ext cx="203835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/>
          </p:cNvSpPr>
          <p:nvPr>
            <p:ph type="title"/>
          </p:nvPr>
        </p:nvSpPr>
        <p:spPr bwMode="auto">
          <a:xfrm>
            <a:off x="395536" y="342900"/>
            <a:ext cx="8208912" cy="1143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ru-RU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ПРОБЫ   НА  ЗРИТЕЛЬНО-ПРЕДМЕТНЫЙ   </a:t>
            </a: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ГНОЗИС</a:t>
            </a:r>
            <a:r>
              <a:rPr lang="ru-RU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Инструкция. Скажи что отсутствует на рисунке? Дорисуй недостающие части предмета.</a:t>
            </a:r>
          </a:p>
        </p:txBody>
      </p:sp>
      <p:pic>
        <p:nvPicPr>
          <p:cNvPr id="43010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827584" y="1987551"/>
            <a:ext cx="3168650" cy="2449512"/>
          </a:xfrm>
        </p:spPr>
      </p:pic>
      <p:pic>
        <p:nvPicPr>
          <p:cNvPr id="4301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7226" y="1987551"/>
            <a:ext cx="3311525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7784" y="4643438"/>
            <a:ext cx="3097212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/>
          </p:nvPr>
        </p:nvSpPr>
        <p:spPr bwMode="auto">
          <a:xfrm>
            <a:off x="112721" y="263525"/>
            <a:ext cx="8923775" cy="1143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Зашумленные</a:t>
            </a:r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наложенные предметные картинки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</a:t>
            </a:r>
            <a:r>
              <a:rPr lang="ru-RU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br>
              <a:rPr lang="ru-RU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Назови фигуры, которые ты здесь видишь </a:t>
            </a:r>
            <a:br>
              <a:rPr lang="ru-RU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Обведи их карандашом.</a:t>
            </a:r>
          </a:p>
        </p:txBody>
      </p:sp>
      <p:pic>
        <p:nvPicPr>
          <p:cNvPr id="44034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5181159" y="4365996"/>
            <a:ext cx="2879832" cy="1919888"/>
          </a:xfrm>
        </p:spPr>
      </p:pic>
      <p:pic>
        <p:nvPicPr>
          <p:cNvPr id="4403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064" y="2276872"/>
            <a:ext cx="2746744" cy="208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Зашумлённые изображения для детей | Учебно-методический материал по  логопедии (средняя, старшая, подготовительная группа): | Образовательная  социальная сеть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00"/>
          <a:stretch/>
        </p:blipFill>
        <p:spPr bwMode="auto">
          <a:xfrm>
            <a:off x="112721" y="2420888"/>
            <a:ext cx="4411980" cy="40081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/>
          </p:cNvSpPr>
          <p:nvPr>
            <p:ph type="title"/>
          </p:nvPr>
        </p:nvSpPr>
        <p:spPr bwMode="auto">
          <a:xfrm>
            <a:off x="1187624" y="116632"/>
            <a:ext cx="6512511" cy="1143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indent="0" algn="ctr">
              <a:buNone/>
            </a:pPr>
            <a:r>
              <a:rPr lang="ru-RU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ИСЛЕДОВАНИЕ РЕЧИ И РЕЧЕВЫХ ПРОЦЕССОВ (экспрессивная речь)</a:t>
            </a:r>
          </a:p>
        </p:txBody>
      </p:sp>
      <p:sp>
        <p:nvSpPr>
          <p:cNvPr id="45058" name="Rectangle 3"/>
          <p:cNvSpPr>
            <a:spLocks noGrp="1"/>
          </p:cNvSpPr>
          <p:nvPr>
            <p:ph sz="quarter" idx="13"/>
          </p:nvPr>
        </p:nvSpPr>
        <p:spPr>
          <a:xfrm>
            <a:off x="323528" y="1412776"/>
            <a:ext cx="8712968" cy="5184576"/>
          </a:xfrm>
        </p:spPr>
        <p:txBody>
          <a:bodyPr>
            <a:normAutofit/>
          </a:bodyPr>
          <a:lstStyle/>
          <a:p>
            <a:pPr marL="45720" indent="0">
              <a:lnSpc>
                <a:spcPct val="80000"/>
              </a:lnSpc>
              <a:buNone/>
            </a:pP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СПОНТАННАЯ РЕЧЬ.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Ребенку задают общий вопрос, например: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ходишь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школу?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Нравится тебе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там? Расскажи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мне, что там делают дети?</a:t>
            </a:r>
          </a:p>
          <a:p>
            <a:pPr marL="45720" indent="0">
              <a:lnSpc>
                <a:spcPct val="80000"/>
              </a:lnSpc>
              <a:buNone/>
            </a:pP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ДИАЛОГ.</a:t>
            </a:r>
          </a:p>
          <a:p>
            <a:pPr marL="45720" indent="0">
              <a:lnSpc>
                <a:spcPct val="80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тебя зовут? Сколько тебе лет? А маму и папу как зовут? Спроси меня о чем-нибудь. Ты любишь животных? А теперь все вместе расскажи то , о чем мы говорили.</a:t>
            </a:r>
            <a:endParaRPr lang="ru-RU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lnSpc>
                <a:spcPct val="80000"/>
              </a:lnSpc>
              <a:buNone/>
            </a:pP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АВТОМАТИЗИРОВАННАЯ РЕЧЬ.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Счет от 1 до 10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(можно положить перед ребенком ряд чисел или он сам должен их разложить).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Перечисление месяцев года: январь, февраль... Рассказ стихотворения.</a:t>
            </a:r>
            <a:endParaRPr lang="ru-RU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lnSpc>
                <a:spcPct val="80000"/>
              </a:lnSpc>
              <a:buNone/>
            </a:pP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ФОНЕМАТИЧЕСКИЙ СЛУХ.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Называются слова и затем буквы, ребенок должен найти соответствующую картинку.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Инструкция. Я назову букву, а ты покажи ее. Буквы называются сначала вразброс и только по одной, а затем тоже по одной, но близкие по оппозиционному признаку: (звонкий звук - глухой и т.д.) «Покажи букву П, а теперь Б» и т.д.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/>
          </p:cNvSpPr>
          <p:nvPr>
            <p:ph type="title"/>
          </p:nvPr>
        </p:nvSpPr>
        <p:spPr bwMode="auto">
          <a:xfrm>
            <a:off x="251520" y="243993"/>
            <a:ext cx="8784975" cy="1143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ru-RU" sz="20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НАЗЫВАНИЕ ДЕЙСТВИЙ </a:t>
            </a:r>
            <a:br>
              <a:rPr lang="ru-RU" sz="20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картинкам типа «что делает»? </a:t>
            </a:r>
            <a:br>
              <a:rPr lang="ru-RU" sz="20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(Инструкция. Скажи одним словом «Что делает девочка, дедушка и т.д.»)</a:t>
            </a:r>
          </a:p>
        </p:txBody>
      </p:sp>
      <p:pic>
        <p:nvPicPr>
          <p:cNvPr id="46082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1043583" y="1362107"/>
            <a:ext cx="1800225" cy="3086666"/>
          </a:xfrm>
        </p:spPr>
      </p:pic>
      <p:pic>
        <p:nvPicPr>
          <p:cNvPr id="4608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808" y="1362107"/>
            <a:ext cx="1971675" cy="293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15483" y="1362106"/>
            <a:ext cx="2665412" cy="2930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DEE0ECCF-473A-438F-A206-DCBB12A56D77}"/>
              </a:ext>
            </a:extLst>
          </p:cNvPr>
          <p:cNvSpPr txBox="1">
            <a:spLocks/>
          </p:cNvSpPr>
          <p:nvPr/>
        </p:nvSpPr>
        <p:spPr bwMode="auto">
          <a:xfrm>
            <a:off x="1315744" y="4448773"/>
            <a:ext cx="6512511" cy="708419"/>
          </a:xfrm>
          <a:prstGeom prst="rect">
            <a:avLst/>
          </a:prstGeom>
          <a:noFill/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Georgia" pitchFamily="18" charset="0"/>
              <a:buNone/>
            </a:pP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ФОНЕТИЧЕСКИЙ АНАЛИЗ СЛОВА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0C83359-D9D6-41BA-9A40-620083619341}"/>
              </a:ext>
            </a:extLst>
          </p:cNvPr>
          <p:cNvSpPr txBox="1">
            <a:spLocks/>
          </p:cNvSpPr>
          <p:nvPr/>
        </p:nvSpPr>
        <p:spPr>
          <a:xfrm>
            <a:off x="249172" y="5070945"/>
            <a:ext cx="8640960" cy="1757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fontAlgn="auto">
              <a:buFont typeface="Georgia" pitchFamily="18" charset="0"/>
              <a:buNone/>
            </a:pPr>
            <a:r>
              <a:rPr lang="ru-RU" dirty="0"/>
              <a:t>а)  определение количества букв в словах - ДОМ, КОНЬ, СТОЛ</a:t>
            </a:r>
          </a:p>
          <a:p>
            <a:pPr fontAlgn="auto">
              <a:buFont typeface="Wingdings" pitchFamily="2" charset="2"/>
              <a:buNone/>
            </a:pPr>
            <a:r>
              <a:rPr lang="ru-RU" dirty="0"/>
              <a:t>б)  определение количества  слогов в словах (разделить слово)     лодка, сова, квартира, мишка, медведь, </a:t>
            </a:r>
            <a:r>
              <a:rPr lang="ru-RU" dirty="0" err="1"/>
              <a:t>пароход,гимнастика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1340768"/>
            <a:ext cx="7162318" cy="4861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8620" lvl="0" indent="-342900" algn="just" fontAlgn="auto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Arial" pitchFamily="34" charset="0"/>
              <a:buChar char="•"/>
            </a:pP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Описание индивидуальных особенностей и диагностика состояния психических функций в норме и при различных отклонениях (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атипиях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) психического </a:t>
            </a: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функционирования;</a:t>
            </a:r>
            <a:endParaRPr lang="ru-RU" sz="2400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88620" lvl="0" indent="-342900" algn="just" fontAlgn="auto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Arial" pitchFamily="34" charset="0"/>
              <a:buChar char="•"/>
            </a:pP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Дифференциальная ранняя диагностика ряда заболеваний центральной нервной </a:t>
            </a: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системы;</a:t>
            </a:r>
            <a:endParaRPr lang="ru-RU" sz="2400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88620" lvl="0" indent="-342900" algn="just" fontAlgn="auto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Arial" pitchFamily="34" charset="0"/>
              <a:buChar char="•"/>
            </a:pP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Определение причин и профилактика различных форм аномального психического </a:t>
            </a: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функционирования;</a:t>
            </a:r>
            <a:endParaRPr lang="ru-RU" sz="2400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88620" lvl="0" indent="-342900" algn="just" fontAlgn="auto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Arial" pitchFamily="34" charset="0"/>
              <a:buChar char="•"/>
            </a:pP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Разработка и применение индивидуально подобранных методов восстановительного или коррекционно-развивающего </a:t>
            </a: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обучения.</a:t>
            </a:r>
            <a:endParaRPr lang="ru-RU" sz="2400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180691" cy="100811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Задачи нейропсихологической диагностики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/>
          </p:cNvSpPr>
          <p:nvPr>
            <p:ph type="title"/>
          </p:nvPr>
        </p:nvSpPr>
        <p:spPr bwMode="auto">
          <a:xfrm>
            <a:off x="1496671" y="160020"/>
            <a:ext cx="6512511" cy="1143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ru-RU" sz="2400" cap="none" dirty="0" err="1"/>
              <a:t>Импрессивная</a:t>
            </a:r>
            <a:r>
              <a:rPr lang="ru-RU" sz="2400" cap="none" dirty="0"/>
              <a:t>  речь. ПОНИМАНИЕ РЕЧИ.</a:t>
            </a:r>
          </a:p>
        </p:txBody>
      </p:sp>
      <p:sp>
        <p:nvSpPr>
          <p:cNvPr id="48130" name="Rectangle 3"/>
          <p:cNvSpPr>
            <a:spLocks noGrp="1"/>
          </p:cNvSpPr>
          <p:nvPr>
            <p:ph sz="quarter" idx="13"/>
          </p:nvPr>
        </p:nvSpPr>
        <p:spPr>
          <a:xfrm>
            <a:off x="179512" y="692696"/>
            <a:ext cx="8964488" cy="6005284"/>
          </a:xfrm>
        </p:spPr>
        <p:txBody>
          <a:bodyPr>
            <a:normAutofit lnSpcReduction="10000"/>
          </a:bodyPr>
          <a:lstStyle/>
          <a:p>
            <a:pPr marL="45720" indent="0">
              <a:lnSpc>
                <a:spcPct val="80000"/>
              </a:lnSpc>
              <a:buNone/>
            </a:pP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Понимание простых и сложных инструкций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Дай мне свои руки.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 руки на стол.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Встань и подойди к двери, вернись и сядь на стул.</a:t>
            </a:r>
          </a:p>
          <a:p>
            <a:pPr marL="45720" indent="0">
              <a:lnSpc>
                <a:spcPct val="80000"/>
              </a:lnSpc>
              <a:buNone/>
            </a:pP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Понимание слов, обозначающих части тела.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1 - глаз, нос, ухо, рот, затылок, подбородок, зубы, плечо, колено.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2 - глаз-нос, ухо-брови, лоб-волосы и т.д.</a:t>
            </a:r>
          </a:p>
          <a:p>
            <a:pPr marL="45720" indent="0">
              <a:lnSpc>
                <a:spcPct val="80000"/>
              </a:lnSpc>
              <a:buNone/>
            </a:pP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Понимание устной речи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 Педагог рассказывает содержание одной из трех картинок. Ребенок должен ее найти.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Инструкция. Найди где: девочка бросает мяч; дедушка идет по тротуару. </a:t>
            </a:r>
          </a:p>
          <a:p>
            <a:pPr marL="45720" indent="0">
              <a:lnSpc>
                <a:spcPct val="80000"/>
              </a:lnSpc>
              <a:buNone/>
            </a:pP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Понимание логико-грамматических конструкций по картинкам. </a:t>
            </a:r>
          </a:p>
          <a:p>
            <a:pPr marL="45720" indent="0">
              <a:lnSpc>
                <a:spcPct val="80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Вопрос. Найди картинку где: девочка бросает мяч под кровать; скамейка стоит около дерева; лодка плывет к пристани; бабочка летит над птичкой.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6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/>
          </p:cNvSpPr>
          <p:nvPr>
            <p:ph type="title"/>
          </p:nvPr>
        </p:nvSpPr>
        <p:spPr bwMode="auto">
          <a:xfrm>
            <a:off x="431032" y="332656"/>
            <a:ext cx="8712968" cy="72008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ru-RU" sz="2400" cap="none" dirty="0"/>
              <a:t>ИСЛЕДОВАНИЕ ВЕРБАЛЬНО-ЛОГИЧЕСКОГО МЫШЛЕНИЯ</a:t>
            </a:r>
            <a:br>
              <a:rPr lang="ru-RU" sz="2400" cap="none" dirty="0"/>
            </a:br>
            <a:endParaRPr lang="ru-RU" sz="2400" cap="none" dirty="0"/>
          </a:p>
        </p:txBody>
      </p:sp>
      <p:sp>
        <p:nvSpPr>
          <p:cNvPr id="51202" name="Rectangle 3"/>
          <p:cNvSpPr>
            <a:spLocks noGrp="1"/>
          </p:cNvSpPr>
          <p:nvPr>
            <p:ph sz="quarter" idx="13"/>
          </p:nvPr>
        </p:nvSpPr>
        <p:spPr>
          <a:xfrm>
            <a:off x="143508" y="1045919"/>
            <a:ext cx="8712968" cy="2743121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Инструкция. Я прочту тебе интересный рассказ. Ты запомни его содержание, потом будешь пересказывать.</a:t>
            </a:r>
          </a:p>
          <a:p>
            <a:pPr algn="ctr">
              <a:buFont typeface="Wingdings" pitchFamily="2" charset="2"/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УМНАЯ ВОРОНА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Л.Н. Толстой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Хотела ворона пить. На дворе стоял кувшин с водой, а в кувшине вода была только на дне. Вороне нельзя было достать воду. Она стала кидать в кувшин камушки и столько побросала, что вода стала выше и можно было пить.</a:t>
            </a:r>
          </a:p>
          <a:p>
            <a:pPr>
              <a:buFont typeface="Wingdings" pitchFamily="2" charset="2"/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Вопросы:  1. Ворона умная или глупая? 2. Почему?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1CA1EEE-AF95-44DA-91E6-511977872843}"/>
              </a:ext>
            </a:extLst>
          </p:cNvPr>
          <p:cNvSpPr txBox="1">
            <a:spLocks/>
          </p:cNvSpPr>
          <p:nvPr/>
        </p:nvSpPr>
        <p:spPr bwMode="auto">
          <a:xfrm>
            <a:off x="4554574" y="3798508"/>
            <a:ext cx="4500500" cy="2297440"/>
          </a:xfrm>
          <a:prstGeom prst="rect">
            <a:avLst/>
          </a:prstGeom>
          <a:noFill/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ru-RU" sz="2000" dirty="0"/>
              <a:t>НАГЛЯДНО-ОБРАЗНОЕ    МЫШЛЕНИЕ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ПРЕДМЕТНЫЕ КАРТИНКИ, </a:t>
            </a:r>
          </a:p>
          <a:p>
            <a:pPr marL="0" indent="0" algn="ctr" fontAlgn="auto">
              <a:spcAft>
                <a:spcPts val="0"/>
              </a:spcAft>
              <a:buNone/>
            </a:pPr>
            <a:r>
              <a:rPr lang="ru-RU" sz="1600" dirty="0"/>
              <a:t> СЕРИИ СЮЖЕТНЫХ КАРТИНОК</a:t>
            </a:r>
          </a:p>
          <a:p>
            <a:pPr marL="0" indent="0" algn="ctr" fontAlgn="auto">
              <a:spcAft>
                <a:spcPts val="0"/>
              </a:spcAft>
              <a:buNone/>
            </a:pPr>
            <a:r>
              <a:rPr lang="ru-RU" sz="1600" dirty="0"/>
              <a:t>Рассказ по картинке и по серии картинок</a:t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CA85D1-1155-490B-8DC4-F83F17BDC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744" y="3789040"/>
            <a:ext cx="4500500" cy="2959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582476" y="1713160"/>
            <a:ext cx="2749550" cy="2176463"/>
          </a:xfrm>
        </p:spPr>
      </p:pic>
      <p:pic>
        <p:nvPicPr>
          <p:cNvPr id="5325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3095" y="1632198"/>
            <a:ext cx="277177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61199" y="1586160"/>
            <a:ext cx="25717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0524" y="3889623"/>
            <a:ext cx="275272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81393" y="3861048"/>
            <a:ext cx="256222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5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61199" y="3746748"/>
            <a:ext cx="260032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66FD01F-A6B8-4478-A5A2-FEA66C25E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524" y="204556"/>
            <a:ext cx="840396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рассказа по серии сюжетных картинок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/>
          </p:cNvSpPr>
          <p:nvPr>
            <p:ph type="title"/>
          </p:nvPr>
        </p:nvSpPr>
        <p:spPr bwMode="auto">
          <a:xfrm>
            <a:off x="1244307" y="404664"/>
            <a:ext cx="6512511" cy="936104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ru-RU" b="1" cap="none" dirty="0"/>
              <a:t>«Обобщение»</a:t>
            </a:r>
            <a:br>
              <a:rPr lang="ru-RU" b="1" cap="none" dirty="0"/>
            </a:br>
            <a:endParaRPr lang="ru-RU" b="1" cap="none" dirty="0"/>
          </a:p>
        </p:txBody>
      </p:sp>
      <p:pic>
        <p:nvPicPr>
          <p:cNvPr id="54274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1989138"/>
            <a:ext cx="2414587" cy="2225675"/>
          </a:xfrm>
        </p:spPr>
      </p:pic>
      <p:pic>
        <p:nvPicPr>
          <p:cNvPr id="5427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24095" y="1989138"/>
            <a:ext cx="241935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827584" y="1196752"/>
            <a:ext cx="7776863" cy="237626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По результатам диагностики можно судить о недоразвитии того или иного психического процесса. </a:t>
            </a:r>
          </a:p>
          <a:p>
            <a:pPr algn="ctr"/>
            <a:r>
              <a:rPr lang="ru-RU" dirty="0" smtClean="0"/>
              <a:t>В книге А.В. Семенович «</a:t>
            </a:r>
            <a:r>
              <a:rPr lang="ru-RU" dirty="0" err="1" smtClean="0"/>
              <a:t>Нейрокоррекция</a:t>
            </a:r>
            <a:r>
              <a:rPr lang="ru-RU" dirty="0" smtClean="0"/>
              <a:t> в детском возрасте» приведены разделы с упражнениями, по развитию различных психических функций.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74212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subTitle" idx="1"/>
          </p:nvPr>
        </p:nvSpPr>
        <p:spPr>
          <a:xfrm>
            <a:off x="467544" y="404664"/>
            <a:ext cx="8136903" cy="590465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Раздел 1. Стабилизация и активация энергетического потенциала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организма. Повышение пластичности сенсомоторного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обеспечения психических процессов (1-й ФБМ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Глава 1. Дыхательные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упражнени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я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Глава 2. Массаж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самомассаж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Глава 3. Работа с мышечными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дистониями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патологическими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ригидными телесными установками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синкинезиями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§1. Оптимизация и стабилизация общего тонуса тела.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Растяжки.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Релаксация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§2. Работа с локальными мышечными зажимами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дистониями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Расширение сенсомоторного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репертуара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§3. Преодоление патологических ригидных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телесных установок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синкинезий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Глава 4. Формирование и коррекция базовых сенсомоторных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(одновременных и реципрокных)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взаимодействий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8548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030" y="332656"/>
            <a:ext cx="864096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Раздел 2. Формирование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операционального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обеспечения вербальных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и невербальных психических процессов (2-й ФБМ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Глава 1.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Соматогностические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тактильные и кинестетические процессы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2. Зрительный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гнозис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3. Пространственные и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квазипространственные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представления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§1. Освоение телесного пространства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2. Освоение внешнего пространства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3. Пространственные схемы и диктанты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4. Конструирование и копирование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5.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Квазипространственные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логико-грамматические) речевые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конструкции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Глава 4. Кинетические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процессы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§1. Динамическая организация двигательного акта.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Ловкость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§2. Графические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§3. Последовательность, ряд.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Время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Глава 5. Слуховой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гнозис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фонетико-фонематические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процессы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§1. Неречевые звуки и бытовые шумы. Чувство ритма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§2. Речевое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звукоразличение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Фонематический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слух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Глава 6.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Мнестические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процессы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§1. Тактильная и двигательная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память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§2. Зрительная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память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§3.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Слухо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-речевая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память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Глава 7. Номинативные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процессы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0068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332656"/>
            <a:ext cx="8568952" cy="6264696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Раздел 3. Формирование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смыслообразующей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функции психических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процессов и произвольной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(3-й ФБМ)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1. Формирование навыков внимания</a:t>
            </a:r>
          </a:p>
          <a:p>
            <a:pPr algn="l"/>
            <a:r>
              <a:rPr lang="ru-RU" dirty="0">
                <a:latin typeface="Times New Roman" pitchFamily="18" charset="0"/>
                <a:cs typeface="Times New Roman" pitchFamily="18" charset="0"/>
              </a:rPr>
              <a:t>и преодоления стереотипов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2. Программирование, целеполагание</a:t>
            </a:r>
          </a:p>
          <a:p>
            <a:pPr algn="l"/>
            <a:r>
              <a:rPr lang="ru-RU" dirty="0">
                <a:latin typeface="Times New Roman" pitchFamily="18" charset="0"/>
                <a:cs typeface="Times New Roman" pitchFamily="18" charset="0"/>
              </a:rPr>
              <a:t>и самоконтроль. Ритуалы, правила игры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роли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>
                <a:latin typeface="Times New Roman" pitchFamily="18" charset="0"/>
                <a:cs typeface="Times New Roman" pitchFamily="18" charset="0"/>
              </a:rPr>
              <a:t>Глава 3. Коммуникативные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навыки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>
                <a:latin typeface="Times New Roman" pitchFamily="18" charset="0"/>
                <a:cs typeface="Times New Roman" pitchFamily="18" charset="0"/>
              </a:rPr>
              <a:t>Глава 4. Причинно-следственные отношения.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Последовательность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>
                <a:latin typeface="Times New Roman" pitchFamily="18" charset="0"/>
                <a:cs typeface="Times New Roman" pitchFamily="18" charset="0"/>
              </a:rPr>
              <a:t>Глава 5. Произвольное внимание.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Синестезии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>
                <a:latin typeface="Times New Roman" pitchFamily="18" charset="0"/>
                <a:cs typeface="Times New Roman" pitchFamily="18" charset="0"/>
              </a:rPr>
              <a:t>Глава 6. Обобщающая функция слова. Многозначность</a:t>
            </a:r>
          </a:p>
          <a:p>
            <a:pPr algn="l"/>
            <a:r>
              <a:rPr lang="ru-RU" dirty="0">
                <a:latin typeface="Times New Roman" pitchFamily="18" charset="0"/>
                <a:cs typeface="Times New Roman" pitchFamily="18" charset="0"/>
              </a:rPr>
              <a:t>и иерархия понятий. Интеллектуальные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процессы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>
                <a:latin typeface="Times New Roman" pitchFamily="18" charset="0"/>
                <a:cs typeface="Times New Roman" pitchFamily="18" charset="0"/>
              </a:rPr>
              <a:t>Глава 7. Роль инициации. Наказание и поощрение </a:t>
            </a:r>
          </a:p>
        </p:txBody>
      </p:sp>
    </p:spTree>
    <p:extLst>
      <p:ext uri="{BB962C8B-B14F-4D97-AF65-F5344CB8AC3E}">
        <p14:creationId xmlns:p14="http://schemas.microsoft.com/office/powerpoint/2010/main" val="183392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088575" cy="1143000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Специфика нейропсихологической</a:t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диагностики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700808"/>
            <a:ext cx="8568952" cy="3721497"/>
          </a:xfrm>
        </p:spPr>
        <p:txBody>
          <a:bodyPr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	Необходимо  провести тщательный отбор диагностического материала по следующим критериям:</a:t>
            </a:r>
          </a:p>
          <a:p>
            <a:pPr marL="342900" indent="-34290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доступности (сложности);</a:t>
            </a:r>
          </a:p>
          <a:p>
            <a:pPr marL="342900" indent="-34290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знакомости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Привлекательности;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наглядности,занимательности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способности привлекать внимание).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376607" cy="1143000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Требования к процедуре обследования</a:t>
            </a:r>
          </a:p>
        </p:txBody>
      </p:sp>
      <p:sp>
        <p:nvSpPr>
          <p:cNvPr id="17410" name="Объект 2"/>
          <p:cNvSpPr>
            <a:spLocks noGrp="1"/>
          </p:cNvSpPr>
          <p:nvPr>
            <p:ph sz="quarter" idx="13"/>
          </p:nvPr>
        </p:nvSpPr>
        <p:spPr>
          <a:xfrm>
            <a:off x="179512" y="1268760"/>
            <a:ext cx="8640960" cy="3474720"/>
          </a:xfrm>
        </p:spPr>
        <p:txBody>
          <a:bodyPr>
            <a:no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Необходимо чередовать разнородные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задания;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Учитывать ограничения объема восприятия и внимания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дошкольников;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Проводить исследование детей в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микрогруппе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начиная выполнение задания с ребенком более готовым к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контакту;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Игровая форма является лучшим видом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тестрирования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ъект 2"/>
          <p:cNvSpPr>
            <a:spLocks noGrp="1"/>
          </p:cNvSpPr>
          <p:nvPr>
            <p:ph sz="quarter" idx="13"/>
          </p:nvPr>
        </p:nvSpPr>
        <p:spPr>
          <a:xfrm>
            <a:off x="2483768" y="1844824"/>
            <a:ext cx="6336704" cy="3721274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1.Предварительная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беседа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Как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тебя зовут? Сколько тебе лет? Где ты живешь? Какое сейчас время года? Ходишь ли ты в детский сад? В какую группу?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Как зовут твою маму?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24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Копирование четырех простых фигур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квадрат, круг, треугольник, ромб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915816" y="23999"/>
            <a:ext cx="5904656" cy="1388777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Нейропсихологическая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диагностика детей дошкольного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возраста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Глозман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Ж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Соболева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обследование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 старшего дошкольного возраста 5-6 лет включает в себя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следующие этапы: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987824" y="5123904"/>
            <a:ext cx="5379838" cy="1360174"/>
            <a:chOff x="684213" y="1592263"/>
            <a:chExt cx="5918200" cy="1800225"/>
          </a:xfrm>
          <a:solidFill>
            <a:schemeClr val="accent2"/>
          </a:solidFill>
        </p:grpSpPr>
        <p:sp>
          <p:nvSpPr>
            <p:cNvPr id="8" name="Прямоугольник 7"/>
            <p:cNvSpPr/>
            <p:nvPr/>
          </p:nvSpPr>
          <p:spPr>
            <a:xfrm>
              <a:off x="684213" y="1773238"/>
              <a:ext cx="1439862" cy="143986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2195513" y="1665288"/>
              <a:ext cx="1584325" cy="165576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Равнобедренный треугольник 9"/>
            <p:cNvSpPr/>
            <p:nvPr/>
          </p:nvSpPr>
          <p:spPr>
            <a:xfrm>
              <a:off x="3779838" y="1665288"/>
              <a:ext cx="1512887" cy="1547812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Ромб 10"/>
            <p:cNvSpPr/>
            <p:nvPr/>
          </p:nvSpPr>
          <p:spPr>
            <a:xfrm>
              <a:off x="5307013" y="1592263"/>
              <a:ext cx="1295400" cy="1800225"/>
            </a:xfrm>
            <a:prstGeom prst="diamond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5951"/>
            <a:ext cx="180975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188640"/>
            <a:ext cx="7704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u="sng" dirty="0" err="1">
                <a:latin typeface="Times New Roman" pitchFamily="18" charset="0"/>
                <a:cs typeface="Times New Roman" pitchFamily="18" charset="0"/>
              </a:rPr>
              <a:t>Латерализация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 функций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Причесывается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чистит зубы, рисует, ударяет по мячу, перекрест пальцев, перекрест предплечий, ведущий глаз (посмотри в трубочку), ведущее ухо (послушай часы), ведущая нога (попрыгай на одной ноге)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sz="quarter" idx="13"/>
          </p:nvPr>
        </p:nvSpPr>
        <p:spPr>
          <a:xfrm>
            <a:off x="395536" y="2477065"/>
            <a:ext cx="3456384" cy="426159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/>
          <a:p>
            <a:pPr marL="45720" indent="0" eaLnBrk="1" hangingPunct="1">
              <a:buNone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2035299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4. Корректурная проба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34660" y="2049644"/>
            <a:ext cx="502982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5. Динамический </a:t>
            </a:r>
            <a:r>
              <a:rPr lang="ru-RU" sz="2400" u="sng" dirty="0" err="1">
                <a:latin typeface="Times New Roman" pitchFamily="18" charset="0"/>
                <a:cs typeface="Times New Roman" pitchFamily="18" charset="0"/>
              </a:rPr>
              <a:t>праксис</a:t>
            </a:r>
            <a:endParaRPr lang="ru-RU" sz="2400" u="sng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u="sng" dirty="0">
              <a:latin typeface="Times New Roman" pitchFamily="18" charset="0"/>
              <a:cs typeface="Times New Roman" pitchFamily="18" charset="0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Правая рука 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(ладонь—кулак—ребро) 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Правая рука 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(кулак—ладонь—ребро) 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тоже самое с левой рукой</a:t>
            </a:r>
            <a:b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750" y="333374"/>
            <a:ext cx="8280722" cy="6335986"/>
          </a:xfrm>
        </p:spPr>
        <p:txBody>
          <a:bodyPr>
            <a:normAutofit fontScale="92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u="sng" dirty="0">
                <a:latin typeface="Times New Roman" pitchFamily="18" charset="0"/>
                <a:cs typeface="Times New Roman" pitchFamily="18" charset="0"/>
              </a:rPr>
              <a:t>5.Называние реальных изображений 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dirty="0"/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dirty="0"/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dirty="0"/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dirty="0"/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dirty="0"/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1600" dirty="0"/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1600" dirty="0"/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1600" dirty="0"/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1600" dirty="0"/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1600" u="sng" dirty="0"/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2400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2400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Называние низкочастотных слов 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НОСИК (ЧАЙНИКА) НОЖКИ (СКАМЕЙКИ) ШЛЯПКА (ГРИБА)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Показ пар картинок по наименованиям 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ГРИБ — ВЕДРО 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ЧАЙНИК — СКАМЕЙКА 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ВЕЛОСИПЕД — ЛАМПА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МЯЧ — ЯБЛОКО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31641" y="838224"/>
            <a:ext cx="2520279" cy="295081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76056" y="792430"/>
            <a:ext cx="2519685" cy="297261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ъект 2"/>
          <p:cNvSpPr>
            <a:spLocks noGrp="1"/>
          </p:cNvSpPr>
          <p:nvPr>
            <p:ph sz="quarter" idx="13"/>
          </p:nvPr>
        </p:nvSpPr>
        <p:spPr>
          <a:xfrm>
            <a:off x="693738" y="333375"/>
            <a:ext cx="7467600" cy="4873625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u="sng" dirty="0">
                <a:latin typeface="Times New Roman" pitchFamily="18" charset="0"/>
                <a:cs typeface="Times New Roman" pitchFamily="18" charset="0"/>
              </a:rPr>
              <a:t>7.Узнавание зачеркнутых и наложенных изображений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836712"/>
            <a:ext cx="3312368" cy="3096344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115616" y="4149080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8. Графическая проба на динамический </a:t>
            </a:r>
            <a:r>
              <a:rPr lang="ru-RU" sz="2400" u="sng" dirty="0" err="1">
                <a:latin typeface="Times New Roman" pitchFamily="18" charset="0"/>
                <a:cs typeface="Times New Roman" pitchFamily="18" charset="0"/>
              </a:rPr>
              <a:t>праксис</a:t>
            </a:r>
            <a:endParaRPr lang="ru-RU" sz="2400" u="sng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570270" y="4941168"/>
            <a:ext cx="4176464" cy="792088"/>
            <a:chOff x="827088" y="1916832"/>
            <a:chExt cx="4321175" cy="1090612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2515418" y="1916832"/>
              <a:ext cx="412750" cy="10699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Группа 7"/>
            <p:cNvGrpSpPr/>
            <p:nvPr/>
          </p:nvGrpSpPr>
          <p:grpSpPr>
            <a:xfrm>
              <a:off x="827088" y="1916832"/>
              <a:ext cx="4321175" cy="1090612"/>
              <a:chOff x="827088" y="1052513"/>
              <a:chExt cx="4321175" cy="1090612"/>
            </a:xfrm>
          </p:grpSpPr>
          <p:cxnSp>
            <p:nvCxnSpPr>
              <p:cNvPr id="9" name="Прямая соединительная линия 8"/>
              <p:cNvCxnSpPr/>
              <p:nvPr/>
            </p:nvCxnSpPr>
            <p:spPr>
              <a:xfrm>
                <a:off x="827088" y="1052513"/>
                <a:ext cx="0" cy="108108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 flipH="1">
                <a:off x="827088" y="1052513"/>
                <a:ext cx="1223962" cy="1111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052638" y="1063625"/>
                <a:ext cx="0" cy="10795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 flipH="1">
                <a:off x="2060575" y="1063625"/>
                <a:ext cx="431800" cy="10795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2938463" y="1052513"/>
                <a:ext cx="0" cy="108108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 flipH="1">
                <a:off x="2938463" y="1073150"/>
                <a:ext cx="122396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4162425" y="1063625"/>
                <a:ext cx="0" cy="10795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 flipH="1">
                <a:off x="4162425" y="1052513"/>
                <a:ext cx="554038" cy="108108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4716463" y="1052513"/>
                <a:ext cx="431800" cy="108108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1313</TotalTime>
  <Words>1671</Words>
  <Application>Microsoft Office PowerPoint</Application>
  <PresentationFormat>Экран (4:3)</PresentationFormat>
  <Paragraphs>208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4" baseType="lpstr">
      <vt:lpstr>Arial</vt:lpstr>
      <vt:lpstr>Calibri</vt:lpstr>
      <vt:lpstr>Georgia</vt:lpstr>
      <vt:lpstr>Times New Roman</vt:lpstr>
      <vt:lpstr>Trebuchet MS</vt:lpstr>
      <vt:lpstr>Wingdings</vt:lpstr>
      <vt:lpstr>Воздушный поток</vt:lpstr>
      <vt:lpstr>Муниципальное автономное общеобразовательное учреждение Лицей №7</vt:lpstr>
      <vt:lpstr>Презентация PowerPoint</vt:lpstr>
      <vt:lpstr>Задачи нейропсихологической диагностики</vt:lpstr>
      <vt:lpstr>Специфика нейропсихологической диагностики</vt:lpstr>
      <vt:lpstr>Требования к процедуре обследования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Нейропсихологическое обследование младших школьников </vt:lpstr>
      <vt:lpstr>ЭМОЦИОНАЛЬНО-ВОЛЕВАЯ СФЕРА</vt:lpstr>
      <vt:lpstr>Исследование самооценки личности</vt:lpstr>
      <vt:lpstr>Презентация PowerPoint</vt:lpstr>
      <vt:lpstr>Зрительное восприятие.  ПОИСК ЗАДАННОЙ ФИГУРЫ СРЕДИ РЯДА ДРУГИХ ГЕОМЕТРИЧЕСКИХ ФИГУР   </vt:lpstr>
      <vt:lpstr>ЗРИТЕЛЬНЫЙ   ГНОЗИС.  ВОСПРИЯТИЕ ПРЕДМЕТОВ И ОБРАЗЫ-ПРЕДСТАВЛЕНИЯ ПРЕДМЕТОВ  Предметные картинки. Инструкция. Назови этот предмет: слон, ...? Покажи, где слон, лев, ...?</vt:lpstr>
      <vt:lpstr>ПРОБЫ   НА  ЗРИТЕЛЬНО-ПРЕДМЕТНЫЙ   ГНОЗИС Инструкция. Скажи что отсутствует на рисунке? Дорисуй недостающие части предмета.</vt:lpstr>
      <vt:lpstr>Зашумленные и наложенные предметные картинки Инструкция.    1. Назови фигуры, которые ты здесь видишь  2. Обведи их карандашом.</vt:lpstr>
      <vt:lpstr>ИСЛЕДОВАНИЕ РЕЧИ И РЕЧЕВЫХ ПРОЦЕССОВ (экспрессивная речь)</vt:lpstr>
      <vt:lpstr>НАЗЫВАНИЕ ДЕЙСТВИЙ  по картинкам типа «что делает»?  (Инструкция. Скажи одним словом «Что делает девочка, дедушка и т.д.»)</vt:lpstr>
      <vt:lpstr>Импрессивная  речь. ПОНИМАНИЕ РЕЧИ.</vt:lpstr>
      <vt:lpstr>ИСЛЕДОВАНИЕ ВЕРБАЛЬНО-ЛОГИЧЕСКОГО МЫШЛЕНИЯ </vt:lpstr>
      <vt:lpstr>Составление рассказа по серии сюжетных картинок</vt:lpstr>
      <vt:lpstr>«Обобщение»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Алла Ивановна Тимофеева</cp:lastModifiedBy>
  <cp:revision>81</cp:revision>
  <dcterms:created xsi:type="dcterms:W3CDTF">2019-11-25T08:19:33Z</dcterms:created>
  <dcterms:modified xsi:type="dcterms:W3CDTF">2022-03-15T09:42:00Z</dcterms:modified>
</cp:coreProperties>
</file>