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8288000" cy="10287000"/>
  <p:notesSz cx="6858000" cy="9144000"/>
  <p:embeddedFontLst>
    <p:embeddedFont>
      <p:font typeface="Hitch Hike" panose="020B0604020202020204" charset="-52"/>
      <p:regular r:id="rId23"/>
    </p:embeddedFont>
    <p:embeddedFont>
      <p:font typeface="Arimo Bold" panose="020B0604020202020204" charset="0"/>
      <p:regular r:id="rId24"/>
    </p:embeddedFont>
    <p:embeddedFont>
      <p:font typeface="Anaphora Bold Italics" panose="020B0604020202020204" charset="0"/>
      <p:regular r:id="rId25"/>
    </p:embeddedFont>
    <p:embeddedFont>
      <p:font typeface="Fira Code Bold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naphora" panose="020B0604020202020204" charset="0"/>
      <p:regular r:id="rId31"/>
    </p:embeddedFont>
    <p:embeddedFont>
      <p:font typeface="Anaphora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7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9D827-CA00-443E-8722-B75D7A149C73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9558A-4529-4F8C-B1A1-6855DADA4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0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9558A-4529-4F8C-B1A1-6855DADA499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2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660" y="-799880"/>
            <a:ext cx="17309960" cy="13195812"/>
            <a:chOff x="0" y="0"/>
            <a:chExt cx="23079946" cy="175944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794794">
              <a:off x="2512396" y="-786418"/>
              <a:ext cx="14225224" cy="177367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5899663">
              <a:off x="5480370" y="-351786"/>
              <a:ext cx="14423765" cy="1888545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 rot="-66827">
            <a:off x="2969496" y="3582584"/>
            <a:ext cx="12864309" cy="300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99"/>
              </a:lnSpc>
            </a:pPr>
            <a:r>
              <a:rPr lang="en-US" sz="14999" dirty="0">
                <a:solidFill>
                  <a:srgbClr val="0B0B0B"/>
                </a:solidFill>
                <a:latin typeface="Hitch Hike"/>
              </a:rPr>
              <a:t>Формирование </a:t>
            </a:r>
            <a:r>
              <a:rPr lang="en-US" sz="14999" dirty="0" err="1">
                <a:solidFill>
                  <a:srgbClr val="0B0B0B"/>
                </a:solidFill>
                <a:latin typeface="Hitch Hike"/>
              </a:rPr>
              <a:t>самооценки</a:t>
            </a:r>
            <a:r>
              <a:rPr lang="en-US" sz="14999" dirty="0">
                <a:solidFill>
                  <a:srgbClr val="0B0B0B"/>
                </a:solidFill>
                <a:latin typeface="Hitch Hike"/>
              </a:rPr>
              <a:t> </a:t>
            </a:r>
            <a:r>
              <a:rPr lang="en-US" sz="14999" dirty="0" err="1">
                <a:solidFill>
                  <a:srgbClr val="0B0B0B"/>
                </a:solidFill>
                <a:latin typeface="Hitch Hike"/>
              </a:rPr>
              <a:t>подростков</a:t>
            </a:r>
            <a:endParaRPr lang="en-US" sz="14999" dirty="0">
              <a:solidFill>
                <a:srgbClr val="0B0B0B"/>
              </a:solidFill>
              <a:latin typeface="Hitch Hike"/>
            </a:endParaRPr>
          </a:p>
        </p:txBody>
      </p:sp>
      <p:grpSp>
        <p:nvGrpSpPr>
          <p:cNvPr id="6" name="Group 6"/>
          <p:cNvGrpSpPr/>
          <p:nvPr/>
        </p:nvGrpSpPr>
        <p:grpSpPr>
          <a:xfrm rot="-66827">
            <a:off x="6194960" y="8675371"/>
            <a:ext cx="8948755" cy="1173833"/>
            <a:chOff x="0" y="0"/>
            <a:chExt cx="11931674" cy="1565110"/>
          </a:xfrm>
        </p:grpSpPr>
        <p:sp>
          <p:nvSpPr>
            <p:cNvPr id="7" name="AutoShape 7"/>
            <p:cNvSpPr/>
            <p:nvPr/>
          </p:nvSpPr>
          <p:spPr>
            <a:xfrm rot="38057">
              <a:off x="7568" y="65915"/>
              <a:ext cx="11916538" cy="1433281"/>
            </a:xfrm>
            <a:prstGeom prst="rect">
              <a:avLst/>
            </a:prstGeom>
            <a:solidFill>
              <a:srgbClr val="C8AB91"/>
            </a:solidFill>
          </p:spPr>
        </p:sp>
        <p:sp>
          <p:nvSpPr>
            <p:cNvPr id="8" name="TextBox 8"/>
            <p:cNvSpPr txBox="1"/>
            <p:nvPr/>
          </p:nvSpPr>
          <p:spPr>
            <a:xfrm rot="38057">
              <a:off x="1030376" y="159832"/>
              <a:ext cx="9870921" cy="1188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2">
                  <a:solidFill>
                    <a:srgbClr val="FFFFFF"/>
                  </a:solidFill>
                  <a:latin typeface="Anaphora"/>
                </a:rPr>
                <a:t>ПЕДАГОГ-ПСИХОЛОГ МАОУ СОШ № 54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spc="202">
                  <a:solidFill>
                    <a:srgbClr val="FFFFFF"/>
                  </a:solidFill>
                  <a:latin typeface="Anaphora"/>
                </a:rPr>
                <a:t>МАРЦЕВА ИРИНА ГЕННАДЬЕВНА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54598" y="6485308"/>
            <a:ext cx="2923046" cy="34541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60724" y="1237602"/>
            <a:ext cx="2764687" cy="22635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700" y="7175395"/>
            <a:ext cx="3014368" cy="3111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76" r="1776"/>
          <a:stretch>
            <a:fillRect/>
          </a:stretch>
        </p:blipFill>
        <p:spPr>
          <a:xfrm rot="69511">
            <a:off x="-2499335" y="348397"/>
            <a:ext cx="18846800" cy="87202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4050"/>
          <a:stretch>
            <a:fillRect/>
          </a:stretch>
        </p:blipFill>
        <p:spPr>
          <a:xfrm rot="-1913041">
            <a:off x="13263088" y="-1798833"/>
            <a:ext cx="6091101" cy="561630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7650" y="1232794"/>
            <a:ext cx="14022831" cy="6592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59"/>
              </a:lnSpc>
              <a:spcBef>
                <a:spcPct val="0"/>
              </a:spcBef>
            </a:pPr>
            <a:r>
              <a:rPr lang="en-US" sz="3353" dirty="0">
                <a:solidFill>
                  <a:srgbClr val="000000"/>
                </a:solidFill>
                <a:latin typeface="Anaphora"/>
              </a:rPr>
              <a:t>ВОЗМОЖНО, ТЫ УЖЕ ЗНАЕШЬ, ЧТО ДЛЯ ТЕБЯ ВАЖНО, </a:t>
            </a:r>
          </a:p>
          <a:p>
            <a:pPr algn="just">
              <a:lnSpc>
                <a:spcPts val="4359"/>
              </a:lnSpc>
              <a:spcBef>
                <a:spcPct val="0"/>
              </a:spcBef>
            </a:pPr>
            <a:r>
              <a:rPr lang="en-US" sz="3353" dirty="0">
                <a:solidFill>
                  <a:srgbClr val="000000"/>
                </a:solidFill>
                <a:latin typeface="Anaphora"/>
              </a:rPr>
              <a:t>а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может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и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нет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или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тебе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еще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не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приходилось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задумываться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об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этом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.</a:t>
            </a:r>
          </a:p>
          <a:p>
            <a:pPr algn="just">
              <a:lnSpc>
                <a:spcPts val="4359"/>
              </a:lnSpc>
              <a:spcBef>
                <a:spcPct val="0"/>
              </a:spcBef>
            </a:pPr>
            <a:r>
              <a:rPr lang="en-US" sz="3353" dirty="0" err="1">
                <a:solidFill>
                  <a:srgbClr val="000000"/>
                </a:solidFill>
                <a:latin typeface="Anaphora"/>
              </a:rPr>
              <a:t>Поразмышлять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о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том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чего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ты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хочешь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от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жизни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точно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стоит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. </a:t>
            </a:r>
          </a:p>
          <a:p>
            <a:pPr algn="just">
              <a:lnSpc>
                <a:spcPts val="4359"/>
              </a:lnSpc>
              <a:spcBef>
                <a:spcPct val="0"/>
              </a:spcBef>
            </a:pPr>
            <a:r>
              <a:rPr lang="en-US" sz="3353" dirty="0" err="1">
                <a:solidFill>
                  <a:srgbClr val="000000"/>
                </a:solidFill>
                <a:latin typeface="Anaphora"/>
              </a:rPr>
              <a:t>Зачем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?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Чем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раньше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ты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начнешь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думать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о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том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кто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ты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и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что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для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тебя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важно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тем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проще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будет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принимать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решения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которые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приблизят</a:t>
            </a:r>
            <a:endParaRPr lang="en-US" sz="3353" dirty="0">
              <a:solidFill>
                <a:srgbClr val="000000"/>
              </a:solidFill>
              <a:latin typeface="Anaphora"/>
            </a:endParaRPr>
          </a:p>
          <a:p>
            <a:pPr algn="just">
              <a:lnSpc>
                <a:spcPts val="4359"/>
              </a:lnSpc>
              <a:spcBef>
                <a:spcPct val="0"/>
              </a:spcBef>
            </a:pP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тебя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к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желаемой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цели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.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Это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похоже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знаменитый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диалог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из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книги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«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Алиса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в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Стране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чудес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»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Льюиса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Кэрролла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:</a:t>
            </a:r>
          </a:p>
          <a:p>
            <a:pPr algn="just">
              <a:lnSpc>
                <a:spcPts val="4359"/>
              </a:lnSpc>
              <a:spcBef>
                <a:spcPct val="0"/>
              </a:spcBef>
            </a:pPr>
            <a:endParaRPr lang="en-US" sz="3353" dirty="0">
              <a:solidFill>
                <a:srgbClr val="000000"/>
              </a:solidFill>
              <a:latin typeface="Anaphora"/>
            </a:endParaRPr>
          </a:p>
          <a:p>
            <a:pPr algn="just">
              <a:lnSpc>
                <a:spcPts val="4359"/>
              </a:lnSpc>
              <a:spcBef>
                <a:spcPct val="0"/>
              </a:spcBef>
            </a:pPr>
            <a:r>
              <a:rPr lang="en-US" sz="3353" dirty="0">
                <a:solidFill>
                  <a:srgbClr val="000000"/>
                </a:solidFill>
                <a:latin typeface="Anaphora"/>
              </a:rPr>
              <a:t>—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Скажите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пожалуйста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куда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мне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отсюда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идти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?</a:t>
            </a:r>
          </a:p>
          <a:p>
            <a:pPr algn="just">
              <a:lnSpc>
                <a:spcPts val="4359"/>
              </a:lnSpc>
              <a:spcBef>
                <a:spcPct val="0"/>
              </a:spcBef>
            </a:pPr>
            <a:r>
              <a:rPr lang="en-US" sz="3353" dirty="0">
                <a:solidFill>
                  <a:srgbClr val="000000"/>
                </a:solidFill>
                <a:latin typeface="Anaphora"/>
              </a:rPr>
              <a:t>— А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куда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ты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хочешь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попасть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? —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ответил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Кот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.</a:t>
            </a:r>
          </a:p>
          <a:p>
            <a:pPr algn="just">
              <a:lnSpc>
                <a:spcPts val="4359"/>
              </a:lnSpc>
              <a:spcBef>
                <a:spcPct val="0"/>
              </a:spcBef>
            </a:pPr>
            <a:r>
              <a:rPr lang="en-US" sz="3353" dirty="0">
                <a:solidFill>
                  <a:srgbClr val="000000"/>
                </a:solidFill>
                <a:latin typeface="Anaphora"/>
              </a:rPr>
              <a:t>—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Мне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все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равно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... —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сказала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Алиса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.</a:t>
            </a:r>
          </a:p>
          <a:p>
            <a:pPr algn="just">
              <a:lnSpc>
                <a:spcPts val="4359"/>
              </a:lnSpc>
              <a:spcBef>
                <a:spcPct val="0"/>
              </a:spcBef>
            </a:pPr>
            <a:r>
              <a:rPr lang="en-US" sz="3353" dirty="0">
                <a:solidFill>
                  <a:srgbClr val="000000"/>
                </a:solidFill>
                <a:latin typeface="Anaphora"/>
              </a:rPr>
              <a:t>—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Тогда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все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равно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куда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и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идти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, —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заметил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353" dirty="0" err="1">
                <a:solidFill>
                  <a:srgbClr val="000000"/>
                </a:solidFill>
                <a:latin typeface="Anaphora"/>
              </a:rPr>
              <a:t>Кот</a:t>
            </a:r>
            <a:r>
              <a:rPr lang="en-US" sz="3353" dirty="0">
                <a:solidFill>
                  <a:srgbClr val="000000"/>
                </a:solidFill>
                <a:latin typeface="Anaphora"/>
              </a:rPr>
              <a:t>*.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429910" y="4629150"/>
            <a:ext cx="7076756" cy="5844432"/>
            <a:chOff x="0" y="0"/>
            <a:chExt cx="7344461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7446061" cy="6066790"/>
            </a:xfrm>
            <a:custGeom>
              <a:avLst/>
              <a:gdLst/>
              <a:ahLst/>
              <a:cxnLst/>
              <a:rect l="l" t="t" r="r" b="b"/>
              <a:pathLst>
                <a:path w="744606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689652" y="6066790"/>
                  </a:lnTo>
                  <a:lnTo>
                    <a:pt x="5689652" y="0"/>
                  </a:lnTo>
                  <a:lnTo>
                    <a:pt x="1692910" y="0"/>
                  </a:lnTo>
                  <a:close/>
                  <a:moveTo>
                    <a:pt x="6146851" y="0"/>
                  </a:moveTo>
                  <a:lnTo>
                    <a:pt x="5689651" y="0"/>
                  </a:lnTo>
                  <a:lnTo>
                    <a:pt x="5689651" y="6065520"/>
                  </a:lnTo>
                  <a:lnTo>
                    <a:pt x="5699811" y="6065520"/>
                  </a:lnTo>
                  <a:cubicBezTo>
                    <a:pt x="6438951" y="6065520"/>
                    <a:pt x="7087922" y="5462270"/>
                    <a:pt x="7141261" y="4725670"/>
                  </a:cubicBezTo>
                  <a:lnTo>
                    <a:pt x="7391451" y="1338580"/>
                  </a:lnTo>
                  <a:cubicBezTo>
                    <a:pt x="7446061" y="603250"/>
                    <a:pt x="6885991" y="0"/>
                    <a:pt x="6146852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E0B7A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2604660" y="-95250"/>
            <a:ext cx="6667590" cy="293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</a:pPr>
            <a:r>
              <a:rPr lang="en-US" sz="9500" spc="332" dirty="0" err="1">
                <a:solidFill>
                  <a:srgbClr val="000000"/>
                </a:solidFill>
                <a:latin typeface="Hitch Hike" panose="020B0604020202020204" charset="-52"/>
              </a:rPr>
              <a:t>Жизненные</a:t>
            </a:r>
            <a:r>
              <a:rPr lang="en-US" sz="9500" spc="332" dirty="0">
                <a:solidFill>
                  <a:srgbClr val="000000"/>
                </a:solidFill>
                <a:latin typeface="Hitch Hike" panose="020B0604020202020204" charset="-52"/>
              </a:rPr>
              <a:t> </a:t>
            </a:r>
          </a:p>
          <a:p>
            <a:pPr algn="ctr">
              <a:lnSpc>
                <a:spcPts val="10465"/>
              </a:lnSpc>
              <a:spcBef>
                <a:spcPct val="0"/>
              </a:spcBef>
            </a:pPr>
            <a:r>
              <a:rPr lang="en-US" sz="8050" spc="281" dirty="0" err="1">
                <a:solidFill>
                  <a:srgbClr val="000000"/>
                </a:solidFill>
                <a:latin typeface="Hitch Hike" panose="020B0604020202020204" charset="-52"/>
              </a:rPr>
              <a:t>Ценности</a:t>
            </a:r>
            <a:endParaRPr lang="en-US" sz="8050" spc="281" dirty="0">
              <a:solidFill>
                <a:srgbClr val="000000"/>
              </a:solidFill>
              <a:latin typeface="Hitch Hike" panose="020B0604020202020204" charset="-5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620410" y="4797628"/>
            <a:ext cx="6667590" cy="483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476" dirty="0">
                <a:solidFill>
                  <a:srgbClr val="000000"/>
                </a:solidFill>
                <a:latin typeface="Fira Code Bold"/>
              </a:rPr>
              <a:t>ЧТО ВАЖНО ДЛЯ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476" dirty="0">
                <a:solidFill>
                  <a:srgbClr val="000000"/>
                </a:solidFill>
                <a:latin typeface="Fira Code Bold"/>
              </a:rPr>
              <a:t>ТЕБЯ В ЖИЗНИ? ЧУВСТВОВАТЬ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476" dirty="0">
                <a:solidFill>
                  <a:srgbClr val="000000"/>
                </a:solidFill>
                <a:latin typeface="Fira Code Bold"/>
              </a:rPr>
              <a:t>СЕБЯ УВЕРЕННО? РАЗБОГАТЕТЬ?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476" dirty="0">
                <a:solidFill>
                  <a:srgbClr val="000000"/>
                </a:solidFill>
                <a:latin typeface="Fira Code Bold"/>
              </a:rPr>
              <a:t>СТАТЬ ПОПУЛЯРНЕЕ СРЕДИ ДРУЗЕЙ?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476" dirty="0">
                <a:solidFill>
                  <a:srgbClr val="000000"/>
                </a:solidFill>
                <a:latin typeface="Fira Code Bold"/>
              </a:rPr>
              <a:t>ИМЕТЬ ХОРОШЕЕ ЗДОРОВЬЕ? 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476" dirty="0">
                <a:solidFill>
                  <a:srgbClr val="000000"/>
                </a:solidFill>
                <a:latin typeface="Fira Code Bold"/>
              </a:rPr>
              <a:t>СТАТЬ ЗНАМЕНИТОСТЬЮ? 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476" dirty="0">
                <a:solidFill>
                  <a:srgbClr val="000000"/>
                </a:solidFill>
                <a:latin typeface="Fira Code Bold"/>
              </a:rPr>
              <a:t>КАЖЕТСЯ, НА ЭТОТ ВОПРОС НЕТ ОДНОГО ОТВЕТА, НО ЕСЛИ ТЫ ЗАДУМЫВАЕШЬСЯ О ВАЖНЫХ ДЛЯ ТЕБЯ ВЕЩАХ, ТО СМОЖЕШЬ СДЕЛАТЬ ЭТОТ ВЫБОР. ТАК ТЫ НЕ БУДЕШЬ ТРАТИТЬ СИЛЫ НА ТО, ЧТО ДЛЯ ТЕБЯ НЕСУЩЕСТВЕННО.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94276" y="7551366"/>
            <a:ext cx="2735634" cy="2735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0000"/>
          <a:stretch>
            <a:fillRect/>
          </a:stretch>
        </p:blipFill>
        <p:spPr>
          <a:xfrm>
            <a:off x="1028700" y="0"/>
            <a:ext cx="14946511" cy="1012845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30525" y="6419850"/>
            <a:ext cx="847725" cy="847725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959" y="0"/>
            <a:ext cx="18214041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631"/>
          <a:stretch>
            <a:fillRect/>
          </a:stretch>
        </p:blipFill>
        <p:spPr>
          <a:xfrm>
            <a:off x="73959" y="5391150"/>
            <a:ext cx="18214041" cy="469972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713038" y="209550"/>
            <a:ext cx="847725" cy="84772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746375" y="5584825"/>
            <a:ext cx="704850" cy="704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1884" y="3056700"/>
            <a:ext cx="752475" cy="75247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76225" y="4767262"/>
            <a:ext cx="752475" cy="75247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2849" b="2370"/>
          <a:stretch>
            <a:fillRect/>
          </a:stretch>
        </p:blipFill>
        <p:spPr>
          <a:xfrm>
            <a:off x="-62149" y="0"/>
            <a:ext cx="16028526" cy="6536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6512" r="4787"/>
          <a:stretch>
            <a:fillRect/>
          </a:stretch>
        </p:blipFill>
        <p:spPr>
          <a:xfrm>
            <a:off x="5263717" y="5519738"/>
            <a:ext cx="13024283" cy="465757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5725" y="47625"/>
            <a:ext cx="742125" cy="74212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086475" y="5519738"/>
            <a:ext cx="742125" cy="7421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94" r="1394"/>
          <a:stretch>
            <a:fillRect/>
          </a:stretch>
        </p:blipFill>
        <p:spPr>
          <a:xfrm rot="-5793151">
            <a:off x="2150140" y="-3526731"/>
            <a:ext cx="11341765" cy="145473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1911" b="11911"/>
          <a:stretch>
            <a:fillRect/>
          </a:stretch>
        </p:blipFill>
        <p:spPr>
          <a:xfrm rot="-481975">
            <a:off x="1403889" y="568282"/>
            <a:ext cx="15157071" cy="91504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61270" y="1776545"/>
            <a:ext cx="5831617" cy="114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7"/>
              </a:lnSpc>
            </a:pPr>
            <a:r>
              <a:rPr lang="en-US" sz="8000" dirty="0">
                <a:solidFill>
                  <a:srgbClr val="0B0B0B"/>
                </a:solidFill>
                <a:latin typeface="Hitch Hike"/>
              </a:rPr>
              <a:t>Что </a:t>
            </a:r>
            <a:r>
              <a:rPr lang="en-US" sz="8000" dirty="0" err="1">
                <a:solidFill>
                  <a:srgbClr val="0B0B0B"/>
                </a:solidFill>
                <a:latin typeface="Hitch Hike"/>
              </a:rPr>
              <a:t>дает</a:t>
            </a:r>
            <a:r>
              <a:rPr lang="en-US" sz="8000" dirty="0">
                <a:solidFill>
                  <a:srgbClr val="0B0B0B"/>
                </a:solidFill>
                <a:latin typeface="Hitch Hike"/>
              </a:rPr>
              <a:t> 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880" r="3880"/>
          <a:stretch>
            <a:fillRect/>
          </a:stretch>
        </p:blipFill>
        <p:spPr>
          <a:xfrm>
            <a:off x="38799" y="5143500"/>
            <a:ext cx="4137015" cy="50958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25200" y="0"/>
            <a:ext cx="16230600" cy="31649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238292" y="63509"/>
            <a:ext cx="5254917" cy="466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</a:pPr>
            <a:r>
              <a:rPr lang="en-US" sz="9500" spc="484" dirty="0" err="1">
                <a:solidFill>
                  <a:srgbClr val="000000"/>
                </a:solidFill>
                <a:latin typeface="Hitch Hike" panose="020B0604020202020204" charset="-52"/>
              </a:rPr>
              <a:t>Жизненные</a:t>
            </a:r>
            <a:r>
              <a:rPr lang="en-US" sz="9500" spc="484" dirty="0">
                <a:solidFill>
                  <a:srgbClr val="000000"/>
                </a:solidFill>
                <a:latin typeface="Hitch Hike" panose="020B0604020202020204" charset="-52"/>
              </a:rPr>
              <a:t> </a:t>
            </a:r>
          </a:p>
          <a:p>
            <a:pPr algn="ctr">
              <a:lnSpc>
                <a:spcPts val="12350"/>
              </a:lnSpc>
            </a:pPr>
            <a:r>
              <a:rPr lang="en-US" sz="9500" spc="484" dirty="0" err="1">
                <a:solidFill>
                  <a:srgbClr val="000000"/>
                </a:solidFill>
                <a:latin typeface="Hitch Hike" panose="020B0604020202020204" charset="-52"/>
              </a:rPr>
              <a:t>Ценности</a:t>
            </a:r>
            <a:endParaRPr lang="en-US" sz="9500" spc="484" dirty="0">
              <a:solidFill>
                <a:srgbClr val="000000"/>
              </a:solidFill>
              <a:latin typeface="Hitch Hike" panose="020B0604020202020204" charset="-52"/>
            </a:endParaRPr>
          </a:p>
          <a:p>
            <a:pPr algn="ctr">
              <a:lnSpc>
                <a:spcPts val="12350"/>
              </a:lnSpc>
              <a:spcBef>
                <a:spcPct val="0"/>
              </a:spcBef>
            </a:pPr>
            <a:endParaRPr lang="en-US" sz="9500" spc="484" dirty="0">
              <a:solidFill>
                <a:srgbClr val="000000"/>
              </a:solidFill>
              <a:latin typeface="Hitch Hik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47483" y="3126867"/>
            <a:ext cx="12067517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87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Понимание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что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ценности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и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приоритеты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не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высечены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на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камне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Они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могут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меняться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с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течением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жизни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Быть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может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они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изменятся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уже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завтра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Но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если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уже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сейчас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знаешь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что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для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тебя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важно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то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проще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делать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выбор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и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принимать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решения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потому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что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ты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лучше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представляешь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, к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чему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стремишься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. А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значит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тебе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легче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говорить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«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да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» и «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нет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» в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ответ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на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разные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naphora" panose="020B0604020202020204" charset="0"/>
              </a:rPr>
              <a:t>предложения</a:t>
            </a:r>
            <a:r>
              <a:rPr lang="en-US" sz="3600" b="1" dirty="0">
                <a:solidFill>
                  <a:srgbClr val="000000"/>
                </a:solidFill>
                <a:latin typeface="Anaphora" panose="020B060402020202020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380016">
            <a:off x="13990565" y="-66385"/>
            <a:ext cx="5965969" cy="5264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913041">
            <a:off x="-2167261" y="-2342305"/>
            <a:ext cx="7086817" cy="56163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18242">
            <a:off x="-564022" y="1692767"/>
            <a:ext cx="6164944" cy="27511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8365" r="8365"/>
          <a:stretch>
            <a:fillRect/>
          </a:stretch>
        </p:blipFill>
        <p:spPr>
          <a:xfrm>
            <a:off x="9184141" y="-1542334"/>
            <a:ext cx="11532444" cy="49339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7054" t="3169" r="3869" b="14487"/>
          <a:stretch>
            <a:fillRect/>
          </a:stretch>
        </p:blipFill>
        <p:spPr>
          <a:xfrm>
            <a:off x="0" y="3068320"/>
            <a:ext cx="18288000" cy="464904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84141" y="285750"/>
            <a:ext cx="9144000" cy="2214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0"/>
              </a:lnSpc>
            </a:pPr>
            <a:r>
              <a:rPr lang="en-US" sz="9500" spc="190">
                <a:solidFill>
                  <a:srgbClr val="000000"/>
                </a:solidFill>
                <a:latin typeface="Hitch Hike"/>
              </a:rPr>
              <a:t> Отрицательный разговор с Самим Собой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18450" y="3127236"/>
            <a:ext cx="15943274" cy="418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163">
                <a:solidFill>
                  <a:srgbClr val="000000"/>
                </a:solidFill>
                <a:latin typeface="Anaphora"/>
              </a:rPr>
              <a:t>Это задание разделено на четыре раздела. </a:t>
            </a:r>
          </a:p>
          <a:p>
            <a:pPr algn="just">
              <a:lnSpc>
                <a:spcPts val="4160"/>
              </a:lnSpc>
              <a:spcBef>
                <a:spcPct val="0"/>
              </a:spcBef>
            </a:pPr>
            <a:r>
              <a:rPr lang="en-US" sz="3200" spc="163">
                <a:solidFill>
                  <a:srgbClr val="000000"/>
                </a:solidFill>
                <a:latin typeface="Anaphora Bold"/>
              </a:rPr>
              <a:t>В первом разделе</a:t>
            </a:r>
            <a:r>
              <a:rPr lang="en-US" sz="3200" spc="163">
                <a:solidFill>
                  <a:srgbClr val="000000"/>
                </a:solidFill>
                <a:latin typeface="Anaphora"/>
              </a:rPr>
              <a:t> записать мысль, которая вызывает негативные мысли.</a:t>
            </a:r>
          </a:p>
          <a:p>
            <a:pPr algn="just">
              <a:lnSpc>
                <a:spcPts val="4160"/>
              </a:lnSpc>
              <a:spcBef>
                <a:spcPct val="0"/>
              </a:spcBef>
            </a:pPr>
            <a:r>
              <a:rPr lang="en-US" sz="3200" spc="163">
                <a:solidFill>
                  <a:srgbClr val="000000"/>
                </a:solidFill>
                <a:latin typeface="Anaphora Bold"/>
              </a:rPr>
              <a:t>Во втором разделе</a:t>
            </a:r>
            <a:r>
              <a:rPr lang="en-US" sz="3200" spc="163">
                <a:solidFill>
                  <a:srgbClr val="000000"/>
                </a:solidFill>
                <a:latin typeface="Anaphora"/>
              </a:rPr>
              <a:t> подробно объяснить отрицательную мысль; </a:t>
            </a:r>
          </a:p>
          <a:p>
            <a:pPr algn="just">
              <a:lnSpc>
                <a:spcPts val="4160"/>
              </a:lnSpc>
              <a:spcBef>
                <a:spcPct val="0"/>
              </a:spcBef>
            </a:pPr>
            <a:r>
              <a:rPr lang="en-US" sz="3200" spc="163">
                <a:solidFill>
                  <a:srgbClr val="000000"/>
                </a:solidFill>
                <a:latin typeface="Anaphora Bold"/>
              </a:rPr>
              <a:t>   В третьем разделе</a:t>
            </a:r>
            <a:r>
              <a:rPr lang="en-US" sz="3200" spc="163">
                <a:solidFill>
                  <a:srgbClr val="000000"/>
                </a:solidFill>
                <a:latin typeface="Anaphora"/>
              </a:rPr>
              <a:t> - чувства, связанные с негативной мыслью;</a:t>
            </a:r>
          </a:p>
          <a:p>
            <a:pPr algn="just">
              <a:lnSpc>
                <a:spcPts val="4160"/>
              </a:lnSpc>
              <a:spcBef>
                <a:spcPct val="0"/>
              </a:spcBef>
            </a:pPr>
            <a:r>
              <a:rPr lang="en-US" sz="3200" spc="163">
                <a:solidFill>
                  <a:srgbClr val="000000"/>
                </a:solidFill>
                <a:latin typeface="Anaphora"/>
              </a:rPr>
              <a:t>   </a:t>
            </a:r>
            <a:r>
              <a:rPr lang="en-US" sz="3200" spc="163">
                <a:solidFill>
                  <a:srgbClr val="000000"/>
                </a:solidFill>
                <a:latin typeface="Anaphora Bold"/>
              </a:rPr>
              <a:t>В четвертом разделе</a:t>
            </a:r>
            <a:r>
              <a:rPr lang="en-US" sz="3200" spc="163">
                <a:solidFill>
                  <a:srgbClr val="000000"/>
                </a:solidFill>
                <a:latin typeface="Anaphora"/>
              </a:rPr>
              <a:t> - доказательства, не подтверждающие их мнение.</a:t>
            </a:r>
          </a:p>
          <a:p>
            <a:pPr algn="just">
              <a:lnSpc>
                <a:spcPts val="4160"/>
              </a:lnSpc>
              <a:spcBef>
                <a:spcPct val="0"/>
              </a:spcBef>
            </a:pPr>
            <a:r>
              <a:rPr lang="en-US" sz="3200" spc="163">
                <a:solidFill>
                  <a:srgbClr val="000000"/>
                </a:solidFill>
                <a:latin typeface="Anaphora"/>
              </a:rPr>
              <a:t>     Затем им нужно придумать альтернативную позитивную мысль, чтобы   </a:t>
            </a:r>
          </a:p>
          <a:p>
            <a:pPr algn="just">
              <a:lnSpc>
                <a:spcPts val="4160"/>
              </a:lnSpc>
              <a:spcBef>
                <a:spcPct val="0"/>
              </a:spcBef>
            </a:pPr>
            <a:r>
              <a:rPr lang="en-US" sz="3200" spc="163">
                <a:solidFill>
                  <a:srgbClr val="000000"/>
                </a:solidFill>
                <a:latin typeface="Anaphora"/>
              </a:rPr>
              <a:t>      заменить исходную негативную, и изучить, как позитивная мысль  </a:t>
            </a:r>
          </a:p>
          <a:p>
            <a:pPr algn="just">
              <a:lnSpc>
                <a:spcPts val="4160"/>
              </a:lnSpc>
              <a:spcBef>
                <a:spcPct val="0"/>
              </a:spcBef>
            </a:pPr>
            <a:r>
              <a:rPr lang="en-US" sz="3200" spc="163">
                <a:solidFill>
                  <a:srgbClr val="000000"/>
                </a:solidFill>
                <a:latin typeface="Anaphora"/>
              </a:rPr>
              <a:t>       заставляет их чувствовать.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2408" y="1750125"/>
            <a:ext cx="556359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  <a:spcBef>
                <a:spcPct val="0"/>
              </a:spcBef>
            </a:pPr>
            <a:r>
              <a:rPr lang="en-US" sz="8000" spc="484" dirty="0">
                <a:solidFill>
                  <a:srgbClr val="000000"/>
                </a:solidFill>
                <a:latin typeface="Hitch Hike"/>
              </a:rPr>
              <a:t>Что </a:t>
            </a:r>
            <a:r>
              <a:rPr lang="en-US" sz="8000" spc="484" dirty="0" err="1">
                <a:solidFill>
                  <a:srgbClr val="000000"/>
                </a:solidFill>
                <a:latin typeface="Hitch Hike"/>
              </a:rPr>
              <a:t>делать</a:t>
            </a:r>
            <a:r>
              <a:rPr lang="en-US" sz="8000" spc="484" dirty="0">
                <a:solidFill>
                  <a:srgbClr val="000000"/>
                </a:solidFill>
                <a:latin typeface="Hitch Hike"/>
              </a:rPr>
              <a:t>: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134072" y="8537575"/>
            <a:ext cx="16327652" cy="2361869"/>
            <a:chOff x="0" y="0"/>
            <a:chExt cx="21770203" cy="314915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/>
            <a:srcRect t="2201" b="83122"/>
            <a:stretch>
              <a:fillRect/>
            </a:stretch>
          </p:blipFill>
          <p:spPr>
            <a:xfrm>
              <a:off x="0" y="0"/>
              <a:ext cx="21770203" cy="3149158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848183" y="922866"/>
              <a:ext cx="20621139" cy="1551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  <a:spcBef>
                  <a:spcPct val="0"/>
                </a:spcBef>
              </a:pP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Подросток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узнает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,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что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чаще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всего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негативные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мысли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являются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преувеличением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и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что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негативные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мысли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не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определяют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 </a:t>
              </a:r>
              <a:r>
                <a:rPr lang="en-US" sz="3600" spc="183" dirty="0" err="1">
                  <a:solidFill>
                    <a:srgbClr val="000000"/>
                  </a:solidFill>
                  <a:latin typeface="Anaphora"/>
                </a:rPr>
                <a:t>их</a:t>
              </a:r>
              <a:r>
                <a:rPr lang="en-US" sz="3600" spc="183" dirty="0">
                  <a:solidFill>
                    <a:srgbClr val="000000"/>
                  </a:solidFill>
                  <a:latin typeface="Anaphora"/>
                </a:rPr>
                <a:t>.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544548" y="7717368"/>
            <a:ext cx="5603925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  <a:spcBef>
                <a:spcPct val="0"/>
              </a:spcBef>
            </a:pPr>
            <a:r>
              <a:rPr lang="en-US" sz="8000" spc="484" dirty="0">
                <a:solidFill>
                  <a:srgbClr val="000000"/>
                </a:solidFill>
                <a:latin typeface="Hitch Hike"/>
              </a:rPr>
              <a:t>Что </a:t>
            </a:r>
            <a:r>
              <a:rPr lang="en-US" sz="8000" spc="484" dirty="0" err="1">
                <a:solidFill>
                  <a:srgbClr val="000000"/>
                </a:solidFill>
                <a:latin typeface="Hitch Hike"/>
              </a:rPr>
              <a:t>дает</a:t>
            </a:r>
            <a:r>
              <a:rPr lang="en-US" sz="8000" spc="484" dirty="0">
                <a:solidFill>
                  <a:srgbClr val="000000"/>
                </a:solidFill>
                <a:latin typeface="Hitch Hike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019234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660" y="-799880"/>
            <a:ext cx="17309960" cy="13195812"/>
            <a:chOff x="0" y="0"/>
            <a:chExt cx="23079946" cy="175944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794794">
              <a:off x="2512396" y="-786418"/>
              <a:ext cx="14225224" cy="177367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5899663">
              <a:off x="5480370" y="-351786"/>
              <a:ext cx="14423765" cy="1888545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 rot="-66827">
            <a:off x="1519185" y="1957752"/>
            <a:ext cx="5502786" cy="86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8000" spc="440" dirty="0">
                <a:solidFill>
                  <a:srgbClr val="0B0B0B"/>
                </a:solidFill>
                <a:latin typeface="Hitch Hike"/>
              </a:rPr>
              <a:t>Что </a:t>
            </a:r>
            <a:r>
              <a:rPr lang="en-US" sz="8000" spc="440" dirty="0" err="1">
                <a:solidFill>
                  <a:srgbClr val="0B0B0B"/>
                </a:solidFill>
                <a:latin typeface="Hitch Hike"/>
              </a:rPr>
              <a:t>делать</a:t>
            </a:r>
            <a:r>
              <a:rPr lang="en-US" sz="8000" spc="440" dirty="0">
                <a:solidFill>
                  <a:srgbClr val="0B0B0B"/>
                </a:solidFill>
                <a:latin typeface="Hitch Hike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28875" y="2764257"/>
            <a:ext cx="13462000" cy="3729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 dirty="0" err="1">
                <a:solidFill>
                  <a:srgbClr val="0B0B0B"/>
                </a:solidFill>
                <a:latin typeface="Anaphora"/>
              </a:rPr>
              <a:t>Каждый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день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записывать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хотя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бы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2-5 </a:t>
            </a:r>
            <a:r>
              <a:rPr lang="ru-RU" sz="3983" dirty="0" smtClean="0">
                <a:solidFill>
                  <a:srgbClr val="0B0B0B"/>
                </a:solidFill>
                <a:latin typeface="Anaphora"/>
              </a:rPr>
              <a:t>событий</a:t>
            </a:r>
            <a:r>
              <a:rPr lang="en-US" sz="3983" dirty="0" smtClean="0">
                <a:solidFill>
                  <a:srgbClr val="0B0B0B"/>
                </a:solidFill>
                <a:latin typeface="Anaphora"/>
              </a:rPr>
              <a:t>,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за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которые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они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были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благодарны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сегодня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.</a:t>
            </a: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 dirty="0" err="1">
                <a:solidFill>
                  <a:srgbClr val="0B0B0B"/>
                </a:solidFill>
                <a:latin typeface="Anaphora"/>
              </a:rPr>
              <a:t>Количество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постепенно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увеличиваем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.</a:t>
            </a: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 dirty="0" err="1">
                <a:solidFill>
                  <a:srgbClr val="0B0B0B"/>
                </a:solidFill>
                <a:latin typeface="Anaphora"/>
              </a:rPr>
              <a:t>Через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две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недели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/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месяц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сравниваем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Anaphora"/>
              </a:rPr>
              <a:t>записи</a:t>
            </a:r>
            <a:r>
              <a:rPr lang="en-US" sz="3983" dirty="0">
                <a:solidFill>
                  <a:srgbClr val="0B0B0B"/>
                </a:solidFill>
                <a:latin typeface="Anaphora"/>
              </a:rPr>
              <a:t>.</a:t>
            </a:r>
          </a:p>
          <a:p>
            <a:pPr algn="just">
              <a:lnSpc>
                <a:spcPts val="5935"/>
              </a:lnSpc>
            </a:pPr>
            <a:endParaRPr lang="en-US" sz="3983" dirty="0">
              <a:solidFill>
                <a:srgbClr val="0B0B0B"/>
              </a:solidFill>
              <a:latin typeface="Anaphora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b="71020"/>
          <a:stretch>
            <a:fillRect/>
          </a:stretch>
        </p:blipFill>
        <p:spPr>
          <a:xfrm>
            <a:off x="8604320" y="-164846"/>
            <a:ext cx="11410191" cy="23848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413875" y="390525"/>
            <a:ext cx="9128125" cy="196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9500" spc="484">
                <a:solidFill>
                  <a:srgbClr val="0B0B0B"/>
                </a:solidFill>
                <a:latin typeface="Hitch Hike"/>
              </a:rPr>
              <a:t>Дневник Благодарности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0660" y="6922248"/>
            <a:ext cx="2892285" cy="336475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66827">
            <a:off x="1963685" y="6466252"/>
            <a:ext cx="5502786" cy="86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8000" spc="440" dirty="0">
                <a:solidFill>
                  <a:srgbClr val="0B0B0B"/>
                </a:solidFill>
                <a:latin typeface="Hitch Hike"/>
              </a:rPr>
              <a:t>Что </a:t>
            </a:r>
            <a:r>
              <a:rPr lang="en-US" sz="8000" spc="440" dirty="0" err="1">
                <a:solidFill>
                  <a:srgbClr val="0B0B0B"/>
                </a:solidFill>
                <a:latin typeface="Hitch Hike"/>
              </a:rPr>
              <a:t>дает</a:t>
            </a:r>
            <a:r>
              <a:rPr lang="en-US" sz="8000" spc="440" dirty="0">
                <a:solidFill>
                  <a:srgbClr val="0B0B0B"/>
                </a:solidFill>
                <a:latin typeface="Hitch Hike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22625" y="7745529"/>
            <a:ext cx="13335213" cy="2242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7"/>
              </a:lnSpc>
              <a:spcBef>
                <a:spcPct val="0"/>
              </a:spcBef>
            </a:pPr>
            <a:r>
              <a:rPr lang="en-US" sz="3459" spc="176">
                <a:solidFill>
                  <a:srgbClr val="0B0B0B"/>
                </a:solidFill>
                <a:latin typeface="Anaphora"/>
              </a:rPr>
              <a:t>Ведение дневника благодарности поможет подростку сместить фокус своего внимания  и лучше относиться к жизни и к себе. Это также улучшает чувство собственного достоинства.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660" y="-799880"/>
            <a:ext cx="17309960" cy="13195812"/>
            <a:chOff x="0" y="0"/>
            <a:chExt cx="23079946" cy="175944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794794">
              <a:off x="2512396" y="-786418"/>
              <a:ext cx="14225224" cy="177367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5899663">
              <a:off x="5480370" y="-351786"/>
              <a:ext cx="14423765" cy="1888545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2397125" y="2764257"/>
            <a:ext cx="13493750" cy="5234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35"/>
              </a:lnSpc>
            </a:pPr>
            <a:r>
              <a:rPr lang="en-US" sz="3983">
                <a:solidFill>
                  <a:srgbClr val="0B0B0B"/>
                </a:solidFill>
                <a:latin typeface="Anaphora"/>
              </a:rPr>
              <a:t>Встретить негативную мысль необычным способом, и мозг оказывается слегка сбит с толку: обычно ты так не поступаешь! </a:t>
            </a:r>
          </a:p>
          <a:p>
            <a:pPr algn="just">
              <a:lnSpc>
                <a:spcPts val="5935"/>
              </a:lnSpc>
            </a:pPr>
            <a:r>
              <a:rPr lang="en-US" sz="3983">
                <a:solidFill>
                  <a:srgbClr val="0B0B0B"/>
                </a:solidFill>
                <a:latin typeface="Anaphora"/>
              </a:rPr>
              <a:t> </a:t>
            </a:r>
            <a:r>
              <a:rPr lang="en-US" sz="3983">
                <a:solidFill>
                  <a:srgbClr val="0B0B0B"/>
                </a:solidFill>
                <a:latin typeface="Anaphora Bold Italics"/>
              </a:rPr>
              <a:t>О! Какая интересная мысль.... </a:t>
            </a:r>
          </a:p>
          <a:p>
            <a:pPr algn="just">
              <a:lnSpc>
                <a:spcPts val="5935"/>
              </a:lnSpc>
            </a:pPr>
            <a:r>
              <a:rPr lang="en-US" sz="3983">
                <a:solidFill>
                  <a:srgbClr val="0B0B0B"/>
                </a:solidFill>
                <a:latin typeface="Anaphora Bold Italics"/>
              </a:rPr>
              <a:t>    Какая интересная точка зрения ....!</a:t>
            </a:r>
          </a:p>
          <a:p>
            <a:pPr algn="just">
              <a:lnSpc>
                <a:spcPts val="5935"/>
              </a:lnSpc>
            </a:pPr>
            <a:endParaRPr lang="en-US" sz="3983">
              <a:solidFill>
                <a:srgbClr val="0B0B0B"/>
              </a:solidFill>
              <a:latin typeface="Anaphora Bold Italics"/>
            </a:endParaRPr>
          </a:p>
          <a:p>
            <a:pPr algn="just">
              <a:lnSpc>
                <a:spcPts val="5935"/>
              </a:lnSpc>
            </a:pPr>
            <a:endParaRPr lang="en-US" sz="3983">
              <a:solidFill>
                <a:srgbClr val="0B0B0B"/>
              </a:solidFill>
              <a:latin typeface="Anaphora Bold Itali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3442" b="74463"/>
          <a:stretch>
            <a:fillRect/>
          </a:stretch>
        </p:blipFill>
        <p:spPr>
          <a:xfrm>
            <a:off x="5048320" y="-164846"/>
            <a:ext cx="14966191" cy="23848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66827">
            <a:off x="1519185" y="1957752"/>
            <a:ext cx="5502786" cy="86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8000" spc="440" dirty="0">
                <a:solidFill>
                  <a:srgbClr val="0B0B0B"/>
                </a:solidFill>
                <a:latin typeface="Hitch Hike"/>
              </a:rPr>
              <a:t>Что </a:t>
            </a:r>
            <a:r>
              <a:rPr lang="en-US" sz="8000" spc="440" dirty="0" err="1">
                <a:solidFill>
                  <a:srgbClr val="0B0B0B"/>
                </a:solidFill>
                <a:latin typeface="Hitch Hike"/>
              </a:rPr>
              <a:t>делать</a:t>
            </a:r>
            <a:r>
              <a:rPr lang="en-US" sz="8000" spc="440" dirty="0">
                <a:solidFill>
                  <a:srgbClr val="0B0B0B"/>
                </a:solidFill>
                <a:latin typeface="Hitch Hike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74723" y="390525"/>
            <a:ext cx="11067277" cy="196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0"/>
              </a:lnSpc>
            </a:pPr>
            <a:r>
              <a:rPr lang="en-US" sz="9500" spc="674" dirty="0" err="1">
                <a:solidFill>
                  <a:srgbClr val="0B0B0B"/>
                </a:solidFill>
                <a:latin typeface="Hitch Hike"/>
              </a:rPr>
              <a:t>Изменить</a:t>
            </a:r>
            <a:r>
              <a:rPr lang="en-US" sz="9500" spc="674" dirty="0">
                <a:solidFill>
                  <a:srgbClr val="0B0B0B"/>
                </a:solidFill>
                <a:latin typeface="Hitch Hike"/>
              </a:rPr>
              <a:t> </a:t>
            </a:r>
            <a:r>
              <a:rPr lang="en-US" sz="9500" spc="674" dirty="0" err="1">
                <a:solidFill>
                  <a:srgbClr val="0B0B0B"/>
                </a:solidFill>
                <a:latin typeface="Hitch Hike"/>
              </a:rPr>
              <a:t>связь</a:t>
            </a:r>
            <a:r>
              <a:rPr lang="en-US" sz="9500" spc="674" dirty="0">
                <a:solidFill>
                  <a:srgbClr val="0B0B0B"/>
                </a:solidFill>
                <a:latin typeface="Hitch Hike"/>
              </a:rPr>
              <a:t> </a:t>
            </a:r>
            <a:r>
              <a:rPr lang="en-US" sz="9500" spc="674" dirty="0" err="1">
                <a:solidFill>
                  <a:srgbClr val="0B0B0B"/>
                </a:solidFill>
                <a:latin typeface="Hitch Hike"/>
              </a:rPr>
              <a:t>между</a:t>
            </a:r>
            <a:r>
              <a:rPr lang="en-US" sz="9500" spc="674" dirty="0">
                <a:solidFill>
                  <a:srgbClr val="0B0B0B"/>
                </a:solidFill>
                <a:latin typeface="Hitch Hike"/>
              </a:rPr>
              <a:t> </a:t>
            </a:r>
            <a:r>
              <a:rPr lang="en-US" sz="9500" spc="674" dirty="0" err="1">
                <a:solidFill>
                  <a:srgbClr val="0B0B0B"/>
                </a:solidFill>
                <a:latin typeface="Hitch Hike"/>
              </a:rPr>
              <a:t>мыслью</a:t>
            </a:r>
            <a:r>
              <a:rPr lang="en-US" sz="9500" spc="674" dirty="0">
                <a:solidFill>
                  <a:srgbClr val="0B0B0B"/>
                </a:solidFill>
                <a:latin typeface="Hitch Hike"/>
              </a:rPr>
              <a:t> и </a:t>
            </a:r>
            <a:r>
              <a:rPr lang="en-US" sz="9500" spc="85" dirty="0" err="1">
                <a:solidFill>
                  <a:srgbClr val="0B0B0B"/>
                </a:solidFill>
                <a:latin typeface="Hitch Hike" panose="020B0604020202020204" charset="-52"/>
              </a:rPr>
              <a:t>чувством</a:t>
            </a:r>
            <a:endParaRPr lang="en-US" sz="9500" spc="85" dirty="0">
              <a:solidFill>
                <a:srgbClr val="0B0B0B"/>
              </a:solidFill>
              <a:latin typeface="Hitch Hike" panose="020B0604020202020204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 rot="-66827">
            <a:off x="1963685" y="7078353"/>
            <a:ext cx="5502786" cy="86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8000" spc="440" dirty="0">
                <a:solidFill>
                  <a:srgbClr val="0B0B0B"/>
                </a:solidFill>
                <a:latin typeface="Hitch Hike"/>
              </a:rPr>
              <a:t>Что </a:t>
            </a:r>
            <a:r>
              <a:rPr lang="en-US" sz="8000" spc="440" dirty="0" err="1">
                <a:solidFill>
                  <a:srgbClr val="0B0B0B"/>
                </a:solidFill>
                <a:latin typeface="Hitch Hike"/>
              </a:rPr>
              <a:t>дает</a:t>
            </a:r>
            <a:r>
              <a:rPr lang="en-US" sz="8000" spc="440" dirty="0">
                <a:solidFill>
                  <a:srgbClr val="0B0B0B"/>
                </a:solidFill>
                <a:latin typeface="Hitch Hike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2625" y="8140184"/>
            <a:ext cx="13335213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0"/>
              </a:lnSpc>
            </a:pPr>
            <a:r>
              <a:rPr lang="en-US" sz="3600" spc="183">
                <a:solidFill>
                  <a:srgbClr val="0B0B0B"/>
                </a:solidFill>
                <a:latin typeface="Anaphora"/>
              </a:rPr>
              <a:t>Снимает важность негативной мысли и не </a:t>
            </a:r>
          </a:p>
          <a:p>
            <a:pPr algn="just">
              <a:lnSpc>
                <a:spcPts val="4680"/>
              </a:lnSpc>
              <a:spcBef>
                <a:spcPct val="0"/>
              </a:spcBef>
            </a:pPr>
            <a:r>
              <a:rPr lang="en-US" sz="3600" spc="183">
                <a:solidFill>
                  <a:srgbClr val="0B0B0B"/>
                </a:solidFill>
                <a:latin typeface="Anaphora"/>
              </a:rPr>
              <a:t>подкрепляется чувствами.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14788" y="6172200"/>
            <a:ext cx="30861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задержка 9"/>
          <p:cNvSpPr/>
          <p:nvPr/>
        </p:nvSpPr>
        <p:spPr>
          <a:xfrm>
            <a:off x="40640" y="5463015"/>
            <a:ext cx="5943600" cy="5013945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6485">
            <a:off x="-107352" y="-353254"/>
            <a:ext cx="4813976" cy="6002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3394" r="3394"/>
          <a:stretch>
            <a:fillRect/>
          </a:stretch>
        </p:blipFill>
        <p:spPr>
          <a:xfrm>
            <a:off x="290639" y="1047699"/>
            <a:ext cx="3818680" cy="40968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7274" b="7274"/>
          <a:stretch>
            <a:fillRect/>
          </a:stretch>
        </p:blipFill>
        <p:spPr>
          <a:xfrm>
            <a:off x="4218272" y="1590818"/>
            <a:ext cx="14109869" cy="86961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8365" r="8365"/>
          <a:stretch>
            <a:fillRect/>
          </a:stretch>
        </p:blipFill>
        <p:spPr>
          <a:xfrm>
            <a:off x="10056972" y="-2259879"/>
            <a:ext cx="10564363" cy="45197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635325" y="285750"/>
            <a:ext cx="8692816" cy="115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0"/>
              </a:lnSpc>
            </a:pPr>
            <a:r>
              <a:rPr lang="en-US" sz="9500" spc="190" dirty="0">
                <a:solidFill>
                  <a:srgbClr val="000000"/>
                </a:solidFill>
                <a:latin typeface="Hitch Hike"/>
              </a:rPr>
              <a:t>"Автопортрет"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15000" y="1790700"/>
            <a:ext cx="12482763" cy="8284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338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Нарисовать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автопортрет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так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чтобы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рисунок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был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в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полный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рост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человека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с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руками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и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ногами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. </a:t>
            </a:r>
          </a:p>
          <a:p>
            <a:pPr marL="514350" indent="-514350">
              <a:lnSpc>
                <a:spcPts val="338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завершении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рисования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уровне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глаз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педагог-психолог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просит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написать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справа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то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что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приятно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смотреть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а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слева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то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что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смотреть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неприятно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. </a:t>
            </a:r>
          </a:p>
          <a:p>
            <a:pPr marL="514350" indent="-514350">
              <a:lnSpc>
                <a:spcPts val="338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уровне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ушей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справа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написать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какие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звуки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приятно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слышать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а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слева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звуки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которые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слышать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неприятно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или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они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раздражают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. </a:t>
            </a:r>
          </a:p>
          <a:p>
            <a:pPr marL="514350" indent="-514350">
              <a:lnSpc>
                <a:spcPts val="338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уровне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носа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слева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описать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приятные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запахи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справа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–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неприятные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раздражающие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запахи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. </a:t>
            </a:r>
          </a:p>
          <a:p>
            <a:pPr marL="514350" indent="-514350">
              <a:lnSpc>
                <a:spcPts val="338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уровне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рта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справа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написать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приятные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вкусы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или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любимые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блюда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слева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–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неприятные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вкусу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блюда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.</a:t>
            </a:r>
          </a:p>
          <a:p>
            <a:pPr marL="514350" indent="-514350">
              <a:lnSpc>
                <a:spcPts val="338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уровне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рук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справа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написать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то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к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чему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нравится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прикасаться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(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нравится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обнимать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ощущать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ощупь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держать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в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руках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и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т.д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.), а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слева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то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от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чего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возникают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неприятные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ощущения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ощупь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. </a:t>
            </a:r>
          </a:p>
          <a:p>
            <a:pPr marL="514350" indent="-514350">
              <a:lnSpc>
                <a:spcPts val="338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уровне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ног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справа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написать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то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чему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или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какой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поверхности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нравится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ходить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а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слева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то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что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раздражает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или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по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чему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ходить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ногами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 smtClean="0">
                <a:solidFill>
                  <a:srgbClr val="000000"/>
                </a:solidFill>
                <a:latin typeface="Anaphora"/>
              </a:rPr>
              <a:t>неприятно</a:t>
            </a:r>
            <a:r>
              <a:rPr lang="en-US" sz="2600" spc="132" dirty="0" smtClean="0">
                <a:solidFill>
                  <a:srgbClr val="000000"/>
                </a:solidFill>
                <a:latin typeface="Anaphora"/>
              </a:rPr>
              <a:t>.</a:t>
            </a:r>
            <a:endParaRPr lang="ru-RU" sz="2600" spc="132" dirty="0" smtClean="0">
              <a:solidFill>
                <a:srgbClr val="000000"/>
              </a:solidFill>
              <a:latin typeface="Anaphora"/>
            </a:endParaRPr>
          </a:p>
          <a:p>
            <a:pPr marL="514350" indent="-514350">
              <a:lnSpc>
                <a:spcPts val="338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600" spc="132" dirty="0" err="1" smtClean="0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2600" spc="132" dirty="0" smtClean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уровне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ru-RU" sz="2600" spc="132" dirty="0" smtClean="0">
                <a:solidFill>
                  <a:srgbClr val="000000"/>
                </a:solidFill>
                <a:latin typeface="Anaphora"/>
              </a:rPr>
              <a:t>головы</a:t>
            </a:r>
            <a:r>
              <a:rPr lang="en-US" sz="2600" spc="132" dirty="0" smtClean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справа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зафиксировать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приятные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мысли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или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мечты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, а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слева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неприятные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2600" spc="132" dirty="0" err="1">
                <a:solidFill>
                  <a:srgbClr val="000000"/>
                </a:solidFill>
                <a:latin typeface="Anaphora"/>
              </a:rPr>
              <a:t>мысли</a:t>
            </a:r>
            <a:r>
              <a:rPr lang="en-US" sz="2600" spc="132" dirty="0">
                <a:solidFill>
                  <a:srgbClr val="000000"/>
                </a:solidFill>
                <a:latin typeface="Anaphora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1686" y="6594357"/>
            <a:ext cx="49999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600" dirty="0" smtClean="0">
                <a:latin typeface="Anaphora" panose="020B0604020202020204" charset="0"/>
                <a:ea typeface="Times New Roman" panose="02020603050405020304" pitchFamily="18" charset="0"/>
              </a:rPr>
              <a:t>Понимание что раздражает и тревожит, то, чего по возможности нужно избегать, либо изменить отношение к этому.</a:t>
            </a:r>
          </a:p>
          <a:p>
            <a:pPr indent="450215" algn="just">
              <a:spcAft>
                <a:spcPts val="0"/>
              </a:spcAft>
            </a:pPr>
            <a:r>
              <a:rPr lang="ru-RU" sz="2600" dirty="0" smtClean="0">
                <a:latin typeface="Anaphora" panose="020B0604020202020204" charset="0"/>
                <a:ea typeface="Times New Roman" panose="02020603050405020304" pitchFamily="18" charset="0"/>
              </a:rPr>
              <a:t>Что </a:t>
            </a:r>
            <a:r>
              <a:rPr lang="ru-RU" sz="2600" dirty="0">
                <a:latin typeface="Anaphora" panose="020B0604020202020204" charset="0"/>
                <a:ea typeface="Times New Roman" panose="02020603050405020304" pitchFamily="18" charset="0"/>
              </a:rPr>
              <a:t>может помочь </a:t>
            </a:r>
            <a:r>
              <a:rPr lang="ru-RU" sz="2600" dirty="0" smtClean="0">
                <a:latin typeface="Anaphora" panose="020B0604020202020204" charset="0"/>
                <a:ea typeface="Times New Roman" panose="02020603050405020304" pitchFamily="18" charset="0"/>
              </a:rPr>
              <a:t>в </a:t>
            </a:r>
            <a:r>
              <a:rPr lang="ru-RU" sz="2600" dirty="0">
                <a:latin typeface="Anaphora" panose="020B0604020202020204" charset="0"/>
                <a:ea typeface="Times New Roman" panose="02020603050405020304" pitchFamily="18" charset="0"/>
              </a:rPr>
              <a:t>открытии новых источников развития, то, что поможет </a:t>
            </a:r>
            <a:r>
              <a:rPr lang="ru-RU" sz="2600" dirty="0" smtClean="0">
                <a:latin typeface="Anaphora" panose="020B0604020202020204" charset="0"/>
                <a:ea typeface="Times New Roman" panose="02020603050405020304" pitchFamily="18" charset="0"/>
              </a:rPr>
              <a:t>найти </a:t>
            </a:r>
            <a:r>
              <a:rPr lang="ru-RU" sz="2600" b="1" dirty="0">
                <a:latin typeface="Anaphora" panose="020B0604020202020204" charset="0"/>
                <a:ea typeface="Times New Roman" panose="02020603050405020304" pitchFamily="18" charset="0"/>
              </a:rPr>
              <a:t>ресурс в Самих себе</a:t>
            </a:r>
            <a:r>
              <a:rPr lang="ru-RU" sz="2600" dirty="0">
                <a:latin typeface="Anaphora" panose="020B0604020202020204" charset="0"/>
                <a:ea typeface="Times New Roman" panose="02020603050405020304" pitchFamily="18" charset="0"/>
              </a:rPr>
              <a:t>.</a:t>
            </a:r>
            <a:endParaRPr lang="ru-RU" sz="2600" dirty="0">
              <a:effectLst/>
              <a:latin typeface="Anaphora" panose="020B0604020202020204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1686" y="5463015"/>
            <a:ext cx="35362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spc="190" dirty="0" smtClean="0">
                <a:solidFill>
                  <a:srgbClr val="000000"/>
                </a:solidFill>
                <a:latin typeface="Hitch Hike"/>
              </a:rPr>
              <a:t>Что дает?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-1" t="45728" r="30568"/>
          <a:stretch/>
        </p:blipFill>
        <p:spPr>
          <a:xfrm rot="20506397">
            <a:off x="410266" y="4016552"/>
            <a:ext cx="6019800" cy="6512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060189"/>
            <a:ext cx="4152900" cy="7390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"/>
            <a:ext cx="4152900" cy="36004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" y="4152899"/>
            <a:ext cx="40350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Москва «Манн, Иванов и Фербер» 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2021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8100" y="-1"/>
            <a:ext cx="4152900" cy="476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prstClr val="white"/>
                </a:solidFill>
              </a:rPr>
              <a:t>Леона Мильтон  Мария </a:t>
            </a:r>
            <a:r>
              <a:rPr lang="ru-RU" sz="2200" dirty="0" err="1" smtClean="0">
                <a:solidFill>
                  <a:prstClr val="white"/>
                </a:solidFill>
              </a:rPr>
              <a:t>Томичич</a:t>
            </a:r>
            <a:endParaRPr lang="ru-RU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44444"/>
          <a:stretch/>
        </p:blipFill>
        <p:spPr>
          <a:xfrm>
            <a:off x="4343399" y="11041"/>
            <a:ext cx="6400801" cy="10390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27936"/>
          <a:stretch/>
        </p:blipFill>
        <p:spPr>
          <a:xfrm rot="589882">
            <a:off x="10709934" y="152651"/>
            <a:ext cx="6989937" cy="1417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1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660" y="-799880"/>
            <a:ext cx="17309960" cy="13195812"/>
            <a:chOff x="0" y="0"/>
            <a:chExt cx="23079946" cy="175944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794794">
              <a:off x="2512396" y="-786418"/>
              <a:ext cx="14225224" cy="177367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5899663">
              <a:off x="5480370" y="-351786"/>
              <a:ext cx="14423765" cy="1888545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 rot="-66827">
            <a:off x="348226" y="1745027"/>
            <a:ext cx="15820204" cy="1610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8000" dirty="0">
                <a:solidFill>
                  <a:srgbClr val="0B0B0B"/>
                </a:solidFill>
                <a:latin typeface="Hitch Hike"/>
              </a:rPr>
              <a:t>Что </a:t>
            </a:r>
            <a:r>
              <a:rPr lang="en-US" sz="8000" dirty="0" err="1">
                <a:solidFill>
                  <a:srgbClr val="0B0B0B"/>
                </a:solidFill>
                <a:latin typeface="Hitch Hike"/>
              </a:rPr>
              <a:t>Вызывает</a:t>
            </a:r>
            <a:r>
              <a:rPr lang="en-US" sz="8000" dirty="0">
                <a:solidFill>
                  <a:srgbClr val="0B0B0B"/>
                </a:solidFill>
                <a:latin typeface="Hitch Hike"/>
              </a:rPr>
              <a:t> </a:t>
            </a:r>
            <a:r>
              <a:rPr lang="en-US" sz="8000" dirty="0" err="1">
                <a:solidFill>
                  <a:srgbClr val="0B0B0B"/>
                </a:solidFill>
                <a:latin typeface="Hitch Hike"/>
              </a:rPr>
              <a:t>Заниженную</a:t>
            </a:r>
            <a:r>
              <a:rPr lang="en-US" sz="8000" dirty="0">
                <a:solidFill>
                  <a:srgbClr val="0B0B0B"/>
                </a:solidFill>
                <a:latin typeface="Hitch Hike"/>
              </a:rPr>
              <a:t> </a:t>
            </a:r>
            <a:r>
              <a:rPr lang="en-US" sz="8000" dirty="0" err="1">
                <a:solidFill>
                  <a:srgbClr val="0B0B0B"/>
                </a:solidFill>
                <a:latin typeface="Hitch Hike"/>
              </a:rPr>
              <a:t>Самооценку</a:t>
            </a:r>
            <a:r>
              <a:rPr lang="en-US" sz="8000" dirty="0">
                <a:solidFill>
                  <a:srgbClr val="0B0B0B"/>
                </a:solidFill>
                <a:latin typeface="Hitch Hike"/>
              </a:rPr>
              <a:t> У </a:t>
            </a:r>
            <a:r>
              <a:rPr lang="en-US" sz="8000" dirty="0" err="1">
                <a:solidFill>
                  <a:srgbClr val="0B0B0B"/>
                </a:solidFill>
                <a:latin typeface="Hitch Hike"/>
              </a:rPr>
              <a:t>Подростков</a:t>
            </a:r>
            <a:r>
              <a:rPr lang="en-US" sz="8000" dirty="0">
                <a:solidFill>
                  <a:srgbClr val="0B0B0B"/>
                </a:solidFill>
                <a:latin typeface="Hitch Hike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17875" y="3372209"/>
            <a:ext cx="12287250" cy="6370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8"/>
              </a:lnSpc>
            </a:pPr>
            <a:r>
              <a:rPr lang="en-US" sz="3883">
                <a:solidFill>
                  <a:srgbClr val="0B0B0B"/>
                </a:solidFill>
                <a:latin typeface="Fira Code Bold"/>
              </a:rPr>
              <a:t>1. Нарушения в семейной жизни</a:t>
            </a:r>
          </a:p>
          <a:p>
            <a:pPr algn="just">
              <a:lnSpc>
                <a:spcPts val="5048"/>
              </a:lnSpc>
            </a:pPr>
            <a:r>
              <a:rPr lang="en-US" sz="3883">
                <a:solidFill>
                  <a:srgbClr val="0B0B0B"/>
                </a:solidFill>
                <a:latin typeface="Arimo Bold"/>
              </a:rPr>
              <a:t>2. Стиль воспитания</a:t>
            </a:r>
          </a:p>
          <a:p>
            <a:pPr algn="just">
              <a:lnSpc>
                <a:spcPts val="5048"/>
              </a:lnSpc>
            </a:pPr>
            <a:r>
              <a:rPr lang="en-US" sz="3883">
                <a:solidFill>
                  <a:srgbClr val="0B0B0B"/>
                </a:solidFill>
                <a:latin typeface="Arimo Bold"/>
              </a:rPr>
              <a:t>3. Трудности в школьной жизни</a:t>
            </a:r>
          </a:p>
          <a:p>
            <a:pPr>
              <a:lnSpc>
                <a:spcPts val="5048"/>
              </a:lnSpc>
            </a:pPr>
            <a:r>
              <a:rPr lang="en-US" sz="3883">
                <a:solidFill>
                  <a:srgbClr val="0B0B0B"/>
                </a:solidFill>
                <a:latin typeface="Arimo Bold"/>
              </a:rPr>
              <a:t>4. Проблемы с весом</a:t>
            </a:r>
          </a:p>
          <a:p>
            <a:pPr algn="just">
              <a:lnSpc>
                <a:spcPts val="5048"/>
              </a:lnSpc>
            </a:pPr>
            <a:r>
              <a:rPr lang="en-US" sz="3883">
                <a:solidFill>
                  <a:srgbClr val="0B0B0B"/>
                </a:solidFill>
                <a:latin typeface="Arimo Bold"/>
              </a:rPr>
              <a:t>5. Издевательства в школе</a:t>
            </a:r>
          </a:p>
          <a:p>
            <a:pPr algn="just">
              <a:lnSpc>
                <a:spcPts val="5048"/>
              </a:lnSpc>
            </a:pPr>
            <a:r>
              <a:rPr lang="en-US" sz="3883">
                <a:solidFill>
                  <a:srgbClr val="0B0B0B"/>
                </a:solidFill>
                <a:latin typeface="Arimo Bold"/>
              </a:rPr>
              <a:t>6. Отсутствие друзей</a:t>
            </a:r>
          </a:p>
          <a:p>
            <a:pPr algn="just">
              <a:lnSpc>
                <a:spcPts val="5048"/>
              </a:lnSpc>
            </a:pPr>
            <a:r>
              <a:rPr lang="en-US" sz="3883">
                <a:solidFill>
                  <a:srgbClr val="0B0B0B"/>
                </a:solidFill>
                <a:latin typeface="Arimo Bold"/>
              </a:rPr>
              <a:t>7. Неспособность «вписаться» в других</a:t>
            </a:r>
          </a:p>
          <a:p>
            <a:pPr>
              <a:lnSpc>
                <a:spcPts val="5048"/>
              </a:lnSpc>
            </a:pPr>
            <a:r>
              <a:rPr lang="en-US" sz="3883">
                <a:solidFill>
                  <a:srgbClr val="0B0B0B"/>
                </a:solidFill>
                <a:latin typeface="Arimo Bold"/>
              </a:rPr>
              <a:t>8. Эмоциональная или социальная   </a:t>
            </a:r>
          </a:p>
          <a:p>
            <a:pPr>
              <a:lnSpc>
                <a:spcPts val="5048"/>
              </a:lnSpc>
            </a:pPr>
            <a:r>
              <a:rPr lang="en-US" sz="3883">
                <a:solidFill>
                  <a:srgbClr val="0B0B0B"/>
                </a:solidFill>
                <a:latin typeface="Fira Code Bold"/>
              </a:rPr>
              <a:t>   </a:t>
            </a:r>
            <a:r>
              <a:rPr lang="en-US" sz="3883">
                <a:solidFill>
                  <a:srgbClr val="0B0B0B"/>
                </a:solidFill>
                <a:latin typeface="Arimo Bold"/>
              </a:rPr>
              <a:t>дискриминация</a:t>
            </a:r>
          </a:p>
          <a:p>
            <a:pPr algn="just">
              <a:lnSpc>
                <a:spcPts val="5048"/>
              </a:lnSpc>
              <a:spcBef>
                <a:spcPct val="0"/>
              </a:spcBef>
            </a:pPr>
            <a:r>
              <a:rPr lang="en-US" sz="3883">
                <a:solidFill>
                  <a:srgbClr val="0B0B0B"/>
                </a:solidFill>
                <a:latin typeface="Arimo Bold"/>
              </a:rPr>
              <a:t>9. Медицинские проблемы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09129" y="5515458"/>
            <a:ext cx="2976249" cy="4771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94" r="1394"/>
          <a:stretch>
            <a:fillRect/>
          </a:stretch>
        </p:blipFill>
        <p:spPr>
          <a:xfrm rot="-5793151">
            <a:off x="2150140" y="-3526731"/>
            <a:ext cx="11341765" cy="145473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1911" b="11911"/>
          <a:stretch>
            <a:fillRect/>
          </a:stretch>
        </p:blipFill>
        <p:spPr>
          <a:xfrm rot="-481975">
            <a:off x="1413414" y="568282"/>
            <a:ext cx="15157071" cy="91504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01526" y="3535746"/>
            <a:ext cx="9702343" cy="2108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3"/>
              </a:lnSpc>
            </a:pPr>
            <a:r>
              <a:rPr lang="en-US" sz="18900">
                <a:solidFill>
                  <a:srgbClr val="0B0B0B"/>
                </a:solidFill>
                <a:latin typeface="Hitch Hike"/>
              </a:rPr>
              <a:t>Спасибо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79650" y="5644200"/>
            <a:ext cx="4567354" cy="464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660" y="-799880"/>
            <a:ext cx="17309960" cy="13195812"/>
            <a:chOff x="0" y="0"/>
            <a:chExt cx="23079946" cy="175944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794794">
              <a:off x="2512396" y="-786418"/>
              <a:ext cx="14225224" cy="177367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5899663">
              <a:off x="5480370" y="-351786"/>
              <a:ext cx="14423765" cy="1888545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 rot="-66827">
            <a:off x="1041961" y="1957752"/>
            <a:ext cx="15820204" cy="86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8000">
                <a:solidFill>
                  <a:srgbClr val="0B0B0B"/>
                </a:solidFill>
                <a:latin typeface="Hitch Hike"/>
              </a:rPr>
              <a:t>Последствия Низкой Самооценки У Подростка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41625" y="3296009"/>
            <a:ext cx="12763500" cy="448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>
                <a:solidFill>
                  <a:srgbClr val="0B0B0B"/>
                </a:solidFill>
                <a:latin typeface="Fira Code Bold"/>
              </a:rPr>
              <a:t>Повышеная тревожность</a:t>
            </a: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>
                <a:solidFill>
                  <a:srgbClr val="0B0B0B"/>
                </a:solidFill>
                <a:latin typeface="Arimo Bold"/>
              </a:rPr>
              <a:t>Панические атаки</a:t>
            </a: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>
                <a:solidFill>
                  <a:srgbClr val="0B0B0B"/>
                </a:solidFill>
                <a:latin typeface="Arimo Bold"/>
              </a:rPr>
              <a:t>Проблемы в отношениях</a:t>
            </a: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>
                <a:solidFill>
                  <a:srgbClr val="0B0B0B"/>
                </a:solidFill>
                <a:latin typeface="Arimo Bold"/>
              </a:rPr>
              <a:t>Зависимости для улучшения самочувствия</a:t>
            </a: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>
                <a:solidFill>
                  <a:srgbClr val="0B0B0B"/>
                </a:solidFill>
                <a:latin typeface="Fira Code Bold"/>
              </a:rPr>
              <a:t>Самоповреждения</a:t>
            </a: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>
                <a:solidFill>
                  <a:srgbClr val="0B0B0B"/>
                </a:solidFill>
                <a:latin typeface="Arimo Bold"/>
              </a:rPr>
              <a:t>Депрессия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09129" y="5515458"/>
            <a:ext cx="2976249" cy="4771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660" y="-799880"/>
            <a:ext cx="17309960" cy="13195812"/>
            <a:chOff x="0" y="0"/>
            <a:chExt cx="23079946" cy="175944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794794">
              <a:off x="2512396" y="-786418"/>
              <a:ext cx="14225224" cy="177367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5899663">
              <a:off x="5480370" y="-351786"/>
              <a:ext cx="14423765" cy="1888545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 rot="-66827">
            <a:off x="2127301" y="1972846"/>
            <a:ext cx="14042540" cy="130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12000" dirty="0">
                <a:solidFill>
                  <a:srgbClr val="0B0B0B"/>
                </a:solidFill>
                <a:latin typeface="Hitch Hike"/>
              </a:rPr>
              <a:t>Что </a:t>
            </a:r>
            <a:r>
              <a:rPr lang="en-US" sz="12000" dirty="0" err="1">
                <a:solidFill>
                  <a:srgbClr val="0B0B0B"/>
                </a:solidFill>
                <a:latin typeface="Hitch Hike"/>
              </a:rPr>
              <a:t>такое</a:t>
            </a:r>
            <a:r>
              <a:rPr lang="en-US" sz="12000" dirty="0">
                <a:solidFill>
                  <a:srgbClr val="0B0B0B"/>
                </a:solidFill>
                <a:latin typeface="Hitch Hik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Hitch Hike"/>
              </a:rPr>
              <a:t>самооценка</a:t>
            </a:r>
            <a:r>
              <a:rPr lang="en-US" sz="12000" dirty="0">
                <a:solidFill>
                  <a:srgbClr val="0B0B0B"/>
                </a:solidFill>
                <a:latin typeface="Hitch Hike"/>
              </a:rPr>
              <a:t>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50950" y="6921395"/>
            <a:ext cx="3014368" cy="31116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82875" y="3372209"/>
            <a:ext cx="12922250" cy="381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8"/>
              </a:lnSpc>
              <a:spcBef>
                <a:spcPct val="0"/>
              </a:spcBef>
            </a:pPr>
            <a:r>
              <a:rPr lang="en-US" sz="3883">
                <a:solidFill>
                  <a:srgbClr val="0B0B0B"/>
                </a:solidFill>
                <a:latin typeface="Fira Code Bold"/>
              </a:rPr>
              <a:t>Самоуважение — это то, как мы ценим и воспринимаем себя и свои возможности. Низкая самооценка заставляет нас сомневаться и недооценивать свои способности и убеждения, а также заставляет нас думать о себе негативно.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27284" y="7775523"/>
            <a:ext cx="10622116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B0B0B"/>
                </a:solidFill>
                <a:latin typeface="Hitch Hike Bold"/>
              </a:rPr>
              <a:t>самооценка</a:t>
            </a:r>
            <a:r>
              <a:rPr lang="en-US" sz="6000" dirty="0">
                <a:solidFill>
                  <a:srgbClr val="0B0B0B"/>
                </a:solidFill>
                <a:latin typeface="Hitch Hike Bold"/>
              </a:rPr>
              <a:t> = </a:t>
            </a:r>
            <a:r>
              <a:rPr lang="en-US" sz="6000" dirty="0" err="1">
                <a:solidFill>
                  <a:srgbClr val="0B0B0B"/>
                </a:solidFill>
                <a:latin typeface="Hitch Hike Bold"/>
              </a:rPr>
              <a:t>самоценность</a:t>
            </a:r>
            <a:endParaRPr lang="en-US" sz="6000" dirty="0">
              <a:solidFill>
                <a:srgbClr val="0B0B0B"/>
              </a:solidFill>
              <a:latin typeface="Hitch Hik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660" y="-799880"/>
            <a:ext cx="17309960" cy="13195812"/>
            <a:chOff x="0" y="0"/>
            <a:chExt cx="23079946" cy="175944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794794">
              <a:off x="2512396" y="-786418"/>
              <a:ext cx="14225224" cy="177367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5899663">
              <a:off x="5480370" y="-351786"/>
              <a:ext cx="14423765" cy="1888545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 rot="-66827">
            <a:off x="1041961" y="1957752"/>
            <a:ext cx="15820204" cy="86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8000" spc="440">
                <a:solidFill>
                  <a:srgbClr val="0B0B0B"/>
                </a:solidFill>
                <a:latin typeface="Hitch Hike"/>
              </a:rPr>
              <a:t>Мероприятия для Повышения Самооценки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62250" y="2864532"/>
            <a:ext cx="12763500" cy="8322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Давай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знакомиться</a:t>
            </a:r>
            <a:endParaRPr lang="en-US" sz="3983" dirty="0">
              <a:solidFill>
                <a:srgbClr val="0B0B0B"/>
              </a:solidFill>
              <a:latin typeface="Fira Code Bold"/>
            </a:endParaRP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Образ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Я и Я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глазами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других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людей</a:t>
            </a:r>
            <a:endParaRPr lang="en-US" sz="3983" dirty="0">
              <a:solidFill>
                <a:srgbClr val="0B0B0B"/>
              </a:solidFill>
              <a:latin typeface="Fira Code Bold"/>
            </a:endParaRP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Самооценка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и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самосострадание</a:t>
            </a:r>
            <a:endParaRPr lang="en-US" sz="3983" dirty="0">
              <a:solidFill>
                <a:srgbClr val="0B0B0B"/>
              </a:solidFill>
              <a:latin typeface="Fira Code Bold"/>
            </a:endParaRP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Жизненные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ценности</a:t>
            </a:r>
            <a:endParaRPr lang="en-US" sz="3983" dirty="0">
              <a:solidFill>
                <a:srgbClr val="0B0B0B"/>
              </a:solidFill>
              <a:latin typeface="Fira Code Bold"/>
            </a:endParaRP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Отрицательный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разговор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с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самим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собой</a:t>
            </a:r>
            <a:endParaRPr lang="en-US" sz="3983" dirty="0">
              <a:solidFill>
                <a:srgbClr val="0B0B0B"/>
              </a:solidFill>
              <a:latin typeface="Fira Code Bold"/>
            </a:endParaRP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Дневник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благодарности</a:t>
            </a:r>
            <a:endParaRPr lang="en-US" sz="3983" dirty="0">
              <a:solidFill>
                <a:srgbClr val="0B0B0B"/>
              </a:solidFill>
              <a:latin typeface="Fira Code Bold"/>
            </a:endParaRPr>
          </a:p>
          <a:p>
            <a:pPr marL="860102" lvl="1" indent="-430051" algn="just">
              <a:lnSpc>
                <a:spcPts val="5935"/>
              </a:lnSpc>
              <a:buFont typeface="Arial"/>
              <a:buChar char="•"/>
            </a:pP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Изменить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связь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между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</a:t>
            </a:r>
            <a:r>
              <a:rPr lang="en-US" sz="3983" dirty="0" err="1">
                <a:solidFill>
                  <a:srgbClr val="0B0B0B"/>
                </a:solidFill>
                <a:latin typeface="Fira Code Bold"/>
              </a:rPr>
              <a:t>мыслью</a:t>
            </a:r>
            <a:r>
              <a:rPr lang="en-US" sz="3983" dirty="0">
                <a:solidFill>
                  <a:srgbClr val="0B0B0B"/>
                </a:solidFill>
                <a:latin typeface="Fira Code Bold"/>
              </a:rPr>
              <a:t> и </a:t>
            </a:r>
          </a:p>
          <a:p>
            <a:pPr algn="just">
              <a:lnSpc>
                <a:spcPts val="5935"/>
              </a:lnSpc>
            </a:pPr>
            <a:r>
              <a:rPr lang="en-US" sz="3983" dirty="0">
                <a:solidFill>
                  <a:srgbClr val="0B0B0B"/>
                </a:solidFill>
                <a:latin typeface="Fira Code Bold"/>
              </a:rPr>
              <a:t>   </a:t>
            </a:r>
            <a:r>
              <a:rPr lang="en-US" sz="3983" dirty="0" err="1" smtClean="0">
                <a:solidFill>
                  <a:srgbClr val="0B0B0B"/>
                </a:solidFill>
                <a:latin typeface="Fira Code Bold"/>
              </a:rPr>
              <a:t>чувством</a:t>
            </a:r>
            <a:r>
              <a:rPr lang="ru-RU" sz="3983" dirty="0" smtClean="0">
                <a:solidFill>
                  <a:srgbClr val="0B0B0B"/>
                </a:solidFill>
                <a:latin typeface="Fira Code Bold"/>
              </a:rPr>
              <a:t> </a:t>
            </a:r>
          </a:p>
          <a:p>
            <a:pPr algn="just">
              <a:lnSpc>
                <a:spcPts val="5935"/>
              </a:lnSpc>
            </a:pPr>
            <a:r>
              <a:rPr lang="ru-RU" sz="3983" dirty="0" smtClean="0">
                <a:solidFill>
                  <a:srgbClr val="0B0B0B"/>
                </a:solidFill>
                <a:latin typeface="Fira Code Bold"/>
              </a:rPr>
              <a:t>   Упражнение «Автопортрет»  </a:t>
            </a:r>
          </a:p>
          <a:p>
            <a:pPr algn="just">
              <a:lnSpc>
                <a:spcPts val="5935"/>
              </a:lnSpc>
            </a:pPr>
            <a:endParaRPr lang="en-US" sz="3983" dirty="0">
              <a:solidFill>
                <a:srgbClr val="0B0B0B"/>
              </a:solidFill>
              <a:latin typeface="Fira Code Bold"/>
            </a:endParaRPr>
          </a:p>
          <a:p>
            <a:pPr algn="just">
              <a:lnSpc>
                <a:spcPts val="5935"/>
              </a:lnSpc>
            </a:pPr>
            <a:endParaRPr lang="en-US" sz="3983" dirty="0">
              <a:solidFill>
                <a:srgbClr val="0B0B0B"/>
              </a:solidFill>
              <a:latin typeface="Fira Code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58144" y="6172200"/>
            <a:ext cx="3502723" cy="41148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276600" y="9105900"/>
            <a:ext cx="762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18" t="6982" b="6982"/>
          <a:stretch>
            <a:fillRect/>
          </a:stretch>
        </p:blipFill>
        <p:spPr>
          <a:xfrm>
            <a:off x="-455800" y="105956"/>
            <a:ext cx="16560583" cy="103715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500" y="-95250"/>
            <a:ext cx="11233944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  <a:spcBef>
                <a:spcPct val="0"/>
              </a:spcBef>
            </a:pPr>
            <a:r>
              <a:rPr lang="en-US" sz="9500" spc="484">
                <a:solidFill>
                  <a:srgbClr val="000000"/>
                </a:solidFill>
                <a:latin typeface="Hitch Hike"/>
              </a:rPr>
              <a:t>Давай Знакомиться!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57137" y="975433"/>
            <a:ext cx="14902163" cy="894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5"/>
              </a:lnSpc>
              <a:spcBef>
                <a:spcPct val="0"/>
              </a:spcBef>
            </a:pPr>
            <a:endParaRPr dirty="0"/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Мое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Имя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:</a:t>
            </a: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Мое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настроение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:</a:t>
            </a: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Проблема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которая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меня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волнует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:</a:t>
            </a: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С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собой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необитаемый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остров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я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возьму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:</a:t>
            </a: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Меня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ужасно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злит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:</a:t>
            </a: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Меня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по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настоящему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радует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:</a:t>
            </a: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Я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очень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боюсь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:</a:t>
            </a: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Меня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смешит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:</a:t>
            </a: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Мой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девиз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:</a:t>
            </a: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Я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хочу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 smtClean="0">
                <a:solidFill>
                  <a:srgbClr val="000000"/>
                </a:solidFill>
                <a:latin typeface="Anaphora"/>
              </a:rPr>
              <a:t>научиться</a:t>
            </a:r>
            <a:r>
              <a:rPr lang="ru-RU" sz="4173" spc="212" dirty="0" smtClean="0">
                <a:solidFill>
                  <a:srgbClr val="000000"/>
                </a:solidFill>
                <a:latin typeface="Anaphora"/>
              </a:rPr>
              <a:t>:</a:t>
            </a:r>
            <a:endParaRPr lang="en-US" sz="4173" spc="212" dirty="0">
              <a:solidFill>
                <a:srgbClr val="000000"/>
              </a:solidFill>
              <a:latin typeface="Anaphora"/>
            </a:endParaRP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Самое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яркое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воспоминание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из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 smtClean="0">
                <a:solidFill>
                  <a:srgbClr val="000000"/>
                </a:solidFill>
                <a:latin typeface="Anaphora"/>
              </a:rPr>
              <a:t>детства</a:t>
            </a:r>
            <a:r>
              <a:rPr lang="ru-RU" sz="4173" spc="212" dirty="0" smtClean="0">
                <a:solidFill>
                  <a:srgbClr val="000000"/>
                </a:solidFill>
                <a:latin typeface="Anaphora"/>
              </a:rPr>
              <a:t>:</a:t>
            </a:r>
            <a:endParaRPr lang="en-US" sz="4173" spc="212" dirty="0">
              <a:solidFill>
                <a:srgbClr val="000000"/>
              </a:solidFill>
              <a:latin typeface="Anaphora"/>
            </a:endParaRPr>
          </a:p>
          <a:p>
            <a:pPr>
              <a:lnSpc>
                <a:spcPts val="5425"/>
              </a:lnSpc>
              <a:spcBef>
                <a:spcPct val="0"/>
              </a:spcBef>
            </a:pP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Чего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ждешь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с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нетерпением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прямо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4173" spc="212" dirty="0" err="1">
                <a:solidFill>
                  <a:srgbClr val="000000"/>
                </a:solidFill>
                <a:latin typeface="Anaphora"/>
              </a:rPr>
              <a:t>сейчас</a:t>
            </a:r>
            <a:r>
              <a:rPr lang="en-US" sz="4173" spc="212" dirty="0">
                <a:solidFill>
                  <a:srgbClr val="000000"/>
                </a:solidFill>
                <a:latin typeface="Anaphora"/>
              </a:rPr>
              <a:t>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525394" y="4356100"/>
            <a:ext cx="3733906" cy="4704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18" t="6982" b="6982"/>
          <a:stretch>
            <a:fillRect/>
          </a:stretch>
        </p:blipFill>
        <p:spPr>
          <a:xfrm>
            <a:off x="-455800" y="105956"/>
            <a:ext cx="16560583" cy="103715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86750" y="-95250"/>
            <a:ext cx="11233944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  <a:spcBef>
                <a:spcPct val="0"/>
              </a:spcBef>
            </a:pPr>
            <a:r>
              <a:rPr lang="en-US" sz="9500" spc="484">
                <a:solidFill>
                  <a:srgbClr val="000000"/>
                </a:solidFill>
                <a:latin typeface="Hitch Hike"/>
              </a:rPr>
              <a:t>Образ  Я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996826" y="4152772"/>
            <a:ext cx="6335989" cy="6864478"/>
            <a:chOff x="0" y="0"/>
            <a:chExt cx="8447986" cy="9152637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8447986" cy="9152637"/>
              <a:chOff x="0" y="0"/>
              <a:chExt cx="1370330" cy="148463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24130" y="-29210"/>
                <a:ext cx="1398270" cy="1512570"/>
              </a:xfrm>
              <a:custGeom>
                <a:avLst/>
                <a:gdLst/>
                <a:ahLst/>
                <a:cxnLst/>
                <a:rect l="l" t="t" r="r" b="b"/>
                <a:pathLst>
                  <a:path w="1398270" h="1512570">
                    <a:moveTo>
                      <a:pt x="128270" y="111760"/>
                    </a:moveTo>
                    <a:cubicBezTo>
                      <a:pt x="236220" y="11430"/>
                      <a:pt x="425450" y="0"/>
                      <a:pt x="546100" y="88900"/>
                    </a:cubicBezTo>
                    <a:cubicBezTo>
                      <a:pt x="676910" y="185420"/>
                      <a:pt x="707390" y="358140"/>
                      <a:pt x="727710" y="514350"/>
                    </a:cubicBezTo>
                    <a:cubicBezTo>
                      <a:pt x="782320" y="407670"/>
                      <a:pt x="836930" y="295910"/>
                      <a:pt x="932180" y="217170"/>
                    </a:cubicBezTo>
                    <a:cubicBezTo>
                      <a:pt x="1027430" y="139700"/>
                      <a:pt x="1177290" y="106680"/>
                      <a:pt x="1280160" y="175260"/>
                    </a:cubicBezTo>
                    <a:cubicBezTo>
                      <a:pt x="1377950" y="240030"/>
                      <a:pt x="1398270" y="368300"/>
                      <a:pt x="1393190" y="481330"/>
                    </a:cubicBezTo>
                    <a:cubicBezTo>
                      <a:pt x="1372870" y="922020"/>
                      <a:pt x="1061720" y="1334770"/>
                      <a:pt x="637540" y="1512570"/>
                    </a:cubicBezTo>
                    <a:cubicBezTo>
                      <a:pt x="563880" y="1320800"/>
                      <a:pt x="462280" y="1137920"/>
                      <a:pt x="337820" y="970280"/>
                    </a:cubicBezTo>
                    <a:cubicBezTo>
                      <a:pt x="238760" y="839470"/>
                      <a:pt x="124460" y="715010"/>
                      <a:pt x="62230" y="565150"/>
                    </a:cubicBezTo>
                    <a:cubicBezTo>
                      <a:pt x="0" y="415290"/>
                      <a:pt x="6350" y="224790"/>
                      <a:pt x="128270" y="111760"/>
                    </a:cubicBezTo>
                    <a:close/>
                  </a:path>
                </a:pathLst>
              </a:custGeom>
              <a:solidFill>
                <a:srgbClr val="FF717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 rot="1276893">
              <a:off x="1129087" y="3173600"/>
              <a:ext cx="6288853" cy="3289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  <a:spcBef>
                  <a:spcPct val="0"/>
                </a:spcBef>
              </a:pPr>
              <a:r>
                <a:rPr lang="en-US" sz="3000" spc="153">
                  <a:solidFill>
                    <a:srgbClr val="F4E46E"/>
                  </a:solidFill>
                  <a:latin typeface="Anaphora Bold"/>
                </a:rPr>
                <a:t>НОРМАЛЬНАЯ</a:t>
              </a:r>
            </a:p>
            <a:p>
              <a:pPr algn="ctr">
                <a:lnSpc>
                  <a:spcPts val="3900"/>
                </a:lnSpc>
                <a:spcBef>
                  <a:spcPct val="0"/>
                </a:spcBef>
              </a:pPr>
              <a:r>
                <a:rPr lang="en-US" sz="3000" spc="153">
                  <a:solidFill>
                    <a:srgbClr val="F4E46E"/>
                  </a:solidFill>
                  <a:latin typeface="Anaphora Bold"/>
                </a:rPr>
                <a:t>САМООЦЕНКА</a:t>
              </a:r>
            </a:p>
            <a:p>
              <a:pPr algn="ctr">
                <a:lnSpc>
                  <a:spcPts val="3900"/>
                </a:lnSpc>
                <a:spcBef>
                  <a:spcPct val="0"/>
                </a:spcBef>
              </a:pPr>
              <a:r>
                <a:rPr lang="en-US" sz="3000" spc="153">
                  <a:solidFill>
                    <a:srgbClr val="000000"/>
                  </a:solidFill>
                  <a:latin typeface="Anaphora Bold"/>
                </a:rPr>
                <a:t>= </a:t>
              </a:r>
              <a:r>
                <a:rPr lang="en-US" sz="3000" spc="153">
                  <a:solidFill>
                    <a:srgbClr val="5E17EB"/>
                  </a:solidFill>
                  <a:latin typeface="Anaphora Bold"/>
                </a:rPr>
                <a:t>любить себя со всеми</a:t>
              </a:r>
            </a:p>
            <a:p>
              <a:pPr algn="ctr">
                <a:lnSpc>
                  <a:spcPts val="3900"/>
                </a:lnSpc>
                <a:spcBef>
                  <a:spcPct val="0"/>
                </a:spcBef>
              </a:pPr>
              <a:r>
                <a:rPr lang="en-US" sz="3000" spc="153">
                  <a:solidFill>
                    <a:srgbClr val="008037"/>
                  </a:solidFill>
                  <a:latin typeface="Anaphora Bold"/>
                </a:rPr>
                <a:t>достоинствами</a:t>
              </a:r>
            </a:p>
            <a:p>
              <a:pPr algn="ctr">
                <a:lnSpc>
                  <a:spcPts val="3900"/>
                </a:lnSpc>
                <a:spcBef>
                  <a:spcPct val="0"/>
                </a:spcBef>
              </a:pPr>
              <a:r>
                <a:rPr lang="en-US" sz="3000" spc="153">
                  <a:solidFill>
                    <a:srgbClr val="008037"/>
                  </a:solidFill>
                  <a:latin typeface="Anaphora Bold"/>
                </a:rPr>
                <a:t>и недостатками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184275"/>
            <a:ext cx="14902163" cy="480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5"/>
              </a:lnSpc>
              <a:spcBef>
                <a:spcPct val="0"/>
              </a:spcBef>
            </a:pPr>
            <a:endParaRPr/>
          </a:p>
          <a:p>
            <a:pPr marL="901027" lvl="1" indent="-450513">
              <a:lnSpc>
                <a:spcPts val="5425"/>
              </a:lnSpc>
              <a:buFont typeface="Arial"/>
              <a:buChar char="•"/>
            </a:pPr>
            <a:r>
              <a:rPr lang="en-US" sz="4173" spc="212">
                <a:solidFill>
                  <a:srgbClr val="000000"/>
                </a:solidFill>
                <a:latin typeface="Anaphora"/>
              </a:rPr>
              <a:t> Описать себя. Какой ты человек? Рассудительный, веселый или любознательный? А может, все вместе?</a:t>
            </a:r>
          </a:p>
          <a:p>
            <a:pPr marL="901027" lvl="1" indent="-450513">
              <a:lnSpc>
                <a:spcPts val="5425"/>
              </a:lnSpc>
              <a:buFont typeface="Arial"/>
              <a:buChar char="•"/>
            </a:pPr>
            <a:r>
              <a:rPr lang="en-US" sz="4173" spc="212">
                <a:solidFill>
                  <a:srgbClr val="000000"/>
                </a:solidFill>
                <a:latin typeface="Anaphora"/>
              </a:rPr>
              <a:t>Записать слова, которыми можно себя описать. Подобрать как можно больше вариантов! </a:t>
            </a:r>
          </a:p>
          <a:p>
            <a:pPr>
              <a:lnSpc>
                <a:spcPts val="5425"/>
              </a:lnSpc>
            </a:pPr>
            <a:r>
              <a:rPr lang="en-US" sz="4173" spc="212">
                <a:solidFill>
                  <a:srgbClr val="000000"/>
                </a:solidFill>
                <a:latin typeface="Anaphora"/>
              </a:rPr>
              <a:t>      Взять слова из списка или свои.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2658" y="425450"/>
            <a:ext cx="605254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  <a:spcBef>
                <a:spcPct val="0"/>
              </a:spcBef>
            </a:pPr>
            <a:r>
              <a:rPr lang="en-US" sz="8000" spc="484" dirty="0">
                <a:solidFill>
                  <a:srgbClr val="000000"/>
                </a:solidFill>
                <a:latin typeface="Hitch Hike"/>
              </a:rPr>
              <a:t>Что </a:t>
            </a:r>
            <a:r>
              <a:rPr lang="ru-RU" sz="8000" spc="484" dirty="0" smtClean="0">
                <a:solidFill>
                  <a:srgbClr val="000000"/>
                </a:solidFill>
                <a:latin typeface="Hitch Hike"/>
              </a:rPr>
              <a:t>д</a:t>
            </a:r>
            <a:r>
              <a:rPr lang="en-US" sz="8000" spc="484" dirty="0" err="1" smtClean="0">
                <a:solidFill>
                  <a:srgbClr val="000000"/>
                </a:solidFill>
                <a:latin typeface="Hitch Hike"/>
              </a:rPr>
              <a:t>елать</a:t>
            </a:r>
            <a:r>
              <a:rPr lang="en-US" sz="8000" spc="484" dirty="0">
                <a:solidFill>
                  <a:srgbClr val="000000"/>
                </a:solidFill>
                <a:latin typeface="Hitch Hike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00200" y="5623025"/>
            <a:ext cx="5052268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  <a:spcBef>
                <a:spcPct val="0"/>
              </a:spcBef>
            </a:pPr>
            <a:r>
              <a:rPr lang="en-US" sz="8000" spc="484" dirty="0">
                <a:solidFill>
                  <a:srgbClr val="000000"/>
                </a:solidFill>
                <a:latin typeface="Hitch Hike"/>
              </a:rPr>
              <a:t>Что </a:t>
            </a:r>
            <a:r>
              <a:rPr lang="en-US" sz="8000" spc="484" dirty="0" err="1">
                <a:solidFill>
                  <a:srgbClr val="000000"/>
                </a:solidFill>
                <a:latin typeface="Hitch Hike"/>
              </a:rPr>
              <a:t>дает</a:t>
            </a:r>
            <a:r>
              <a:rPr lang="en-US" sz="8000" spc="484" dirty="0">
                <a:solidFill>
                  <a:srgbClr val="000000"/>
                </a:solidFill>
                <a:latin typeface="Hitch Hike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2658" y="6862445"/>
            <a:ext cx="12719826" cy="412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0"/>
              </a:lnSpc>
              <a:spcBef>
                <a:spcPct val="0"/>
              </a:spcBef>
            </a:pP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Дает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представление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о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том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каким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человеком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ребенок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себя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считает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понимание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что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«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Образ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Я»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включает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и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то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что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нравится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в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себе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, и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то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от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чего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хотелось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бы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отказаться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.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Проводим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анализ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: </a:t>
            </a:r>
          </a:p>
          <a:p>
            <a:pPr algn="just">
              <a:lnSpc>
                <a:spcPts val="4680"/>
              </a:lnSpc>
              <a:spcBef>
                <a:spcPct val="0"/>
              </a:spcBef>
            </a:pP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Что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ты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чувствуешь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когда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думаешь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о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себе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? </a:t>
            </a:r>
          </a:p>
          <a:p>
            <a:pPr algn="just">
              <a:lnSpc>
                <a:spcPts val="4680"/>
              </a:lnSpc>
              <a:spcBef>
                <a:spcPct val="0"/>
              </a:spcBef>
            </a:pP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Это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интересно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или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неприятно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?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Легко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или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сложно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?</a:t>
            </a:r>
          </a:p>
          <a:p>
            <a:pPr algn="just">
              <a:lnSpc>
                <a:spcPts val="4680"/>
              </a:lnSpc>
              <a:spcBef>
                <a:spcPct val="0"/>
              </a:spcBef>
            </a:pPr>
            <a:endParaRPr lang="en-US" sz="3600" spc="183" dirty="0">
              <a:solidFill>
                <a:srgbClr val="000000"/>
              </a:solidFill>
              <a:latin typeface="Anaph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60493" y="2918513"/>
            <a:ext cx="12327507" cy="73684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55496">
            <a:off x="306378" y="-506121"/>
            <a:ext cx="13265586" cy="792333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491021" y="193675"/>
            <a:ext cx="4497777" cy="203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78"/>
              </a:lnSpc>
              <a:spcBef>
                <a:spcPct val="0"/>
              </a:spcBef>
            </a:pPr>
            <a:r>
              <a:rPr lang="en-US" sz="12675" spc="646">
                <a:solidFill>
                  <a:srgbClr val="000000"/>
                </a:solidFill>
                <a:latin typeface="Hitch Hike"/>
              </a:rPr>
              <a:t>Кто  Я?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47058" y="6172200"/>
            <a:ext cx="2834068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18" t="6982" b="6982"/>
          <a:stretch>
            <a:fillRect/>
          </a:stretch>
        </p:blipFill>
        <p:spPr>
          <a:xfrm>
            <a:off x="-455800" y="105956"/>
            <a:ext cx="16560583" cy="103715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91" b="4247"/>
          <a:stretch>
            <a:fillRect/>
          </a:stretch>
        </p:blipFill>
        <p:spPr>
          <a:xfrm>
            <a:off x="7824491" y="-381333"/>
            <a:ext cx="13435309" cy="224401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315969" y="20231"/>
            <a:ext cx="10537975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84"/>
              </a:lnSpc>
              <a:spcBef>
                <a:spcPct val="0"/>
              </a:spcBef>
            </a:pPr>
            <a:r>
              <a:rPr lang="en-US" sz="9500" spc="454" dirty="0">
                <a:solidFill>
                  <a:srgbClr val="000000"/>
                </a:solidFill>
                <a:latin typeface="Hitch Hike"/>
              </a:rPr>
              <a:t>Я </a:t>
            </a:r>
            <a:r>
              <a:rPr lang="en-US" sz="9500" spc="454" dirty="0" err="1">
                <a:solidFill>
                  <a:srgbClr val="000000"/>
                </a:solidFill>
                <a:latin typeface="Hitch Hike"/>
              </a:rPr>
              <a:t>глазами</a:t>
            </a:r>
            <a:r>
              <a:rPr lang="en-US" sz="9500" spc="454" dirty="0">
                <a:solidFill>
                  <a:srgbClr val="000000"/>
                </a:solidFill>
                <a:latin typeface="Hitch Hike"/>
              </a:rPr>
              <a:t> </a:t>
            </a:r>
            <a:r>
              <a:rPr lang="en-US" sz="9500" spc="454" dirty="0" err="1">
                <a:solidFill>
                  <a:srgbClr val="000000"/>
                </a:solidFill>
                <a:latin typeface="Hitch Hike"/>
              </a:rPr>
              <a:t>Других</a:t>
            </a:r>
            <a:r>
              <a:rPr lang="en-US" sz="9500" spc="454" dirty="0">
                <a:solidFill>
                  <a:srgbClr val="000000"/>
                </a:solidFill>
                <a:latin typeface="Hitch Hike"/>
              </a:rPr>
              <a:t> </a:t>
            </a:r>
            <a:r>
              <a:rPr lang="en-US" sz="9500" spc="454" dirty="0" err="1">
                <a:solidFill>
                  <a:srgbClr val="000000"/>
                </a:solidFill>
                <a:latin typeface="Hitch Hike"/>
              </a:rPr>
              <a:t>людей</a:t>
            </a:r>
            <a:endParaRPr lang="en-US" sz="9500" spc="454" dirty="0">
              <a:solidFill>
                <a:srgbClr val="000000"/>
              </a:solidFill>
              <a:latin typeface="Hitch Hik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92919" y="1699351"/>
            <a:ext cx="13568663" cy="4118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5"/>
              </a:lnSpc>
              <a:spcBef>
                <a:spcPct val="0"/>
              </a:spcBef>
            </a:pPr>
            <a:endParaRPr/>
          </a:p>
          <a:p>
            <a:pPr marL="901027" lvl="1" indent="-450513">
              <a:lnSpc>
                <a:spcPts val="5425"/>
              </a:lnSpc>
              <a:buFont typeface="Arial"/>
              <a:buChar char="•"/>
            </a:pPr>
            <a:r>
              <a:rPr lang="en-US" sz="4173" spc="212">
                <a:solidFill>
                  <a:srgbClr val="000000"/>
                </a:solidFill>
                <a:latin typeface="Anaphora"/>
              </a:rPr>
              <a:t> Выбрать человека, которого ты хорошо знаешь, или даже нескольких и попросить их написать 5-10 характеризующих тебя слов. </a:t>
            </a:r>
          </a:p>
          <a:p>
            <a:pPr marL="901027" lvl="1" indent="-450513">
              <a:lnSpc>
                <a:spcPts val="5425"/>
              </a:lnSpc>
              <a:buFont typeface="Arial"/>
              <a:buChar char="•"/>
            </a:pPr>
            <a:r>
              <a:rPr lang="en-US" sz="4173" spc="212">
                <a:solidFill>
                  <a:srgbClr val="000000"/>
                </a:solidFill>
                <a:latin typeface="Anaphora"/>
              </a:rPr>
              <a:t>Пусть они напишут только те качества, которые им в тебе нравятся!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6750" y="696305"/>
            <a:ext cx="6493895" cy="146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9"/>
              </a:lnSpc>
              <a:spcBef>
                <a:spcPct val="0"/>
              </a:spcBef>
            </a:pPr>
            <a:r>
              <a:rPr lang="en-US" sz="9122" spc="465" dirty="0">
                <a:solidFill>
                  <a:srgbClr val="000000"/>
                </a:solidFill>
                <a:latin typeface="Hitch Hike"/>
              </a:rPr>
              <a:t>Что </a:t>
            </a:r>
            <a:r>
              <a:rPr lang="en-US" sz="9122" spc="465" dirty="0" err="1">
                <a:solidFill>
                  <a:srgbClr val="000000"/>
                </a:solidFill>
                <a:latin typeface="Hitch Hike"/>
              </a:rPr>
              <a:t>делать</a:t>
            </a:r>
            <a:r>
              <a:rPr lang="en-US" sz="9122" spc="465" dirty="0">
                <a:solidFill>
                  <a:srgbClr val="000000"/>
                </a:solidFill>
                <a:latin typeface="Hitch Hike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47564" y="7341870"/>
            <a:ext cx="13314017" cy="294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0"/>
              </a:lnSpc>
              <a:spcBef>
                <a:spcPct val="0"/>
              </a:spcBef>
            </a:pP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Взгляд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на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себя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со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стороны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.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Понимание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что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ты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замечаешь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в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себе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одно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, а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другие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другое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. И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что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все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люди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разные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и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они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видят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друг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в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друге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разные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качества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.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Наше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мнение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о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других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людях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зависит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не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только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от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их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качеств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,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но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и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от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 </a:t>
            </a:r>
            <a:r>
              <a:rPr lang="en-US" sz="3600" spc="183" dirty="0" err="1">
                <a:solidFill>
                  <a:srgbClr val="000000"/>
                </a:solidFill>
                <a:latin typeface="Anaphora"/>
              </a:rPr>
              <a:t>наших</a:t>
            </a:r>
            <a:r>
              <a:rPr lang="en-US" sz="3600" spc="183" dirty="0">
                <a:solidFill>
                  <a:srgbClr val="000000"/>
                </a:solidFill>
                <a:latin typeface="Anaphora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732574"/>
            <a:ext cx="6493895" cy="146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9"/>
              </a:lnSpc>
              <a:spcBef>
                <a:spcPct val="0"/>
              </a:spcBef>
            </a:pPr>
            <a:r>
              <a:rPr lang="en-US" sz="9122" spc="465" dirty="0">
                <a:solidFill>
                  <a:srgbClr val="000000"/>
                </a:solidFill>
                <a:latin typeface="Hitch Hike"/>
              </a:rPr>
              <a:t>Что </a:t>
            </a:r>
            <a:r>
              <a:rPr lang="en-US" sz="9122" spc="465" dirty="0" err="1">
                <a:solidFill>
                  <a:srgbClr val="000000"/>
                </a:solidFill>
                <a:latin typeface="Hitch Hike"/>
              </a:rPr>
              <a:t>дает</a:t>
            </a:r>
            <a:r>
              <a:rPr lang="en-US" sz="9122" spc="465" dirty="0">
                <a:solidFill>
                  <a:srgbClr val="000000"/>
                </a:solidFill>
                <a:latin typeface="Hitch Hike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1167</Words>
  <Application>Microsoft Office PowerPoint</Application>
  <PresentationFormat>Произвольный</PresentationFormat>
  <Paragraphs>138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Hitch Hike</vt:lpstr>
      <vt:lpstr>Hitch Hike Bold</vt:lpstr>
      <vt:lpstr>Arimo Bold</vt:lpstr>
      <vt:lpstr>Anaphora Bold Italics</vt:lpstr>
      <vt:lpstr>Fira Code Bold</vt:lpstr>
      <vt:lpstr>Times New Roman</vt:lpstr>
      <vt:lpstr>Calibri</vt:lpstr>
      <vt:lpstr>Anaphora</vt:lpstr>
      <vt:lpstr>Arial</vt:lpstr>
      <vt:lpstr>Anaphora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Розовая и Коричневая Коллаж Я никогда не Версия для девичника Забавная Презентация</dc:title>
  <cp:lastModifiedBy>HP</cp:lastModifiedBy>
  <cp:revision>8</cp:revision>
  <dcterms:created xsi:type="dcterms:W3CDTF">2006-08-16T00:00:00Z</dcterms:created>
  <dcterms:modified xsi:type="dcterms:W3CDTF">2022-03-09T02:48:09Z</dcterms:modified>
  <dc:identifier>DAE6ZOBDaqc</dc:identifier>
</cp:coreProperties>
</file>