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6" r:id="rId5"/>
  </p:sldMasterIdLst>
  <p:notesMasterIdLst>
    <p:notesMasterId r:id="rId48"/>
  </p:notesMasterIdLst>
  <p:sldIdLst>
    <p:sldId id="256" r:id="rId6"/>
    <p:sldId id="304" r:id="rId7"/>
    <p:sldId id="303"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302" r:id="rId32"/>
    <p:sldId id="296" r:id="rId33"/>
    <p:sldId id="297" r:id="rId34"/>
    <p:sldId id="298" r:id="rId35"/>
    <p:sldId id="299" r:id="rId36"/>
    <p:sldId id="300" r:id="rId37"/>
    <p:sldId id="301" r:id="rId38"/>
    <p:sldId id="286" r:id="rId39"/>
    <p:sldId id="287" r:id="rId40"/>
    <p:sldId id="288" r:id="rId41"/>
    <p:sldId id="289" r:id="rId42"/>
    <p:sldId id="290" r:id="rId43"/>
    <p:sldId id="291" r:id="rId44"/>
    <p:sldId id="293" r:id="rId45"/>
    <p:sldId id="292" r:id="rId46"/>
    <p:sldId id="294"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MGsnMprq9HvlwJ3d1IpCkGrj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3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extLst>
      <p:ext uri="{BB962C8B-B14F-4D97-AF65-F5344CB8AC3E}">
        <p14:creationId xmlns:p14="http://schemas.microsoft.com/office/powerpoint/2010/main" val="16458783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4fa14373d_7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2" name="Google Shape;222;g114fa14373d_7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099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4fa14373d_7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14fa14373d_7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25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2000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22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232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50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301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800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9858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13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21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4fa14373d_7_1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14fa14373d_7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312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6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674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01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045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12919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2084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F4F21C-6AE8-47CC-AC98-24B08056B19F}" type="slidenum">
              <a:rPr lang="ru-RU" smtClean="0"/>
              <a:pPr/>
              <a:t>32</a:t>
            </a:fld>
            <a:endParaRPr lang="ru-RU"/>
          </a:p>
        </p:txBody>
      </p:sp>
    </p:spTree>
    <p:extLst>
      <p:ext uri="{BB962C8B-B14F-4D97-AF65-F5344CB8AC3E}">
        <p14:creationId xmlns:p14="http://schemas.microsoft.com/office/powerpoint/2010/main" val="3516080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4fa14373d_7_1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14fa14373d_7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175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fa14373d_7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4fa14373d_7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17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fa14373d_7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4fa14373d_7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86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fa14373d_7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4fa14373d_7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7683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fa14373d_7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4fa14373d_7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2904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fa14373d_7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4fa14373d_7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541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fa14373d_7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4fa14373d_7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014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fa14373d_7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4fa14373d_7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494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fa14373d_7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4fa14373d_7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9587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4fa14373d_7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14fa14373d_7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789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4fa14373d_7_1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114fa14373d_7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91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14fa14373d_7_1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114fa14373d_7_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8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4fa14373d_7_1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4fa14373d_7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83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14fa14373d_7_1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114fa14373d_7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61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4fa14373d_7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114fa14373d_7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98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4fa14373d_7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114fa14373d_7_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114fa14373d_7_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extLst>
      <p:ext uri="{BB962C8B-B14F-4D97-AF65-F5344CB8AC3E}">
        <p14:creationId xmlns:p14="http://schemas.microsoft.com/office/powerpoint/2010/main" val="58619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4"/>
        <p:cNvGrpSpPr/>
        <p:nvPr/>
      </p:nvGrpSpPr>
      <p:grpSpPr>
        <a:xfrm>
          <a:off x="0" y="0"/>
          <a:ext cx="0" cy="0"/>
          <a:chOff x="0" y="0"/>
          <a:chExt cx="0" cy="0"/>
        </a:xfrm>
      </p:grpSpPr>
      <p:sp>
        <p:nvSpPr>
          <p:cNvPr id="25" name="Google Shape;2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61"/>
        <p:cNvGrpSpPr/>
        <p:nvPr/>
      </p:nvGrpSpPr>
      <p:grpSpPr>
        <a:xfrm>
          <a:off x="0" y="0"/>
          <a:ext cx="0" cy="0"/>
          <a:chOff x="0" y="0"/>
          <a:chExt cx="0" cy="0"/>
        </a:xfrm>
      </p:grpSpPr>
      <p:sp>
        <p:nvSpPr>
          <p:cNvPr id="162" name="Google Shape;162;g114fa14373d_7_6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Google Shape;163;g114fa14373d_7_6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4" name="Google Shape;164;g114fa14373d_7_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g114fa14373d_7_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g114fa14373d_7_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67"/>
        <p:cNvGrpSpPr/>
        <p:nvPr/>
      </p:nvGrpSpPr>
      <p:grpSpPr>
        <a:xfrm>
          <a:off x="0" y="0"/>
          <a:ext cx="0" cy="0"/>
          <a:chOff x="0" y="0"/>
          <a:chExt cx="0" cy="0"/>
        </a:xfrm>
      </p:grpSpPr>
      <p:sp>
        <p:nvSpPr>
          <p:cNvPr id="168" name="Google Shape;168;g114fa14373d_7_7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g114fa14373d_7_7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70" name="Google Shape;170;g114fa14373d_7_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g114fa14373d_7_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g114fa14373d_7_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3"/>
        <p:cNvGrpSpPr/>
        <p:nvPr/>
      </p:nvGrpSpPr>
      <p:grpSpPr>
        <a:xfrm>
          <a:off x="0" y="0"/>
          <a:ext cx="0" cy="0"/>
          <a:chOff x="0" y="0"/>
          <a:chExt cx="0" cy="0"/>
        </a:xfrm>
      </p:grpSpPr>
      <p:sp>
        <p:nvSpPr>
          <p:cNvPr id="174" name="Google Shape;174;g114fa14373d_7_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 name="Google Shape;175;g114fa14373d_7_7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g114fa14373d_7_7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g114fa14373d_7_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g114fa14373d_7_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g114fa14373d_7_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80"/>
        <p:cNvGrpSpPr/>
        <p:nvPr/>
      </p:nvGrpSpPr>
      <p:grpSpPr>
        <a:xfrm>
          <a:off x="0" y="0"/>
          <a:ext cx="0" cy="0"/>
          <a:chOff x="0" y="0"/>
          <a:chExt cx="0" cy="0"/>
        </a:xfrm>
      </p:grpSpPr>
      <p:sp>
        <p:nvSpPr>
          <p:cNvPr id="181" name="Google Shape;181;g114fa14373d_7_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Google Shape;182;g114fa14373d_7_8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3" name="Google Shape;183;g114fa14373d_7_8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4" name="Google Shape;184;g114fa14373d_7_8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5" name="Google Shape;185;g114fa14373d_7_8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6" name="Google Shape;186;g114fa14373d_7_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g114fa14373d_7_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g114fa14373d_7_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89"/>
        <p:cNvGrpSpPr/>
        <p:nvPr/>
      </p:nvGrpSpPr>
      <p:grpSpPr>
        <a:xfrm>
          <a:off x="0" y="0"/>
          <a:ext cx="0" cy="0"/>
          <a:chOff x="0" y="0"/>
          <a:chExt cx="0" cy="0"/>
        </a:xfrm>
      </p:grpSpPr>
      <p:sp>
        <p:nvSpPr>
          <p:cNvPr id="190" name="Google Shape;190;g114fa14373d_7_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1" name="Google Shape;191;g114fa14373d_7_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g114fa14373d_7_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g114fa14373d_7_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94"/>
        <p:cNvGrpSpPr/>
        <p:nvPr/>
      </p:nvGrpSpPr>
      <p:grpSpPr>
        <a:xfrm>
          <a:off x="0" y="0"/>
          <a:ext cx="0" cy="0"/>
          <a:chOff x="0" y="0"/>
          <a:chExt cx="0" cy="0"/>
        </a:xfrm>
      </p:grpSpPr>
      <p:sp>
        <p:nvSpPr>
          <p:cNvPr id="195" name="Google Shape;195;g114fa14373d_7_10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6" name="Google Shape;196;g114fa14373d_7_10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7" name="Google Shape;197;g114fa14373d_7_10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98" name="Google Shape;198;g114fa14373d_7_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g114fa14373d_7_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g114fa14373d_7_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201"/>
        <p:cNvGrpSpPr/>
        <p:nvPr/>
      </p:nvGrpSpPr>
      <p:grpSpPr>
        <a:xfrm>
          <a:off x="0" y="0"/>
          <a:ext cx="0" cy="0"/>
          <a:chOff x="0" y="0"/>
          <a:chExt cx="0" cy="0"/>
        </a:xfrm>
      </p:grpSpPr>
      <p:sp>
        <p:nvSpPr>
          <p:cNvPr id="202" name="Google Shape;202;g114fa14373d_7_10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3" name="Google Shape;203;g114fa14373d_7_107"/>
          <p:cNvSpPr>
            <a:spLocks noGrp="1"/>
          </p:cNvSpPr>
          <p:nvPr>
            <p:ph type="pic" idx="2"/>
          </p:nvPr>
        </p:nvSpPr>
        <p:spPr>
          <a:xfrm>
            <a:off x="1792288" y="612775"/>
            <a:ext cx="5486400" cy="4114800"/>
          </a:xfrm>
          <a:prstGeom prst="rect">
            <a:avLst/>
          </a:prstGeom>
          <a:noFill/>
          <a:ln>
            <a:noFill/>
          </a:ln>
        </p:spPr>
      </p:sp>
      <p:sp>
        <p:nvSpPr>
          <p:cNvPr id="204" name="Google Shape;204;g114fa14373d_7_10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5" name="Google Shape;205;g114fa14373d_7_10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6" name="Google Shape;206;g114fa14373d_7_10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g114fa14373d_7_10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08"/>
        <p:cNvGrpSpPr/>
        <p:nvPr/>
      </p:nvGrpSpPr>
      <p:grpSpPr>
        <a:xfrm>
          <a:off x="0" y="0"/>
          <a:ext cx="0" cy="0"/>
          <a:chOff x="0" y="0"/>
          <a:chExt cx="0" cy="0"/>
        </a:xfrm>
      </p:grpSpPr>
      <p:sp>
        <p:nvSpPr>
          <p:cNvPr id="209" name="Google Shape;209;g114fa14373d_7_1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0" name="Google Shape;210;g114fa14373d_7_11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Google Shape;211;g114fa14373d_7_1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2" name="Google Shape;212;g114fa14373d_7_1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g114fa14373d_7_1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14"/>
        <p:cNvGrpSpPr/>
        <p:nvPr/>
      </p:nvGrpSpPr>
      <p:grpSpPr>
        <a:xfrm>
          <a:off x="0" y="0"/>
          <a:ext cx="0" cy="0"/>
          <a:chOff x="0" y="0"/>
          <a:chExt cx="0" cy="0"/>
        </a:xfrm>
      </p:grpSpPr>
      <p:sp>
        <p:nvSpPr>
          <p:cNvPr id="215" name="Google Shape;215;g114fa14373d_7_1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6" name="Google Shape;216;g114fa14373d_7_1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7" name="Google Shape;217;g114fa14373d_7_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8" name="Google Shape;218;g114fa14373d_7_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9" name="Google Shape;219;g114fa14373d_7_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Google Shape;4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67"/>
        <p:cNvGrpSpPr/>
        <p:nvPr/>
      </p:nvGrpSpPr>
      <p:grpSpPr>
        <a:xfrm>
          <a:off x="0" y="0"/>
          <a:ext cx="0" cy="0"/>
          <a:chOff x="0" y="0"/>
          <a:chExt cx="0" cy="0"/>
        </a:xfrm>
      </p:grpSpPr>
      <p:sp>
        <p:nvSpPr>
          <p:cNvPr id="68" name="Google Shape;6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1" name="Google Shape;9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55"/>
        <p:cNvGrpSpPr/>
        <p:nvPr/>
      </p:nvGrpSpPr>
      <p:grpSpPr>
        <a:xfrm>
          <a:off x="0" y="0"/>
          <a:ext cx="0" cy="0"/>
          <a:chOff x="0" y="0"/>
          <a:chExt cx="0" cy="0"/>
        </a:xfrm>
      </p:grpSpPr>
      <p:sp>
        <p:nvSpPr>
          <p:cNvPr id="156" name="Google Shape;156;g114fa14373d_7_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g114fa14373d_7_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g114fa14373d_7_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g114fa14373d_7_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g114fa14373d_7_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val="273907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56D7FAD6-8E50-4D41-B02D-AAA6D80E73C8}" type="datetimeFigureOut">
              <a:rPr lang="ru-RU" smtClean="0">
                <a:solidFill>
                  <a:prstClr val="black"/>
                </a:solidFill>
              </a:rPr>
              <a:pPr/>
              <a:t>15.02.2022</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D009A128-E744-4400-929C-6D8E4AABC85E}"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34518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24"/>
        <p:cNvGrpSpPr/>
        <p:nvPr/>
      </p:nvGrpSpPr>
      <p:grpSpPr>
        <a:xfrm>
          <a:off x="0" y="0"/>
          <a:ext cx="0" cy="0"/>
          <a:chOff x="0" y="0"/>
          <a:chExt cx="0" cy="0"/>
        </a:xfrm>
      </p:grpSpPr>
      <p:sp>
        <p:nvSpPr>
          <p:cNvPr id="25" name="Google Shape;2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val="7533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1"/>
        <p:cNvGrpSpPr/>
        <p:nvPr/>
      </p:nvGrpSpPr>
      <p:grpSpPr>
        <a:xfrm>
          <a:off x="0" y="0"/>
          <a:ext cx="0" cy="0"/>
          <a:chOff x="0" y="0"/>
          <a:chExt cx="0" cy="0"/>
        </a:xfrm>
      </p:grpSpPr>
      <p:sp>
        <p:nvSpPr>
          <p:cNvPr id="152" name="Google Shape;152;g114fa14373d_7_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g114fa14373d_7_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g114fa14373d_7_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0000"/>
                </a:solidFill>
                <a:latin typeface="Calibri"/>
                <a:ea typeface="Calibri"/>
                <a:cs typeface="Calibri"/>
                <a:sym typeface="Calibri"/>
              </a:defRPr>
            </a:lvl1pPr>
            <a:lvl2pPr marL="0" marR="0" lvl="1" indent="0" algn="l" rtl="0">
              <a:spcBef>
                <a:spcPts val="0"/>
              </a:spcBef>
              <a:buNone/>
              <a:defRPr sz="1800" b="0" i="0" u="none" strike="noStrike" cap="none">
                <a:solidFill>
                  <a:srgbClr val="000000"/>
                </a:solidFill>
                <a:latin typeface="Calibri"/>
                <a:ea typeface="Calibri"/>
                <a:cs typeface="Calibri"/>
                <a:sym typeface="Calibri"/>
              </a:defRPr>
            </a:lvl2pPr>
            <a:lvl3pPr marL="0" marR="0" lvl="2" indent="0" algn="l" rtl="0">
              <a:spcBef>
                <a:spcPts val="0"/>
              </a:spcBef>
              <a:buNone/>
              <a:defRPr sz="1800" b="0" i="0" u="none" strike="noStrike" cap="none">
                <a:solidFill>
                  <a:srgbClr val="000000"/>
                </a:solidFill>
                <a:latin typeface="Calibri"/>
                <a:ea typeface="Calibri"/>
                <a:cs typeface="Calibri"/>
                <a:sym typeface="Calibri"/>
              </a:defRPr>
            </a:lvl3pPr>
            <a:lvl4pPr marL="0" marR="0" lvl="3" indent="0" algn="l" rtl="0">
              <a:spcBef>
                <a:spcPts val="0"/>
              </a:spcBef>
              <a:buNone/>
              <a:defRPr sz="1800" b="0" i="0" u="none" strike="noStrike" cap="none">
                <a:solidFill>
                  <a:srgbClr val="000000"/>
                </a:solidFill>
                <a:latin typeface="Calibri"/>
                <a:ea typeface="Calibri"/>
                <a:cs typeface="Calibri"/>
                <a:sym typeface="Calibri"/>
              </a:defRPr>
            </a:lvl4pPr>
            <a:lvl5pPr marL="0" marR="0" lvl="4" indent="0" algn="l" rtl="0">
              <a:spcBef>
                <a:spcPts val="0"/>
              </a:spcBef>
              <a:buNone/>
              <a:defRPr sz="1800" b="0" i="0" u="none" strike="noStrike" cap="none">
                <a:solidFill>
                  <a:srgbClr val="000000"/>
                </a:solidFill>
                <a:latin typeface="Calibri"/>
                <a:ea typeface="Calibri"/>
                <a:cs typeface="Calibri"/>
                <a:sym typeface="Calibri"/>
              </a:defRPr>
            </a:lvl5pPr>
            <a:lvl6pPr marL="0" marR="0" lvl="5" indent="0" algn="l" rtl="0">
              <a:spcBef>
                <a:spcPts val="0"/>
              </a:spcBef>
              <a:buNone/>
              <a:defRPr sz="1800" b="0" i="0" u="none" strike="noStrike" cap="none">
                <a:solidFill>
                  <a:srgbClr val="000000"/>
                </a:solidFill>
                <a:latin typeface="Calibri"/>
                <a:ea typeface="Calibri"/>
                <a:cs typeface="Calibri"/>
                <a:sym typeface="Calibri"/>
              </a:defRPr>
            </a:lvl6pPr>
            <a:lvl7pPr marL="0" marR="0" lvl="6" indent="0" algn="l" rtl="0">
              <a:spcBef>
                <a:spcPts val="0"/>
              </a:spcBef>
              <a:buNone/>
              <a:defRPr sz="1800" b="0" i="0" u="none" strike="noStrike" cap="none">
                <a:solidFill>
                  <a:srgbClr val="000000"/>
                </a:solidFill>
                <a:latin typeface="Calibri"/>
                <a:ea typeface="Calibri"/>
                <a:cs typeface="Calibri"/>
                <a:sym typeface="Calibri"/>
              </a:defRPr>
            </a:lvl7pPr>
            <a:lvl8pPr marL="0" marR="0" lvl="7" indent="0" algn="l" rtl="0">
              <a:spcBef>
                <a:spcPts val="0"/>
              </a:spcBef>
              <a:buNone/>
              <a:defRPr sz="1800" b="0" i="0" u="none" strike="noStrike" cap="none">
                <a:solidFill>
                  <a:srgbClr val="000000"/>
                </a:solidFill>
                <a:latin typeface="Calibri"/>
                <a:ea typeface="Calibri"/>
                <a:cs typeface="Calibri"/>
                <a:sym typeface="Calibri"/>
              </a:defRPr>
            </a:lvl8pPr>
            <a:lvl9pPr marL="0" marR="0" lvl="8" indent="0" algn="l" rtl="0">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55"/>
        <p:cNvGrpSpPr/>
        <p:nvPr/>
      </p:nvGrpSpPr>
      <p:grpSpPr>
        <a:xfrm>
          <a:off x="0" y="0"/>
          <a:ext cx="0" cy="0"/>
          <a:chOff x="0" y="0"/>
          <a:chExt cx="0" cy="0"/>
        </a:xfrm>
      </p:grpSpPr>
      <p:sp>
        <p:nvSpPr>
          <p:cNvPr id="156" name="Google Shape;156;g114fa14373d_7_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g114fa14373d_7_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g114fa14373d_7_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g114fa14373d_7_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g114fa14373d_7_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4.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4.png"/><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9"/>
        <p:cNvGrpSpPr/>
        <p:nvPr/>
      </p:nvGrpSpPr>
      <p:grpSpPr>
        <a:xfrm>
          <a:off x="0" y="0"/>
          <a:ext cx="0" cy="0"/>
          <a:chOff x="0" y="0"/>
          <a:chExt cx="0" cy="0"/>
        </a:xfrm>
      </p:grpSpPr>
      <p:sp>
        <p:nvSpPr>
          <p:cNvPr id="10" name="Google Shape;10;p16"/>
          <p:cNvSpPr txBox="1"/>
          <p:nvPr/>
        </p:nvSpPr>
        <p:spPr>
          <a:xfrm>
            <a:off x="714375" y="285750"/>
            <a:ext cx="8215312" cy="63579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 name="Google Shape;11;p16"/>
          <p:cNvSpPr txBox="1"/>
          <p:nvPr/>
        </p:nvSpPr>
        <p:spPr>
          <a:xfrm>
            <a:off x="0" y="6642100"/>
            <a:ext cx="1500187" cy="215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D9D9"/>
              </a:buClr>
              <a:buSzPts val="800"/>
              <a:buFont typeface="Times New Roman"/>
              <a:buNone/>
            </a:pPr>
            <a:r>
              <a:rPr lang="en-US" sz="800" b="0" i="0" u="none">
                <a:solidFill>
                  <a:srgbClr val="D9D9D9"/>
                </a:solidFill>
                <a:latin typeface="Times New Roman"/>
                <a:ea typeface="Times New Roman"/>
                <a:cs typeface="Times New Roman"/>
                <a:sym typeface="Times New Roman"/>
              </a:rPr>
              <a:t>© Фокина Лидия Петровна </a:t>
            </a:r>
            <a:endParaRPr/>
          </a:p>
        </p:txBody>
      </p:sp>
      <p:pic>
        <p:nvPicPr>
          <p:cNvPr id="12" name="Google Shape;12;p16"/>
          <p:cNvPicPr preferRelativeResize="0"/>
          <p:nvPr/>
        </p:nvPicPr>
        <p:blipFill rotWithShape="1">
          <a:blip r:embed="rId3">
            <a:alphaModFix/>
          </a:blip>
          <a:srcRect/>
          <a:stretch/>
        </p:blipFill>
        <p:spPr>
          <a:xfrm>
            <a:off x="298450" y="6108700"/>
            <a:ext cx="933450" cy="371475"/>
          </a:xfrm>
          <a:prstGeom prst="rect">
            <a:avLst/>
          </a:prstGeom>
          <a:noFill/>
          <a:ln>
            <a:noFill/>
          </a:ln>
        </p:spPr>
      </p:pic>
      <p:pic>
        <p:nvPicPr>
          <p:cNvPr id="13" name="Google Shape;13;p16"/>
          <p:cNvPicPr preferRelativeResize="0"/>
          <p:nvPr/>
        </p:nvPicPr>
        <p:blipFill rotWithShape="1">
          <a:blip r:embed="rId4">
            <a:alphaModFix/>
          </a:blip>
          <a:srcRect/>
          <a:stretch/>
        </p:blipFill>
        <p:spPr>
          <a:xfrm>
            <a:off x="298450" y="5400675"/>
            <a:ext cx="933450" cy="371475"/>
          </a:xfrm>
          <a:prstGeom prst="rect">
            <a:avLst/>
          </a:prstGeom>
          <a:noFill/>
          <a:ln>
            <a:noFill/>
          </a:ln>
        </p:spPr>
      </p:pic>
      <p:pic>
        <p:nvPicPr>
          <p:cNvPr id="14" name="Google Shape;14;p16"/>
          <p:cNvPicPr preferRelativeResize="0"/>
          <p:nvPr/>
        </p:nvPicPr>
        <p:blipFill rotWithShape="1">
          <a:blip r:embed="rId5">
            <a:alphaModFix/>
          </a:blip>
          <a:srcRect/>
          <a:stretch/>
        </p:blipFill>
        <p:spPr>
          <a:xfrm>
            <a:off x="298450" y="4687887"/>
            <a:ext cx="933450" cy="371475"/>
          </a:xfrm>
          <a:prstGeom prst="rect">
            <a:avLst/>
          </a:prstGeom>
          <a:noFill/>
          <a:ln>
            <a:noFill/>
          </a:ln>
        </p:spPr>
      </p:pic>
      <p:pic>
        <p:nvPicPr>
          <p:cNvPr id="15" name="Google Shape;15;p16"/>
          <p:cNvPicPr preferRelativeResize="0"/>
          <p:nvPr/>
        </p:nvPicPr>
        <p:blipFill rotWithShape="1">
          <a:blip r:embed="rId6">
            <a:alphaModFix/>
          </a:blip>
          <a:srcRect/>
          <a:stretch/>
        </p:blipFill>
        <p:spPr>
          <a:xfrm>
            <a:off x="298450" y="3981450"/>
            <a:ext cx="933450" cy="371475"/>
          </a:xfrm>
          <a:prstGeom prst="rect">
            <a:avLst/>
          </a:prstGeom>
          <a:noFill/>
          <a:ln>
            <a:noFill/>
          </a:ln>
        </p:spPr>
      </p:pic>
      <p:pic>
        <p:nvPicPr>
          <p:cNvPr id="16" name="Google Shape;16;p16"/>
          <p:cNvPicPr preferRelativeResize="0"/>
          <p:nvPr/>
        </p:nvPicPr>
        <p:blipFill rotWithShape="1">
          <a:blip r:embed="rId7">
            <a:alphaModFix/>
          </a:blip>
          <a:srcRect/>
          <a:stretch/>
        </p:blipFill>
        <p:spPr>
          <a:xfrm>
            <a:off x="298450" y="3267075"/>
            <a:ext cx="933450" cy="371475"/>
          </a:xfrm>
          <a:prstGeom prst="rect">
            <a:avLst/>
          </a:prstGeom>
          <a:noFill/>
          <a:ln>
            <a:noFill/>
          </a:ln>
        </p:spPr>
      </p:pic>
      <p:pic>
        <p:nvPicPr>
          <p:cNvPr id="17" name="Google Shape;17;p16"/>
          <p:cNvPicPr preferRelativeResize="0"/>
          <p:nvPr/>
        </p:nvPicPr>
        <p:blipFill rotWithShape="1">
          <a:blip r:embed="rId8">
            <a:alphaModFix/>
          </a:blip>
          <a:srcRect/>
          <a:stretch/>
        </p:blipFill>
        <p:spPr>
          <a:xfrm>
            <a:off x="298450" y="2554287"/>
            <a:ext cx="933450" cy="371475"/>
          </a:xfrm>
          <a:prstGeom prst="rect">
            <a:avLst/>
          </a:prstGeom>
          <a:noFill/>
          <a:ln>
            <a:noFill/>
          </a:ln>
        </p:spPr>
      </p:pic>
      <p:pic>
        <p:nvPicPr>
          <p:cNvPr id="18" name="Google Shape;18;p16"/>
          <p:cNvPicPr preferRelativeResize="0"/>
          <p:nvPr/>
        </p:nvPicPr>
        <p:blipFill rotWithShape="1">
          <a:blip r:embed="rId9">
            <a:alphaModFix/>
          </a:blip>
          <a:srcRect/>
          <a:stretch/>
        </p:blipFill>
        <p:spPr>
          <a:xfrm>
            <a:off x="298450" y="1847850"/>
            <a:ext cx="933450" cy="371475"/>
          </a:xfrm>
          <a:prstGeom prst="rect">
            <a:avLst/>
          </a:prstGeom>
          <a:noFill/>
          <a:ln>
            <a:noFill/>
          </a:ln>
        </p:spPr>
      </p:pic>
      <p:pic>
        <p:nvPicPr>
          <p:cNvPr id="19" name="Google Shape;19;p16"/>
          <p:cNvPicPr preferRelativeResize="0"/>
          <p:nvPr/>
        </p:nvPicPr>
        <p:blipFill rotWithShape="1">
          <a:blip r:embed="rId10">
            <a:alphaModFix/>
          </a:blip>
          <a:srcRect/>
          <a:stretch/>
        </p:blipFill>
        <p:spPr>
          <a:xfrm>
            <a:off x="298450" y="1133475"/>
            <a:ext cx="933450" cy="371475"/>
          </a:xfrm>
          <a:prstGeom prst="rect">
            <a:avLst/>
          </a:prstGeom>
          <a:noFill/>
          <a:ln>
            <a:noFill/>
          </a:ln>
        </p:spPr>
      </p:pic>
      <p:pic>
        <p:nvPicPr>
          <p:cNvPr id="20" name="Google Shape;20;p16"/>
          <p:cNvPicPr preferRelativeResize="0"/>
          <p:nvPr/>
        </p:nvPicPr>
        <p:blipFill rotWithShape="1">
          <a:blip r:embed="rId11">
            <a:alphaModFix/>
          </a:blip>
          <a:srcRect/>
          <a:stretch/>
        </p:blipFill>
        <p:spPr>
          <a:xfrm>
            <a:off x="298450" y="427037"/>
            <a:ext cx="933450" cy="371475"/>
          </a:xfrm>
          <a:prstGeom prst="rect">
            <a:avLst/>
          </a:prstGeom>
          <a:noFill/>
          <a:ln>
            <a:noFill/>
          </a:ln>
        </p:spPr>
      </p:pic>
      <p:sp>
        <p:nvSpPr>
          <p:cNvPr id="21" name="Google Shape;2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28"/>
        <p:cNvGrpSpPr/>
        <p:nvPr/>
      </p:nvGrpSpPr>
      <p:grpSpPr>
        <a:xfrm>
          <a:off x="0" y="0"/>
          <a:ext cx="0" cy="0"/>
          <a:chOff x="0" y="0"/>
          <a:chExt cx="0" cy="0"/>
        </a:xfrm>
      </p:grpSpPr>
      <p:sp>
        <p:nvSpPr>
          <p:cNvPr id="29" name="Google Shape;29;p18"/>
          <p:cNvSpPr txBox="1"/>
          <p:nvPr/>
        </p:nvSpPr>
        <p:spPr>
          <a:xfrm>
            <a:off x="714375" y="285750"/>
            <a:ext cx="8215312" cy="63579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 name="Google Shape;30;p18"/>
          <p:cNvSpPr txBox="1"/>
          <p:nvPr/>
        </p:nvSpPr>
        <p:spPr>
          <a:xfrm>
            <a:off x="0" y="6642100"/>
            <a:ext cx="1500187" cy="215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D9D9"/>
              </a:buClr>
              <a:buSzPts val="800"/>
              <a:buFont typeface="Times New Roman"/>
              <a:buNone/>
            </a:pPr>
            <a:r>
              <a:rPr lang="en-US" sz="800" b="0" i="0" u="none">
                <a:solidFill>
                  <a:srgbClr val="D9D9D9"/>
                </a:solidFill>
                <a:latin typeface="Times New Roman"/>
                <a:ea typeface="Times New Roman"/>
                <a:cs typeface="Times New Roman"/>
                <a:sym typeface="Times New Roman"/>
              </a:rPr>
              <a:t>© Фокина Лидия Петровна </a:t>
            </a:r>
            <a:endParaRPr/>
          </a:p>
        </p:txBody>
      </p:sp>
      <p:pic>
        <p:nvPicPr>
          <p:cNvPr id="31" name="Google Shape;31;p18"/>
          <p:cNvPicPr preferRelativeResize="0"/>
          <p:nvPr/>
        </p:nvPicPr>
        <p:blipFill rotWithShape="1">
          <a:blip r:embed="rId3">
            <a:alphaModFix/>
          </a:blip>
          <a:srcRect/>
          <a:stretch/>
        </p:blipFill>
        <p:spPr>
          <a:xfrm>
            <a:off x="298450" y="6108700"/>
            <a:ext cx="933450" cy="371475"/>
          </a:xfrm>
          <a:prstGeom prst="rect">
            <a:avLst/>
          </a:prstGeom>
          <a:noFill/>
          <a:ln>
            <a:noFill/>
          </a:ln>
        </p:spPr>
      </p:pic>
      <p:pic>
        <p:nvPicPr>
          <p:cNvPr id="32" name="Google Shape;32;p18"/>
          <p:cNvPicPr preferRelativeResize="0"/>
          <p:nvPr/>
        </p:nvPicPr>
        <p:blipFill rotWithShape="1">
          <a:blip r:embed="rId4">
            <a:alphaModFix/>
          </a:blip>
          <a:srcRect/>
          <a:stretch/>
        </p:blipFill>
        <p:spPr>
          <a:xfrm>
            <a:off x="298450" y="5400675"/>
            <a:ext cx="933450" cy="371475"/>
          </a:xfrm>
          <a:prstGeom prst="rect">
            <a:avLst/>
          </a:prstGeom>
          <a:noFill/>
          <a:ln>
            <a:noFill/>
          </a:ln>
        </p:spPr>
      </p:pic>
      <p:pic>
        <p:nvPicPr>
          <p:cNvPr id="33" name="Google Shape;33;p18"/>
          <p:cNvPicPr preferRelativeResize="0"/>
          <p:nvPr/>
        </p:nvPicPr>
        <p:blipFill rotWithShape="1">
          <a:blip r:embed="rId5">
            <a:alphaModFix/>
          </a:blip>
          <a:srcRect/>
          <a:stretch/>
        </p:blipFill>
        <p:spPr>
          <a:xfrm>
            <a:off x="298450" y="4687887"/>
            <a:ext cx="933450" cy="371475"/>
          </a:xfrm>
          <a:prstGeom prst="rect">
            <a:avLst/>
          </a:prstGeom>
          <a:noFill/>
          <a:ln>
            <a:noFill/>
          </a:ln>
        </p:spPr>
      </p:pic>
      <p:pic>
        <p:nvPicPr>
          <p:cNvPr id="34" name="Google Shape;34;p18"/>
          <p:cNvPicPr preferRelativeResize="0"/>
          <p:nvPr/>
        </p:nvPicPr>
        <p:blipFill rotWithShape="1">
          <a:blip r:embed="rId6">
            <a:alphaModFix/>
          </a:blip>
          <a:srcRect/>
          <a:stretch/>
        </p:blipFill>
        <p:spPr>
          <a:xfrm>
            <a:off x="298450" y="3981450"/>
            <a:ext cx="933450" cy="371475"/>
          </a:xfrm>
          <a:prstGeom prst="rect">
            <a:avLst/>
          </a:prstGeom>
          <a:noFill/>
          <a:ln>
            <a:noFill/>
          </a:ln>
        </p:spPr>
      </p:pic>
      <p:pic>
        <p:nvPicPr>
          <p:cNvPr id="35" name="Google Shape;35;p18"/>
          <p:cNvPicPr preferRelativeResize="0"/>
          <p:nvPr/>
        </p:nvPicPr>
        <p:blipFill rotWithShape="1">
          <a:blip r:embed="rId7">
            <a:alphaModFix/>
          </a:blip>
          <a:srcRect/>
          <a:stretch/>
        </p:blipFill>
        <p:spPr>
          <a:xfrm>
            <a:off x="298450" y="3267075"/>
            <a:ext cx="933450" cy="371475"/>
          </a:xfrm>
          <a:prstGeom prst="rect">
            <a:avLst/>
          </a:prstGeom>
          <a:noFill/>
          <a:ln>
            <a:noFill/>
          </a:ln>
        </p:spPr>
      </p:pic>
      <p:pic>
        <p:nvPicPr>
          <p:cNvPr id="36" name="Google Shape;36;p18"/>
          <p:cNvPicPr preferRelativeResize="0"/>
          <p:nvPr/>
        </p:nvPicPr>
        <p:blipFill rotWithShape="1">
          <a:blip r:embed="rId8">
            <a:alphaModFix/>
          </a:blip>
          <a:srcRect/>
          <a:stretch/>
        </p:blipFill>
        <p:spPr>
          <a:xfrm>
            <a:off x="298450" y="2554287"/>
            <a:ext cx="933450" cy="371475"/>
          </a:xfrm>
          <a:prstGeom prst="rect">
            <a:avLst/>
          </a:prstGeom>
          <a:noFill/>
          <a:ln>
            <a:noFill/>
          </a:ln>
        </p:spPr>
      </p:pic>
      <p:pic>
        <p:nvPicPr>
          <p:cNvPr id="37" name="Google Shape;37;p18"/>
          <p:cNvPicPr preferRelativeResize="0"/>
          <p:nvPr/>
        </p:nvPicPr>
        <p:blipFill rotWithShape="1">
          <a:blip r:embed="rId9">
            <a:alphaModFix/>
          </a:blip>
          <a:srcRect/>
          <a:stretch/>
        </p:blipFill>
        <p:spPr>
          <a:xfrm>
            <a:off x="298450" y="1847850"/>
            <a:ext cx="933450" cy="371475"/>
          </a:xfrm>
          <a:prstGeom prst="rect">
            <a:avLst/>
          </a:prstGeom>
          <a:noFill/>
          <a:ln>
            <a:noFill/>
          </a:ln>
        </p:spPr>
      </p:pic>
      <p:pic>
        <p:nvPicPr>
          <p:cNvPr id="38" name="Google Shape;38;p18"/>
          <p:cNvPicPr preferRelativeResize="0"/>
          <p:nvPr/>
        </p:nvPicPr>
        <p:blipFill rotWithShape="1">
          <a:blip r:embed="rId10">
            <a:alphaModFix/>
          </a:blip>
          <a:srcRect/>
          <a:stretch/>
        </p:blipFill>
        <p:spPr>
          <a:xfrm>
            <a:off x="298450" y="1133475"/>
            <a:ext cx="933450" cy="371475"/>
          </a:xfrm>
          <a:prstGeom prst="rect">
            <a:avLst/>
          </a:prstGeom>
          <a:noFill/>
          <a:ln>
            <a:noFill/>
          </a:ln>
        </p:spPr>
      </p:pic>
      <p:pic>
        <p:nvPicPr>
          <p:cNvPr id="39" name="Google Shape;39;p18"/>
          <p:cNvPicPr preferRelativeResize="0"/>
          <p:nvPr/>
        </p:nvPicPr>
        <p:blipFill rotWithShape="1">
          <a:blip r:embed="rId11">
            <a:alphaModFix/>
          </a:blip>
          <a:srcRect/>
          <a:stretch/>
        </p:blipFill>
        <p:spPr>
          <a:xfrm>
            <a:off x="298450" y="427037"/>
            <a:ext cx="933450" cy="371475"/>
          </a:xfrm>
          <a:prstGeom prst="rect">
            <a:avLst/>
          </a:prstGeom>
          <a:noFill/>
          <a:ln>
            <a:noFill/>
          </a:ln>
        </p:spPr>
      </p:pic>
      <p:sp>
        <p:nvSpPr>
          <p:cNvPr id="40" name="Google Shape;4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52"/>
        <p:cNvGrpSpPr/>
        <p:nvPr/>
      </p:nvGrpSpPr>
      <p:grpSpPr>
        <a:xfrm>
          <a:off x="0" y="0"/>
          <a:ext cx="0" cy="0"/>
          <a:chOff x="0" y="0"/>
          <a:chExt cx="0" cy="0"/>
        </a:xfrm>
      </p:grpSpPr>
      <p:sp>
        <p:nvSpPr>
          <p:cNvPr id="53" name="Google Shape;53;p20"/>
          <p:cNvSpPr txBox="1"/>
          <p:nvPr/>
        </p:nvSpPr>
        <p:spPr>
          <a:xfrm>
            <a:off x="714375" y="285750"/>
            <a:ext cx="8215312" cy="63579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4" name="Google Shape;54;p20"/>
          <p:cNvSpPr txBox="1"/>
          <p:nvPr/>
        </p:nvSpPr>
        <p:spPr>
          <a:xfrm>
            <a:off x="0" y="6642100"/>
            <a:ext cx="1500187" cy="215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D9D9"/>
              </a:buClr>
              <a:buSzPts val="800"/>
              <a:buFont typeface="Times New Roman"/>
              <a:buNone/>
            </a:pPr>
            <a:r>
              <a:rPr lang="en-US" sz="800" b="0" i="0" u="none">
                <a:solidFill>
                  <a:srgbClr val="D9D9D9"/>
                </a:solidFill>
                <a:latin typeface="Times New Roman"/>
                <a:ea typeface="Times New Roman"/>
                <a:cs typeface="Times New Roman"/>
                <a:sym typeface="Times New Roman"/>
              </a:rPr>
              <a:t>© Фокина Лидия Петровна </a:t>
            </a:r>
            <a:endParaRPr/>
          </a:p>
        </p:txBody>
      </p:sp>
      <p:pic>
        <p:nvPicPr>
          <p:cNvPr id="55" name="Google Shape;55;p20"/>
          <p:cNvPicPr preferRelativeResize="0"/>
          <p:nvPr/>
        </p:nvPicPr>
        <p:blipFill rotWithShape="1">
          <a:blip r:embed="rId3">
            <a:alphaModFix/>
          </a:blip>
          <a:srcRect/>
          <a:stretch/>
        </p:blipFill>
        <p:spPr>
          <a:xfrm>
            <a:off x="298450" y="6108700"/>
            <a:ext cx="933450" cy="371475"/>
          </a:xfrm>
          <a:prstGeom prst="rect">
            <a:avLst/>
          </a:prstGeom>
          <a:noFill/>
          <a:ln>
            <a:noFill/>
          </a:ln>
        </p:spPr>
      </p:pic>
      <p:pic>
        <p:nvPicPr>
          <p:cNvPr id="56" name="Google Shape;56;p20"/>
          <p:cNvPicPr preferRelativeResize="0"/>
          <p:nvPr/>
        </p:nvPicPr>
        <p:blipFill rotWithShape="1">
          <a:blip r:embed="rId4">
            <a:alphaModFix/>
          </a:blip>
          <a:srcRect/>
          <a:stretch/>
        </p:blipFill>
        <p:spPr>
          <a:xfrm>
            <a:off x="298450" y="5400675"/>
            <a:ext cx="933450" cy="371475"/>
          </a:xfrm>
          <a:prstGeom prst="rect">
            <a:avLst/>
          </a:prstGeom>
          <a:noFill/>
          <a:ln>
            <a:noFill/>
          </a:ln>
        </p:spPr>
      </p:pic>
      <p:pic>
        <p:nvPicPr>
          <p:cNvPr id="57" name="Google Shape;57;p20"/>
          <p:cNvPicPr preferRelativeResize="0"/>
          <p:nvPr/>
        </p:nvPicPr>
        <p:blipFill rotWithShape="1">
          <a:blip r:embed="rId5">
            <a:alphaModFix/>
          </a:blip>
          <a:srcRect/>
          <a:stretch/>
        </p:blipFill>
        <p:spPr>
          <a:xfrm>
            <a:off x="298450" y="4687887"/>
            <a:ext cx="933450" cy="371475"/>
          </a:xfrm>
          <a:prstGeom prst="rect">
            <a:avLst/>
          </a:prstGeom>
          <a:noFill/>
          <a:ln>
            <a:noFill/>
          </a:ln>
        </p:spPr>
      </p:pic>
      <p:pic>
        <p:nvPicPr>
          <p:cNvPr id="58" name="Google Shape;58;p20"/>
          <p:cNvPicPr preferRelativeResize="0"/>
          <p:nvPr/>
        </p:nvPicPr>
        <p:blipFill rotWithShape="1">
          <a:blip r:embed="rId6">
            <a:alphaModFix/>
          </a:blip>
          <a:srcRect/>
          <a:stretch/>
        </p:blipFill>
        <p:spPr>
          <a:xfrm>
            <a:off x="298450" y="3981450"/>
            <a:ext cx="933450" cy="371475"/>
          </a:xfrm>
          <a:prstGeom prst="rect">
            <a:avLst/>
          </a:prstGeom>
          <a:noFill/>
          <a:ln>
            <a:noFill/>
          </a:ln>
        </p:spPr>
      </p:pic>
      <p:pic>
        <p:nvPicPr>
          <p:cNvPr id="59" name="Google Shape;59;p20"/>
          <p:cNvPicPr preferRelativeResize="0"/>
          <p:nvPr/>
        </p:nvPicPr>
        <p:blipFill rotWithShape="1">
          <a:blip r:embed="rId7">
            <a:alphaModFix/>
          </a:blip>
          <a:srcRect/>
          <a:stretch/>
        </p:blipFill>
        <p:spPr>
          <a:xfrm>
            <a:off x="298450" y="3267075"/>
            <a:ext cx="933450" cy="371475"/>
          </a:xfrm>
          <a:prstGeom prst="rect">
            <a:avLst/>
          </a:prstGeom>
          <a:noFill/>
          <a:ln>
            <a:noFill/>
          </a:ln>
        </p:spPr>
      </p:pic>
      <p:pic>
        <p:nvPicPr>
          <p:cNvPr id="60" name="Google Shape;60;p20"/>
          <p:cNvPicPr preferRelativeResize="0"/>
          <p:nvPr/>
        </p:nvPicPr>
        <p:blipFill rotWithShape="1">
          <a:blip r:embed="rId8">
            <a:alphaModFix/>
          </a:blip>
          <a:srcRect/>
          <a:stretch/>
        </p:blipFill>
        <p:spPr>
          <a:xfrm>
            <a:off x="298450" y="2554287"/>
            <a:ext cx="933450" cy="371475"/>
          </a:xfrm>
          <a:prstGeom prst="rect">
            <a:avLst/>
          </a:prstGeom>
          <a:noFill/>
          <a:ln>
            <a:noFill/>
          </a:ln>
        </p:spPr>
      </p:pic>
      <p:pic>
        <p:nvPicPr>
          <p:cNvPr id="61" name="Google Shape;61;p20"/>
          <p:cNvPicPr preferRelativeResize="0"/>
          <p:nvPr/>
        </p:nvPicPr>
        <p:blipFill rotWithShape="1">
          <a:blip r:embed="rId9">
            <a:alphaModFix/>
          </a:blip>
          <a:srcRect/>
          <a:stretch/>
        </p:blipFill>
        <p:spPr>
          <a:xfrm>
            <a:off x="298450" y="1847850"/>
            <a:ext cx="933450" cy="371475"/>
          </a:xfrm>
          <a:prstGeom prst="rect">
            <a:avLst/>
          </a:prstGeom>
          <a:noFill/>
          <a:ln>
            <a:noFill/>
          </a:ln>
        </p:spPr>
      </p:pic>
      <p:pic>
        <p:nvPicPr>
          <p:cNvPr id="62" name="Google Shape;62;p20"/>
          <p:cNvPicPr preferRelativeResize="0"/>
          <p:nvPr/>
        </p:nvPicPr>
        <p:blipFill rotWithShape="1">
          <a:blip r:embed="rId10">
            <a:alphaModFix/>
          </a:blip>
          <a:srcRect/>
          <a:stretch/>
        </p:blipFill>
        <p:spPr>
          <a:xfrm>
            <a:off x="298450" y="1133475"/>
            <a:ext cx="933450" cy="371475"/>
          </a:xfrm>
          <a:prstGeom prst="rect">
            <a:avLst/>
          </a:prstGeom>
          <a:noFill/>
          <a:ln>
            <a:noFill/>
          </a:ln>
        </p:spPr>
      </p:pic>
      <p:pic>
        <p:nvPicPr>
          <p:cNvPr id="63" name="Google Shape;63;p20"/>
          <p:cNvPicPr preferRelativeResize="0"/>
          <p:nvPr/>
        </p:nvPicPr>
        <p:blipFill rotWithShape="1">
          <a:blip r:embed="rId11">
            <a:alphaModFix/>
          </a:blip>
          <a:srcRect/>
          <a:stretch/>
        </p:blipFill>
        <p:spPr>
          <a:xfrm>
            <a:off x="298450" y="427037"/>
            <a:ext cx="933450" cy="371475"/>
          </a:xfrm>
          <a:prstGeom prst="rect">
            <a:avLst/>
          </a:prstGeom>
          <a:noFill/>
          <a:ln>
            <a:noFill/>
          </a:ln>
        </p:spPr>
      </p:pic>
      <p:sp>
        <p:nvSpPr>
          <p:cNvPr id="64" name="Google Shape;6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73"/>
        <p:cNvGrpSpPr/>
        <p:nvPr/>
      </p:nvGrpSpPr>
      <p:grpSpPr>
        <a:xfrm>
          <a:off x="0" y="0"/>
          <a:ext cx="0" cy="0"/>
          <a:chOff x="0" y="0"/>
          <a:chExt cx="0" cy="0"/>
        </a:xfrm>
      </p:grpSpPr>
      <p:sp>
        <p:nvSpPr>
          <p:cNvPr id="74" name="Google Shape;74;p22"/>
          <p:cNvSpPr txBox="1"/>
          <p:nvPr/>
        </p:nvSpPr>
        <p:spPr>
          <a:xfrm>
            <a:off x="714375" y="285750"/>
            <a:ext cx="8215312" cy="63579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5" name="Google Shape;75;p22"/>
          <p:cNvSpPr txBox="1"/>
          <p:nvPr/>
        </p:nvSpPr>
        <p:spPr>
          <a:xfrm>
            <a:off x="0" y="6642100"/>
            <a:ext cx="1500187" cy="215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D9D9"/>
              </a:buClr>
              <a:buSzPts val="800"/>
              <a:buFont typeface="Times New Roman"/>
              <a:buNone/>
            </a:pPr>
            <a:r>
              <a:rPr lang="en-US" sz="800" b="0" i="0" u="none">
                <a:solidFill>
                  <a:srgbClr val="D9D9D9"/>
                </a:solidFill>
                <a:latin typeface="Times New Roman"/>
                <a:ea typeface="Times New Roman"/>
                <a:cs typeface="Times New Roman"/>
                <a:sym typeface="Times New Roman"/>
              </a:rPr>
              <a:t>© Фокина Лидия Петровна </a:t>
            </a:r>
            <a:endParaRPr/>
          </a:p>
        </p:txBody>
      </p:sp>
      <p:pic>
        <p:nvPicPr>
          <p:cNvPr id="76" name="Google Shape;76;p22"/>
          <p:cNvPicPr preferRelativeResize="0"/>
          <p:nvPr/>
        </p:nvPicPr>
        <p:blipFill rotWithShape="1">
          <a:blip r:embed="rId6">
            <a:alphaModFix/>
          </a:blip>
          <a:srcRect/>
          <a:stretch/>
        </p:blipFill>
        <p:spPr>
          <a:xfrm>
            <a:off x="298450" y="6108700"/>
            <a:ext cx="933450" cy="371475"/>
          </a:xfrm>
          <a:prstGeom prst="rect">
            <a:avLst/>
          </a:prstGeom>
          <a:noFill/>
          <a:ln>
            <a:noFill/>
          </a:ln>
        </p:spPr>
      </p:pic>
      <p:pic>
        <p:nvPicPr>
          <p:cNvPr id="77" name="Google Shape;77;p22"/>
          <p:cNvPicPr preferRelativeResize="0"/>
          <p:nvPr/>
        </p:nvPicPr>
        <p:blipFill rotWithShape="1">
          <a:blip r:embed="rId7">
            <a:alphaModFix/>
          </a:blip>
          <a:srcRect/>
          <a:stretch/>
        </p:blipFill>
        <p:spPr>
          <a:xfrm>
            <a:off x="298450" y="5400675"/>
            <a:ext cx="933450" cy="371475"/>
          </a:xfrm>
          <a:prstGeom prst="rect">
            <a:avLst/>
          </a:prstGeom>
          <a:noFill/>
          <a:ln>
            <a:noFill/>
          </a:ln>
        </p:spPr>
      </p:pic>
      <p:pic>
        <p:nvPicPr>
          <p:cNvPr id="78" name="Google Shape;78;p22"/>
          <p:cNvPicPr preferRelativeResize="0"/>
          <p:nvPr/>
        </p:nvPicPr>
        <p:blipFill rotWithShape="1">
          <a:blip r:embed="rId8">
            <a:alphaModFix/>
          </a:blip>
          <a:srcRect/>
          <a:stretch/>
        </p:blipFill>
        <p:spPr>
          <a:xfrm>
            <a:off x="298450" y="4687887"/>
            <a:ext cx="933450" cy="371475"/>
          </a:xfrm>
          <a:prstGeom prst="rect">
            <a:avLst/>
          </a:prstGeom>
          <a:noFill/>
          <a:ln>
            <a:noFill/>
          </a:ln>
        </p:spPr>
      </p:pic>
      <p:pic>
        <p:nvPicPr>
          <p:cNvPr id="79" name="Google Shape;79;p22"/>
          <p:cNvPicPr preferRelativeResize="0"/>
          <p:nvPr/>
        </p:nvPicPr>
        <p:blipFill rotWithShape="1">
          <a:blip r:embed="rId9">
            <a:alphaModFix/>
          </a:blip>
          <a:srcRect/>
          <a:stretch/>
        </p:blipFill>
        <p:spPr>
          <a:xfrm>
            <a:off x="298450" y="3981450"/>
            <a:ext cx="933450" cy="371475"/>
          </a:xfrm>
          <a:prstGeom prst="rect">
            <a:avLst/>
          </a:prstGeom>
          <a:noFill/>
          <a:ln>
            <a:noFill/>
          </a:ln>
        </p:spPr>
      </p:pic>
      <p:pic>
        <p:nvPicPr>
          <p:cNvPr id="80" name="Google Shape;80;p22"/>
          <p:cNvPicPr preferRelativeResize="0"/>
          <p:nvPr/>
        </p:nvPicPr>
        <p:blipFill rotWithShape="1">
          <a:blip r:embed="rId10">
            <a:alphaModFix/>
          </a:blip>
          <a:srcRect/>
          <a:stretch/>
        </p:blipFill>
        <p:spPr>
          <a:xfrm>
            <a:off x="298450" y="3267075"/>
            <a:ext cx="933450" cy="371475"/>
          </a:xfrm>
          <a:prstGeom prst="rect">
            <a:avLst/>
          </a:prstGeom>
          <a:noFill/>
          <a:ln>
            <a:noFill/>
          </a:ln>
        </p:spPr>
      </p:pic>
      <p:pic>
        <p:nvPicPr>
          <p:cNvPr id="81" name="Google Shape;81;p22"/>
          <p:cNvPicPr preferRelativeResize="0"/>
          <p:nvPr/>
        </p:nvPicPr>
        <p:blipFill rotWithShape="1">
          <a:blip r:embed="rId11">
            <a:alphaModFix/>
          </a:blip>
          <a:srcRect/>
          <a:stretch/>
        </p:blipFill>
        <p:spPr>
          <a:xfrm>
            <a:off x="298450" y="2554287"/>
            <a:ext cx="933450" cy="371475"/>
          </a:xfrm>
          <a:prstGeom prst="rect">
            <a:avLst/>
          </a:prstGeom>
          <a:noFill/>
          <a:ln>
            <a:noFill/>
          </a:ln>
        </p:spPr>
      </p:pic>
      <p:pic>
        <p:nvPicPr>
          <p:cNvPr id="82" name="Google Shape;82;p22"/>
          <p:cNvPicPr preferRelativeResize="0"/>
          <p:nvPr/>
        </p:nvPicPr>
        <p:blipFill rotWithShape="1">
          <a:blip r:embed="rId12">
            <a:alphaModFix/>
          </a:blip>
          <a:srcRect/>
          <a:stretch/>
        </p:blipFill>
        <p:spPr>
          <a:xfrm>
            <a:off x="298450" y="1847850"/>
            <a:ext cx="933450" cy="371475"/>
          </a:xfrm>
          <a:prstGeom prst="rect">
            <a:avLst/>
          </a:prstGeom>
          <a:noFill/>
          <a:ln>
            <a:noFill/>
          </a:ln>
        </p:spPr>
      </p:pic>
      <p:pic>
        <p:nvPicPr>
          <p:cNvPr id="83" name="Google Shape;83;p22"/>
          <p:cNvPicPr preferRelativeResize="0"/>
          <p:nvPr/>
        </p:nvPicPr>
        <p:blipFill rotWithShape="1">
          <a:blip r:embed="rId13">
            <a:alphaModFix/>
          </a:blip>
          <a:srcRect/>
          <a:stretch/>
        </p:blipFill>
        <p:spPr>
          <a:xfrm>
            <a:off x="298450" y="1133475"/>
            <a:ext cx="933450" cy="371475"/>
          </a:xfrm>
          <a:prstGeom prst="rect">
            <a:avLst/>
          </a:prstGeom>
          <a:noFill/>
          <a:ln>
            <a:noFill/>
          </a:ln>
        </p:spPr>
      </p:pic>
      <p:pic>
        <p:nvPicPr>
          <p:cNvPr id="84" name="Google Shape;84;p22"/>
          <p:cNvPicPr preferRelativeResize="0"/>
          <p:nvPr/>
        </p:nvPicPr>
        <p:blipFill rotWithShape="1">
          <a:blip r:embed="rId14">
            <a:alphaModFix/>
          </a:blip>
          <a:srcRect/>
          <a:stretch/>
        </p:blipFill>
        <p:spPr>
          <a:xfrm>
            <a:off x="298450" y="427037"/>
            <a:ext cx="933450" cy="371475"/>
          </a:xfrm>
          <a:prstGeom prst="rect">
            <a:avLst/>
          </a:prstGeom>
          <a:noFill/>
          <a:ln>
            <a:noFill/>
          </a:ln>
        </p:spPr>
      </p:pic>
      <p:sp>
        <p:nvSpPr>
          <p:cNvPr id="85" name="Google Shape;8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 id="2147483668"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94"/>
        <p:cNvGrpSpPr/>
        <p:nvPr/>
      </p:nvGrpSpPr>
      <p:grpSpPr>
        <a:xfrm>
          <a:off x="0" y="0"/>
          <a:ext cx="0" cy="0"/>
          <a:chOff x="0" y="0"/>
          <a:chExt cx="0" cy="0"/>
        </a:xfrm>
      </p:grpSpPr>
      <p:sp>
        <p:nvSpPr>
          <p:cNvPr id="95" name="Google Shape;95;g114fa14373d_7_0"/>
          <p:cNvSpPr/>
          <p:nvPr/>
        </p:nvSpPr>
        <p:spPr>
          <a:xfrm>
            <a:off x="714348" y="285728"/>
            <a:ext cx="8215370" cy="63579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6" name="Google Shape;96;g114fa14373d_7_0"/>
          <p:cNvSpPr/>
          <p:nvPr/>
        </p:nvSpPr>
        <p:spPr>
          <a:xfrm>
            <a:off x="0" y="6642556"/>
            <a:ext cx="1500165"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0" i="0" u="none" strike="noStrike" cap="none">
                <a:solidFill>
                  <a:srgbClr val="D8D8D8"/>
                </a:solidFill>
                <a:latin typeface="Times New Roman"/>
                <a:ea typeface="Times New Roman"/>
                <a:cs typeface="Times New Roman"/>
                <a:sym typeface="Times New Roman"/>
              </a:rPr>
              <a:t>© Фокина Лидия Петровна </a:t>
            </a:r>
            <a:endParaRPr sz="800" b="0" i="0" u="none" strike="noStrike" cap="none">
              <a:solidFill>
                <a:srgbClr val="D8D8D8"/>
              </a:solidFill>
              <a:latin typeface="Times New Roman"/>
              <a:ea typeface="Times New Roman"/>
              <a:cs typeface="Times New Roman"/>
              <a:sym typeface="Times New Roman"/>
            </a:endParaRPr>
          </a:p>
        </p:txBody>
      </p:sp>
      <p:grpSp>
        <p:nvGrpSpPr>
          <p:cNvPr id="97" name="Google Shape;97;g114fa14373d_7_0"/>
          <p:cNvGrpSpPr/>
          <p:nvPr/>
        </p:nvGrpSpPr>
        <p:grpSpPr>
          <a:xfrm rot="10800000">
            <a:off x="357158" y="6147194"/>
            <a:ext cx="821538" cy="250033"/>
            <a:chOff x="2714612" y="1428736"/>
            <a:chExt cx="2857520" cy="785818"/>
          </a:xfrm>
        </p:grpSpPr>
        <p:sp>
          <p:nvSpPr>
            <p:cNvPr id="98" name="Google Shape;98;g114fa14373d_7_0"/>
            <p:cNvSpPr/>
            <p:nvPr/>
          </p:nvSpPr>
          <p:spPr>
            <a:xfrm>
              <a:off x="4786314"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9" name="Google Shape;99;g114fa14373d_7_0"/>
            <p:cNvSpPr/>
            <p:nvPr/>
          </p:nvSpPr>
          <p:spPr>
            <a:xfrm>
              <a:off x="2714612"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g114fa14373d_7_0"/>
            <p:cNvSpPr/>
            <p:nvPr/>
          </p:nvSpPr>
          <p:spPr>
            <a:xfrm>
              <a:off x="4929190"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1" name="Google Shape;101;g114fa14373d_7_0"/>
            <p:cNvSpPr/>
            <p:nvPr/>
          </p:nvSpPr>
          <p:spPr>
            <a:xfrm>
              <a:off x="2857488"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g114fa14373d_7_0"/>
            <p:cNvSpPr/>
            <p:nvPr/>
          </p:nvSpPr>
          <p:spPr>
            <a:xfrm>
              <a:off x="3071802" y="1571612"/>
              <a:ext cx="2143140" cy="500066"/>
            </a:xfrm>
            <a:prstGeom prst="roundRect">
              <a:avLst>
                <a:gd name="adj" fmla="val 1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3" name="Google Shape;103;g114fa14373d_7_0"/>
          <p:cNvGrpSpPr/>
          <p:nvPr/>
        </p:nvGrpSpPr>
        <p:grpSpPr>
          <a:xfrm rot="10800000">
            <a:off x="357158" y="5436391"/>
            <a:ext cx="821538" cy="250033"/>
            <a:chOff x="2714612" y="1428736"/>
            <a:chExt cx="2857520" cy="785818"/>
          </a:xfrm>
        </p:grpSpPr>
        <p:sp>
          <p:nvSpPr>
            <p:cNvPr id="104" name="Google Shape;104;g114fa14373d_7_0"/>
            <p:cNvSpPr/>
            <p:nvPr/>
          </p:nvSpPr>
          <p:spPr>
            <a:xfrm>
              <a:off x="4786314"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5" name="Google Shape;105;g114fa14373d_7_0"/>
            <p:cNvSpPr/>
            <p:nvPr/>
          </p:nvSpPr>
          <p:spPr>
            <a:xfrm>
              <a:off x="2714612"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g114fa14373d_7_0"/>
            <p:cNvSpPr/>
            <p:nvPr/>
          </p:nvSpPr>
          <p:spPr>
            <a:xfrm>
              <a:off x="4929190"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7" name="Google Shape;107;g114fa14373d_7_0"/>
            <p:cNvSpPr/>
            <p:nvPr/>
          </p:nvSpPr>
          <p:spPr>
            <a:xfrm>
              <a:off x="2857488"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g114fa14373d_7_0"/>
            <p:cNvSpPr/>
            <p:nvPr/>
          </p:nvSpPr>
          <p:spPr>
            <a:xfrm>
              <a:off x="3071802" y="1571612"/>
              <a:ext cx="2143140" cy="500066"/>
            </a:xfrm>
            <a:prstGeom prst="roundRect">
              <a:avLst>
                <a:gd name="adj" fmla="val 1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9" name="Google Shape;109;g114fa14373d_7_0"/>
          <p:cNvGrpSpPr/>
          <p:nvPr/>
        </p:nvGrpSpPr>
        <p:grpSpPr>
          <a:xfrm rot="10800000">
            <a:off x="357158" y="4725588"/>
            <a:ext cx="821538" cy="250033"/>
            <a:chOff x="2714612" y="1428736"/>
            <a:chExt cx="2857520" cy="785818"/>
          </a:xfrm>
        </p:grpSpPr>
        <p:sp>
          <p:nvSpPr>
            <p:cNvPr id="110" name="Google Shape;110;g114fa14373d_7_0"/>
            <p:cNvSpPr/>
            <p:nvPr/>
          </p:nvSpPr>
          <p:spPr>
            <a:xfrm>
              <a:off x="4786314"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1" name="Google Shape;111;g114fa14373d_7_0"/>
            <p:cNvSpPr/>
            <p:nvPr/>
          </p:nvSpPr>
          <p:spPr>
            <a:xfrm>
              <a:off x="2714612"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g114fa14373d_7_0"/>
            <p:cNvSpPr/>
            <p:nvPr/>
          </p:nvSpPr>
          <p:spPr>
            <a:xfrm>
              <a:off x="4929190"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3" name="Google Shape;113;g114fa14373d_7_0"/>
            <p:cNvSpPr/>
            <p:nvPr/>
          </p:nvSpPr>
          <p:spPr>
            <a:xfrm>
              <a:off x="2857488"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4" name="Google Shape;114;g114fa14373d_7_0"/>
            <p:cNvSpPr/>
            <p:nvPr/>
          </p:nvSpPr>
          <p:spPr>
            <a:xfrm>
              <a:off x="3071802" y="1571612"/>
              <a:ext cx="2143140" cy="500066"/>
            </a:xfrm>
            <a:prstGeom prst="roundRect">
              <a:avLst>
                <a:gd name="adj" fmla="val 1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5" name="Google Shape;115;g114fa14373d_7_0"/>
          <p:cNvGrpSpPr/>
          <p:nvPr/>
        </p:nvGrpSpPr>
        <p:grpSpPr>
          <a:xfrm rot="10800000">
            <a:off x="357158" y="4014785"/>
            <a:ext cx="821538" cy="250033"/>
            <a:chOff x="2714612" y="1428736"/>
            <a:chExt cx="2857520" cy="785818"/>
          </a:xfrm>
        </p:grpSpPr>
        <p:sp>
          <p:nvSpPr>
            <p:cNvPr id="116" name="Google Shape;116;g114fa14373d_7_0"/>
            <p:cNvSpPr/>
            <p:nvPr/>
          </p:nvSpPr>
          <p:spPr>
            <a:xfrm>
              <a:off x="4786314"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7" name="Google Shape;117;g114fa14373d_7_0"/>
            <p:cNvSpPr/>
            <p:nvPr/>
          </p:nvSpPr>
          <p:spPr>
            <a:xfrm>
              <a:off x="2714612"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g114fa14373d_7_0"/>
            <p:cNvSpPr/>
            <p:nvPr/>
          </p:nvSpPr>
          <p:spPr>
            <a:xfrm>
              <a:off x="4929190"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9" name="Google Shape;119;g114fa14373d_7_0"/>
            <p:cNvSpPr/>
            <p:nvPr/>
          </p:nvSpPr>
          <p:spPr>
            <a:xfrm>
              <a:off x="2857488"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0" name="Google Shape;120;g114fa14373d_7_0"/>
            <p:cNvSpPr/>
            <p:nvPr/>
          </p:nvSpPr>
          <p:spPr>
            <a:xfrm>
              <a:off x="3071802" y="1571612"/>
              <a:ext cx="2143140" cy="500066"/>
            </a:xfrm>
            <a:prstGeom prst="roundRect">
              <a:avLst>
                <a:gd name="adj" fmla="val 1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1" name="Google Shape;121;g114fa14373d_7_0"/>
          <p:cNvGrpSpPr/>
          <p:nvPr/>
        </p:nvGrpSpPr>
        <p:grpSpPr>
          <a:xfrm rot="10800000">
            <a:off x="357158" y="3303982"/>
            <a:ext cx="821538" cy="250033"/>
            <a:chOff x="2714612" y="1428736"/>
            <a:chExt cx="2857520" cy="785818"/>
          </a:xfrm>
        </p:grpSpPr>
        <p:sp>
          <p:nvSpPr>
            <p:cNvPr id="122" name="Google Shape;122;g114fa14373d_7_0"/>
            <p:cNvSpPr/>
            <p:nvPr/>
          </p:nvSpPr>
          <p:spPr>
            <a:xfrm>
              <a:off x="4786314"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3" name="Google Shape;123;g114fa14373d_7_0"/>
            <p:cNvSpPr/>
            <p:nvPr/>
          </p:nvSpPr>
          <p:spPr>
            <a:xfrm>
              <a:off x="2714612"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4" name="Google Shape;124;g114fa14373d_7_0"/>
            <p:cNvSpPr/>
            <p:nvPr/>
          </p:nvSpPr>
          <p:spPr>
            <a:xfrm>
              <a:off x="4929190"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5" name="Google Shape;125;g114fa14373d_7_0"/>
            <p:cNvSpPr/>
            <p:nvPr/>
          </p:nvSpPr>
          <p:spPr>
            <a:xfrm>
              <a:off x="2857488"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g114fa14373d_7_0"/>
            <p:cNvSpPr/>
            <p:nvPr/>
          </p:nvSpPr>
          <p:spPr>
            <a:xfrm>
              <a:off x="3071802" y="1571612"/>
              <a:ext cx="2143140" cy="500066"/>
            </a:xfrm>
            <a:prstGeom prst="roundRect">
              <a:avLst>
                <a:gd name="adj" fmla="val 1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7" name="Google Shape;127;g114fa14373d_7_0"/>
          <p:cNvGrpSpPr/>
          <p:nvPr/>
        </p:nvGrpSpPr>
        <p:grpSpPr>
          <a:xfrm rot="10800000">
            <a:off x="357158" y="2593179"/>
            <a:ext cx="821538" cy="250033"/>
            <a:chOff x="2714612" y="1428736"/>
            <a:chExt cx="2857520" cy="785818"/>
          </a:xfrm>
        </p:grpSpPr>
        <p:sp>
          <p:nvSpPr>
            <p:cNvPr id="128" name="Google Shape;128;g114fa14373d_7_0"/>
            <p:cNvSpPr/>
            <p:nvPr/>
          </p:nvSpPr>
          <p:spPr>
            <a:xfrm>
              <a:off x="4786314"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9" name="Google Shape;129;g114fa14373d_7_0"/>
            <p:cNvSpPr/>
            <p:nvPr/>
          </p:nvSpPr>
          <p:spPr>
            <a:xfrm>
              <a:off x="2714612"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0" name="Google Shape;130;g114fa14373d_7_0"/>
            <p:cNvSpPr/>
            <p:nvPr/>
          </p:nvSpPr>
          <p:spPr>
            <a:xfrm>
              <a:off x="4929190"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g114fa14373d_7_0"/>
            <p:cNvSpPr/>
            <p:nvPr/>
          </p:nvSpPr>
          <p:spPr>
            <a:xfrm>
              <a:off x="2857488"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2" name="Google Shape;132;g114fa14373d_7_0"/>
            <p:cNvSpPr/>
            <p:nvPr/>
          </p:nvSpPr>
          <p:spPr>
            <a:xfrm>
              <a:off x="3071802" y="1571612"/>
              <a:ext cx="2143140" cy="500066"/>
            </a:xfrm>
            <a:prstGeom prst="roundRect">
              <a:avLst>
                <a:gd name="adj" fmla="val 1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3" name="Google Shape;133;g114fa14373d_7_0"/>
          <p:cNvGrpSpPr/>
          <p:nvPr/>
        </p:nvGrpSpPr>
        <p:grpSpPr>
          <a:xfrm rot="10800000">
            <a:off x="357158" y="1882376"/>
            <a:ext cx="821538" cy="250033"/>
            <a:chOff x="2714612" y="1428736"/>
            <a:chExt cx="2857520" cy="785818"/>
          </a:xfrm>
        </p:grpSpPr>
        <p:sp>
          <p:nvSpPr>
            <p:cNvPr id="134" name="Google Shape;134;g114fa14373d_7_0"/>
            <p:cNvSpPr/>
            <p:nvPr/>
          </p:nvSpPr>
          <p:spPr>
            <a:xfrm>
              <a:off x="4786314"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5" name="Google Shape;135;g114fa14373d_7_0"/>
            <p:cNvSpPr/>
            <p:nvPr/>
          </p:nvSpPr>
          <p:spPr>
            <a:xfrm>
              <a:off x="2714612"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6" name="Google Shape;136;g114fa14373d_7_0"/>
            <p:cNvSpPr/>
            <p:nvPr/>
          </p:nvSpPr>
          <p:spPr>
            <a:xfrm>
              <a:off x="4929190"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7" name="Google Shape;137;g114fa14373d_7_0"/>
            <p:cNvSpPr/>
            <p:nvPr/>
          </p:nvSpPr>
          <p:spPr>
            <a:xfrm>
              <a:off x="2857488"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8" name="Google Shape;138;g114fa14373d_7_0"/>
            <p:cNvSpPr/>
            <p:nvPr/>
          </p:nvSpPr>
          <p:spPr>
            <a:xfrm>
              <a:off x="3071802" y="1571612"/>
              <a:ext cx="2143140" cy="500066"/>
            </a:xfrm>
            <a:prstGeom prst="roundRect">
              <a:avLst>
                <a:gd name="adj" fmla="val 1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9" name="Google Shape;139;g114fa14373d_7_0"/>
          <p:cNvGrpSpPr/>
          <p:nvPr/>
        </p:nvGrpSpPr>
        <p:grpSpPr>
          <a:xfrm rot="10800000">
            <a:off x="357158" y="1171573"/>
            <a:ext cx="821538" cy="250033"/>
            <a:chOff x="2714612" y="1428736"/>
            <a:chExt cx="2857520" cy="785818"/>
          </a:xfrm>
        </p:grpSpPr>
        <p:sp>
          <p:nvSpPr>
            <p:cNvPr id="140" name="Google Shape;140;g114fa14373d_7_0"/>
            <p:cNvSpPr/>
            <p:nvPr/>
          </p:nvSpPr>
          <p:spPr>
            <a:xfrm>
              <a:off x="4786314"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1" name="Google Shape;141;g114fa14373d_7_0"/>
            <p:cNvSpPr/>
            <p:nvPr/>
          </p:nvSpPr>
          <p:spPr>
            <a:xfrm>
              <a:off x="2714612"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g114fa14373d_7_0"/>
            <p:cNvSpPr/>
            <p:nvPr/>
          </p:nvSpPr>
          <p:spPr>
            <a:xfrm>
              <a:off x="4929190"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3" name="Google Shape;143;g114fa14373d_7_0"/>
            <p:cNvSpPr/>
            <p:nvPr/>
          </p:nvSpPr>
          <p:spPr>
            <a:xfrm>
              <a:off x="2857488"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4" name="Google Shape;144;g114fa14373d_7_0"/>
            <p:cNvSpPr/>
            <p:nvPr/>
          </p:nvSpPr>
          <p:spPr>
            <a:xfrm>
              <a:off x="3071802" y="1571612"/>
              <a:ext cx="2143140" cy="500066"/>
            </a:xfrm>
            <a:prstGeom prst="roundRect">
              <a:avLst>
                <a:gd name="adj" fmla="val 1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5" name="Google Shape;145;g114fa14373d_7_0"/>
          <p:cNvGrpSpPr/>
          <p:nvPr/>
        </p:nvGrpSpPr>
        <p:grpSpPr>
          <a:xfrm rot="10800000">
            <a:off x="357158" y="460770"/>
            <a:ext cx="821538" cy="250033"/>
            <a:chOff x="2714612" y="1428736"/>
            <a:chExt cx="2857520" cy="785818"/>
          </a:xfrm>
        </p:grpSpPr>
        <p:sp>
          <p:nvSpPr>
            <p:cNvPr id="146" name="Google Shape;146;g114fa14373d_7_0"/>
            <p:cNvSpPr/>
            <p:nvPr/>
          </p:nvSpPr>
          <p:spPr>
            <a:xfrm>
              <a:off x="4786314"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7" name="Google Shape;147;g114fa14373d_7_0"/>
            <p:cNvSpPr/>
            <p:nvPr/>
          </p:nvSpPr>
          <p:spPr>
            <a:xfrm>
              <a:off x="2714612" y="1428736"/>
              <a:ext cx="785818" cy="785818"/>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8" name="Google Shape;148;g114fa14373d_7_0"/>
            <p:cNvSpPr/>
            <p:nvPr/>
          </p:nvSpPr>
          <p:spPr>
            <a:xfrm>
              <a:off x="4929190"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9" name="Google Shape;149;g114fa14373d_7_0"/>
            <p:cNvSpPr/>
            <p:nvPr/>
          </p:nvSpPr>
          <p:spPr>
            <a:xfrm>
              <a:off x="2857488" y="1571612"/>
              <a:ext cx="500066" cy="500066"/>
            </a:xfrm>
            <a:prstGeom prst="ellipse">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0" name="Google Shape;150;g114fa14373d_7_0"/>
            <p:cNvSpPr/>
            <p:nvPr/>
          </p:nvSpPr>
          <p:spPr>
            <a:xfrm>
              <a:off x="3071802" y="1571612"/>
              <a:ext cx="2143140" cy="500066"/>
            </a:xfrm>
            <a:prstGeom prst="roundRect">
              <a:avLst>
                <a:gd name="adj" fmla="val 16667"/>
              </a:avLst>
            </a:prstGeom>
            <a:solidFill>
              <a:srgbClr val="92D05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14fa14373d_7_126"/>
          <p:cNvSpPr txBox="1">
            <a:spLocks noGrp="1"/>
          </p:cNvSpPr>
          <p:nvPr>
            <p:ph type="ctrTitle"/>
          </p:nvPr>
        </p:nvSpPr>
        <p:spPr>
          <a:xfrm>
            <a:off x="1259632" y="404664"/>
            <a:ext cx="7632848" cy="15841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2400"/>
              <a:buFont typeface="Times New Roman"/>
              <a:buNone/>
            </a:pPr>
            <a:r>
              <a:rPr lang="en-US" sz="2400" b="1" i="0" u="none" strike="noStrike" cap="none" dirty="0" err="1">
                <a:solidFill>
                  <a:srgbClr val="002060"/>
                </a:solidFill>
                <a:latin typeface="Times New Roman"/>
                <a:ea typeface="Times New Roman"/>
                <a:cs typeface="Times New Roman"/>
                <a:sym typeface="Times New Roman"/>
              </a:rPr>
              <a:t>Муниципальная</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стажировочная</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площадка</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по</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транслированию</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значимого</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педагогического</a:t>
            </a:r>
            <a:r>
              <a:rPr lang="en-US" sz="2400" b="1" i="0" u="none" strike="noStrike" cap="none" dirty="0">
                <a:solidFill>
                  <a:srgbClr val="002060"/>
                </a:solidFill>
                <a:latin typeface="Times New Roman"/>
                <a:ea typeface="Times New Roman"/>
                <a:cs typeface="Times New Roman"/>
                <a:sym typeface="Times New Roman"/>
              </a:rPr>
              <a:t> и </a:t>
            </a:r>
            <a:r>
              <a:rPr lang="en-US" sz="2400" b="1" i="0" u="none" strike="noStrike" cap="none" dirty="0" err="1">
                <a:solidFill>
                  <a:srgbClr val="002060"/>
                </a:solidFill>
                <a:latin typeface="Times New Roman"/>
                <a:ea typeface="Times New Roman"/>
                <a:cs typeface="Times New Roman"/>
                <a:sym typeface="Times New Roman"/>
              </a:rPr>
              <a:t>управленческого</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опыта</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по</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smtClean="0">
                <a:solidFill>
                  <a:srgbClr val="002060"/>
                </a:solidFill>
                <a:latin typeface="Times New Roman"/>
                <a:ea typeface="Times New Roman"/>
                <a:cs typeface="Times New Roman"/>
                <a:sym typeface="Times New Roman"/>
              </a:rPr>
              <a:t>теме</a:t>
            </a:r>
            <a:r>
              <a:rPr lang="ru-RU" sz="2400" b="1" i="0" u="none" strike="noStrike" cap="none" dirty="0" smtClean="0">
                <a:solidFill>
                  <a:srgbClr val="002060"/>
                </a:solidFill>
                <a:latin typeface="Times New Roman"/>
                <a:ea typeface="Times New Roman"/>
                <a:cs typeface="Times New Roman"/>
                <a:sym typeface="Times New Roman"/>
              </a:rPr>
              <a:t> </a:t>
            </a:r>
            <a:r>
              <a:rPr lang="en-US" sz="2400" b="1" i="0" u="none" strike="noStrike" cap="none" dirty="0">
                <a:solidFill>
                  <a:srgbClr val="002060"/>
                </a:solidFill>
                <a:latin typeface="Times New Roman"/>
                <a:ea typeface="Times New Roman"/>
                <a:cs typeface="Times New Roman"/>
                <a:sym typeface="Times New Roman"/>
              </a:rPr>
              <a:t/>
            </a:r>
            <a:br>
              <a:rPr lang="en-US" sz="2400" b="1" i="0" u="none" strike="noStrike" cap="none" dirty="0">
                <a:solidFill>
                  <a:srgbClr val="002060"/>
                </a:solidFill>
                <a:latin typeface="Times New Roman"/>
                <a:ea typeface="Times New Roman"/>
                <a:cs typeface="Times New Roman"/>
                <a:sym typeface="Times New Roman"/>
              </a:rPr>
            </a:br>
            <a:r>
              <a:rPr lang="en-US" sz="2400" b="1" i="0" u="none" strike="noStrike" cap="none" dirty="0">
                <a:solidFill>
                  <a:srgbClr val="002060"/>
                </a:solidFill>
                <a:latin typeface="Times New Roman"/>
                <a:ea typeface="Times New Roman"/>
                <a:cs typeface="Times New Roman"/>
                <a:sym typeface="Times New Roman"/>
              </a:rPr>
              <a:t>«</a:t>
            </a:r>
            <a:r>
              <a:rPr lang="en-US" sz="2400" b="1" i="0" u="none" strike="noStrike" cap="none" dirty="0" err="1">
                <a:solidFill>
                  <a:srgbClr val="002060"/>
                </a:solidFill>
                <a:latin typeface="Times New Roman"/>
                <a:ea typeface="Times New Roman"/>
                <a:cs typeface="Times New Roman"/>
                <a:sym typeface="Times New Roman"/>
              </a:rPr>
              <a:t>Педагогическое</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управление</a:t>
            </a:r>
            <a:r>
              <a:rPr lang="en-US" sz="2400" b="1" i="0" u="none" strike="noStrike" cap="none" dirty="0">
                <a:solidFill>
                  <a:srgbClr val="002060"/>
                </a:solidFill>
                <a:latin typeface="Times New Roman"/>
                <a:ea typeface="Times New Roman"/>
                <a:cs typeface="Times New Roman"/>
                <a:sym typeface="Times New Roman"/>
              </a:rPr>
              <a:t> </a:t>
            </a:r>
            <a:r>
              <a:rPr lang="en-US" sz="2400" b="1" i="0" u="none" strike="noStrike" cap="none" dirty="0" err="1">
                <a:solidFill>
                  <a:srgbClr val="002060"/>
                </a:solidFill>
                <a:latin typeface="Times New Roman"/>
                <a:ea typeface="Times New Roman"/>
                <a:cs typeface="Times New Roman"/>
                <a:sym typeface="Times New Roman"/>
              </a:rPr>
              <a:t>дисциплиной</a:t>
            </a:r>
            <a:r>
              <a:rPr lang="en-US" sz="2400" b="1" i="0" u="none" strike="noStrike" cap="none" dirty="0">
                <a:solidFill>
                  <a:srgbClr val="002060"/>
                </a:solidFill>
                <a:latin typeface="Times New Roman"/>
                <a:ea typeface="Times New Roman"/>
                <a:cs typeface="Times New Roman"/>
                <a:sym typeface="Times New Roman"/>
              </a:rPr>
              <a:t> в </a:t>
            </a:r>
            <a:r>
              <a:rPr lang="en-US" sz="2400" b="1" i="0" u="none" strike="noStrike" cap="none" dirty="0" err="1">
                <a:solidFill>
                  <a:srgbClr val="002060"/>
                </a:solidFill>
                <a:latin typeface="Times New Roman"/>
                <a:ea typeface="Times New Roman"/>
                <a:cs typeface="Times New Roman"/>
                <a:sym typeface="Times New Roman"/>
              </a:rPr>
              <a:t>классе</a:t>
            </a:r>
            <a:r>
              <a:rPr lang="en-US" sz="2400" b="1" i="0" u="none" strike="noStrike" cap="none" dirty="0" smtClean="0">
                <a:solidFill>
                  <a:srgbClr val="002060"/>
                </a:solidFill>
                <a:latin typeface="Times New Roman"/>
                <a:ea typeface="Times New Roman"/>
                <a:cs typeface="Times New Roman"/>
                <a:sym typeface="Times New Roman"/>
              </a:rPr>
              <a:t>»</a:t>
            </a:r>
            <a:r>
              <a:rPr lang="en-US" sz="2400" b="1" i="0" u="none" strike="noStrike" cap="none" dirty="0">
                <a:solidFill>
                  <a:srgbClr val="002060"/>
                </a:solidFill>
                <a:latin typeface="Times New Roman"/>
                <a:ea typeface="Times New Roman"/>
                <a:cs typeface="Times New Roman"/>
                <a:sym typeface="Times New Roman"/>
              </a:rPr>
              <a:t/>
            </a:r>
            <a:br>
              <a:rPr lang="en-US" sz="2400" b="1" i="0" u="none" strike="noStrike" cap="none" dirty="0">
                <a:solidFill>
                  <a:srgbClr val="002060"/>
                </a:solidFill>
                <a:latin typeface="Times New Roman"/>
                <a:ea typeface="Times New Roman"/>
                <a:cs typeface="Times New Roman"/>
                <a:sym typeface="Times New Roman"/>
              </a:rPr>
            </a:br>
            <a:endParaRPr sz="2400" b="1" i="0" u="none" strike="noStrike" cap="none" dirty="0">
              <a:solidFill>
                <a:srgbClr val="002060"/>
              </a:solidFill>
              <a:latin typeface="Times New Roman"/>
              <a:ea typeface="Times New Roman"/>
              <a:cs typeface="Times New Roman"/>
              <a:sym typeface="Times New Roman"/>
            </a:endParaRPr>
          </a:p>
        </p:txBody>
      </p:sp>
      <p:sp>
        <p:nvSpPr>
          <p:cNvPr id="225" name="Google Shape;225;g114fa14373d_7_126"/>
          <p:cNvSpPr txBox="1">
            <a:spLocks noGrp="1"/>
          </p:cNvSpPr>
          <p:nvPr>
            <p:ph type="subTitle" idx="1"/>
          </p:nvPr>
        </p:nvSpPr>
        <p:spPr>
          <a:xfrm>
            <a:off x="1259632" y="2060848"/>
            <a:ext cx="7488832" cy="4608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US" sz="2800" b="1" i="0" u="none" strike="noStrike" cap="none" dirty="0">
                <a:solidFill>
                  <a:schemeClr val="dk1"/>
                </a:solidFill>
                <a:latin typeface="Times New Roman"/>
                <a:ea typeface="Times New Roman"/>
                <a:cs typeface="Times New Roman"/>
                <a:sym typeface="Times New Roman"/>
              </a:rPr>
              <a:t>                     </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smtClean="0">
                <a:solidFill>
                  <a:srgbClr val="002060"/>
                </a:solidFill>
                <a:latin typeface="Times New Roman"/>
                <a:ea typeface="Times New Roman"/>
                <a:cs typeface="Times New Roman"/>
                <a:sym typeface="Times New Roman"/>
              </a:rPr>
              <a:t>Семинар-практикум</a:t>
            </a:r>
            <a:endParaRPr sz="3200" b="1" i="0" u="none" strike="noStrike" cap="none" dirty="0">
              <a:solidFill>
                <a:schemeClr val="dk1"/>
              </a:solidFill>
              <a:latin typeface="Times New Roman"/>
              <a:ea typeface="Times New Roman"/>
              <a:cs typeface="Times New Roman"/>
              <a:sym typeface="Times New Roman"/>
            </a:endParaRPr>
          </a:p>
          <a:p>
            <a:pPr marL="342900" marR="0" lvl="0" indent="-342900" algn="ctr" rtl="0">
              <a:spcBef>
                <a:spcPts val="560"/>
              </a:spcBef>
              <a:spcAft>
                <a:spcPts val="0"/>
              </a:spcAft>
              <a:buClr>
                <a:srgbClr val="002060"/>
              </a:buClr>
              <a:buSzPts val="2800"/>
              <a:buFont typeface="Arial"/>
              <a:buNone/>
            </a:pPr>
            <a:r>
              <a:rPr lang="en-US" sz="2800" b="1" i="0" u="none" strike="noStrike" cap="none" dirty="0">
                <a:solidFill>
                  <a:srgbClr val="002060"/>
                </a:solidFill>
                <a:latin typeface="Times New Roman"/>
                <a:ea typeface="Times New Roman"/>
                <a:cs typeface="Times New Roman"/>
                <a:sym typeface="Times New Roman"/>
              </a:rPr>
              <a:t>«</a:t>
            </a:r>
            <a:r>
              <a:rPr lang="en-US" sz="2800" b="1" i="0" u="none" strike="noStrike" cap="none" dirty="0" err="1">
                <a:solidFill>
                  <a:srgbClr val="002060"/>
                </a:solidFill>
                <a:latin typeface="Times New Roman"/>
                <a:ea typeface="Times New Roman"/>
                <a:cs typeface="Times New Roman"/>
                <a:sym typeface="Times New Roman"/>
              </a:rPr>
              <a:t>Составление</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Школьного</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плана</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действий</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практического</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инструмента</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реализации</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оптимальной</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стратегии</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общения</a:t>
            </a:r>
            <a:r>
              <a:rPr lang="en-US" sz="2800" b="1" i="0" u="none" strike="noStrike" cap="none" dirty="0">
                <a:solidFill>
                  <a:srgbClr val="002060"/>
                </a:solidFill>
                <a:latin typeface="Times New Roman"/>
                <a:ea typeface="Times New Roman"/>
                <a:cs typeface="Times New Roman"/>
                <a:sym typeface="Times New Roman"/>
              </a:rPr>
              <a:t> с </a:t>
            </a:r>
            <a:r>
              <a:rPr lang="en-US" sz="2800" b="1" i="0" u="none" strike="noStrike" cap="none" dirty="0" err="1">
                <a:solidFill>
                  <a:srgbClr val="002060"/>
                </a:solidFill>
                <a:latin typeface="Times New Roman"/>
                <a:ea typeface="Times New Roman"/>
                <a:cs typeface="Times New Roman"/>
                <a:sym typeface="Times New Roman"/>
              </a:rPr>
              <a:t>ребенком</a:t>
            </a:r>
            <a:r>
              <a:rPr lang="en-US" sz="2800" b="1" i="0" u="none" strike="noStrike" cap="none" dirty="0">
                <a:solidFill>
                  <a:srgbClr val="002060"/>
                </a:solidFill>
                <a:latin typeface="Times New Roman"/>
                <a:ea typeface="Times New Roman"/>
                <a:cs typeface="Times New Roman"/>
                <a:sym typeface="Times New Roman"/>
              </a:rPr>
              <a:t> в </a:t>
            </a:r>
            <a:r>
              <a:rPr lang="en-US" sz="2800" b="1" i="0" u="none" strike="noStrike" cap="none" dirty="0" err="1">
                <a:solidFill>
                  <a:srgbClr val="002060"/>
                </a:solidFill>
                <a:latin typeface="Times New Roman"/>
                <a:ea typeface="Times New Roman"/>
                <a:cs typeface="Times New Roman"/>
                <a:sym typeface="Times New Roman"/>
              </a:rPr>
              <a:t>ситуации</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нарушения</a:t>
            </a:r>
            <a:r>
              <a:rPr lang="en-US" sz="2800" b="1" i="0" u="none" strike="noStrike" cap="none" dirty="0">
                <a:solidFill>
                  <a:srgbClr val="002060"/>
                </a:solidFill>
                <a:latin typeface="Times New Roman"/>
                <a:ea typeface="Times New Roman"/>
                <a:cs typeface="Times New Roman"/>
                <a:sym typeface="Times New Roman"/>
              </a:rPr>
              <a:t> </a:t>
            </a:r>
            <a:r>
              <a:rPr lang="en-US" sz="2800" b="1" i="0" u="none" strike="noStrike" cap="none" dirty="0" err="1">
                <a:solidFill>
                  <a:srgbClr val="002060"/>
                </a:solidFill>
                <a:latin typeface="Times New Roman"/>
                <a:ea typeface="Times New Roman"/>
                <a:cs typeface="Times New Roman"/>
                <a:sym typeface="Times New Roman"/>
              </a:rPr>
              <a:t>дисциплины</a:t>
            </a:r>
            <a:r>
              <a:rPr lang="en-US" sz="2800" b="1" i="0" u="none" strike="noStrike" cap="none" smtClean="0">
                <a:solidFill>
                  <a:srgbClr val="002060"/>
                </a:solidFill>
                <a:latin typeface="Times New Roman"/>
                <a:ea typeface="Times New Roman"/>
                <a:cs typeface="Times New Roman"/>
                <a:sym typeface="Times New Roman"/>
              </a:rPr>
              <a:t>»</a:t>
            </a:r>
            <a:endParaRPr sz="3200" b="1" i="0" u="none" strike="noStrike" cap="none" dirty="0">
              <a:solidFill>
                <a:srgbClr val="002060"/>
              </a:solidFill>
              <a:latin typeface="Times New Roman"/>
              <a:ea typeface="Times New Roman"/>
              <a:cs typeface="Times New Roman"/>
              <a:sym typeface="Times New Roman"/>
            </a:endParaRPr>
          </a:p>
          <a:p>
            <a:pPr marL="342900" marR="0" lvl="0" indent="-342900" algn="l" rtl="0">
              <a:spcBef>
                <a:spcPts val="560"/>
              </a:spcBef>
              <a:spcAft>
                <a:spcPts val="0"/>
              </a:spcAft>
              <a:buClr>
                <a:srgbClr val="002060"/>
              </a:buClr>
              <a:buSzPts val="2800"/>
              <a:buFont typeface="Arial"/>
              <a:buNone/>
            </a:pPr>
            <a:r>
              <a:rPr lang="en-US" sz="2800" b="1" i="0" u="none" strike="noStrike" cap="none" dirty="0">
                <a:solidFill>
                  <a:srgbClr val="002060"/>
                </a:solidFill>
                <a:latin typeface="Times New Roman"/>
                <a:ea typeface="Times New Roman"/>
                <a:cs typeface="Times New Roman"/>
                <a:sym typeface="Times New Roman"/>
              </a:rPr>
              <a:t>   </a:t>
            </a:r>
            <a:r>
              <a:rPr lang="en-US" sz="1800" b="1" i="0" u="none" strike="noStrike" cap="none" dirty="0">
                <a:solidFill>
                  <a:srgbClr val="002060"/>
                </a:solidFill>
                <a:latin typeface="Times New Roman"/>
                <a:ea typeface="Times New Roman"/>
                <a:cs typeface="Times New Roman"/>
                <a:sym typeface="Times New Roman"/>
              </a:rPr>
              <a:t>                                          </a:t>
            </a:r>
            <a:r>
              <a:rPr lang="en-US" sz="1600" b="1" i="0" u="none" strike="noStrike" cap="none" dirty="0" err="1">
                <a:solidFill>
                  <a:srgbClr val="002060"/>
                </a:solidFill>
                <a:latin typeface="Times New Roman"/>
                <a:ea typeface="Times New Roman"/>
                <a:cs typeface="Times New Roman"/>
                <a:sym typeface="Times New Roman"/>
              </a:rPr>
              <a:t>Педагоги-психологи</a:t>
            </a:r>
            <a:r>
              <a:rPr lang="en-US" sz="1600" b="1" i="0" u="none" strike="noStrike" cap="none" dirty="0">
                <a:solidFill>
                  <a:srgbClr val="002060"/>
                </a:solidFill>
                <a:latin typeface="Times New Roman"/>
                <a:ea typeface="Times New Roman"/>
                <a:cs typeface="Times New Roman"/>
                <a:sym typeface="Times New Roman"/>
              </a:rPr>
              <a:t>:                           </a:t>
            </a:r>
            <a:endParaRPr sz="3200" b="0" i="0" u="none" strike="noStrike" cap="none" dirty="0">
              <a:solidFill>
                <a:schemeClr val="dk1"/>
              </a:solidFill>
              <a:latin typeface="Calibri"/>
              <a:ea typeface="Calibri"/>
              <a:cs typeface="Calibri"/>
              <a:sym typeface="Calibri"/>
            </a:endParaRPr>
          </a:p>
          <a:p>
            <a:pPr marL="342900" marR="0" lvl="0" indent="-342900" algn="l" rtl="0">
              <a:spcBef>
                <a:spcPts val="320"/>
              </a:spcBef>
              <a:spcAft>
                <a:spcPts val="0"/>
              </a:spcAft>
              <a:buClr>
                <a:srgbClr val="002060"/>
              </a:buClr>
              <a:buSzPts val="1600"/>
              <a:buFont typeface="Arial"/>
              <a:buNone/>
            </a:pP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Карнаухова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Татьяна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Алексеевна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педагог-психолог</a:t>
            </a:r>
            <a:r>
              <a:rPr lang="en-US" sz="1600" b="0" i="0" u="none" strike="noStrike" cap="none" dirty="0">
                <a:solidFill>
                  <a:srgbClr val="002060"/>
                </a:solidFill>
                <a:latin typeface="Times New Roman"/>
                <a:ea typeface="Times New Roman"/>
                <a:cs typeface="Times New Roman"/>
                <a:sym typeface="Times New Roman"/>
              </a:rPr>
              <a:t> МАОУ СОШ №44</a:t>
            </a:r>
            <a:endParaRPr sz="3200" b="0" i="0" u="none" strike="noStrike" cap="none" dirty="0">
              <a:solidFill>
                <a:schemeClr val="dk1"/>
              </a:solidFill>
              <a:latin typeface="Calibri"/>
              <a:ea typeface="Calibri"/>
              <a:cs typeface="Calibri"/>
              <a:sym typeface="Calibri"/>
            </a:endParaRPr>
          </a:p>
          <a:p>
            <a:pPr marL="342900" marR="0" lvl="0" indent="-342900" algn="l" rtl="0">
              <a:spcBef>
                <a:spcPts val="320"/>
              </a:spcBef>
              <a:spcAft>
                <a:spcPts val="0"/>
              </a:spcAft>
              <a:buClr>
                <a:srgbClr val="002060"/>
              </a:buClr>
              <a:buSzPts val="1600"/>
              <a:buFont typeface="Arial"/>
              <a:buNone/>
            </a:pP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Казакова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Елена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Сергеевна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педагог-психолог</a:t>
            </a:r>
            <a:r>
              <a:rPr lang="en-US" sz="1600" b="0" i="0" u="none" strike="noStrike" cap="none" dirty="0">
                <a:solidFill>
                  <a:srgbClr val="002060"/>
                </a:solidFill>
                <a:latin typeface="Times New Roman"/>
                <a:ea typeface="Times New Roman"/>
                <a:cs typeface="Times New Roman"/>
                <a:sym typeface="Times New Roman"/>
              </a:rPr>
              <a:t> МАОУ </a:t>
            </a:r>
            <a:r>
              <a:rPr lang="en-US" sz="1600" b="0" i="0" u="none" strike="noStrike" cap="none" dirty="0" err="1">
                <a:solidFill>
                  <a:srgbClr val="002060"/>
                </a:solidFill>
                <a:latin typeface="Times New Roman"/>
                <a:ea typeface="Times New Roman"/>
                <a:cs typeface="Times New Roman"/>
                <a:sym typeface="Times New Roman"/>
              </a:rPr>
              <a:t>Школа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Перспектива</a:t>
            </a:r>
            <a:r>
              <a:rPr lang="en-US" sz="1600" b="0" i="0" u="none" strike="noStrike" cap="none" dirty="0">
                <a:solidFill>
                  <a:srgbClr val="002060"/>
                </a:solidFill>
                <a:latin typeface="Times New Roman"/>
                <a:ea typeface="Times New Roman"/>
                <a:cs typeface="Times New Roman"/>
                <a:sym typeface="Times New Roman"/>
              </a:rPr>
              <a:t>»</a:t>
            </a:r>
            <a:endParaRPr sz="1600" b="0" i="0" u="none" strike="noStrike" cap="none" dirty="0">
              <a:solidFill>
                <a:srgbClr val="002060"/>
              </a:solidFill>
              <a:latin typeface="Times New Roman"/>
              <a:ea typeface="Times New Roman"/>
              <a:cs typeface="Times New Roman"/>
              <a:sym typeface="Times New Roman"/>
            </a:endParaRPr>
          </a:p>
          <a:p>
            <a:pPr marL="342900" marR="0" lvl="0" indent="-342900" algn="l" rtl="0">
              <a:spcBef>
                <a:spcPts val="320"/>
              </a:spcBef>
              <a:spcAft>
                <a:spcPts val="0"/>
              </a:spcAft>
              <a:buClr>
                <a:srgbClr val="002060"/>
              </a:buClr>
              <a:buSzPts val="1600"/>
              <a:buFont typeface="Arial"/>
              <a:buNone/>
            </a:pP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Пискунова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Ирина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Федоровна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педагог-психолог</a:t>
            </a:r>
            <a:r>
              <a:rPr lang="en-US" sz="1600" b="0" i="0" u="none" strike="noStrike" cap="none" dirty="0">
                <a:solidFill>
                  <a:srgbClr val="002060"/>
                </a:solidFill>
                <a:latin typeface="Times New Roman"/>
                <a:ea typeface="Times New Roman"/>
                <a:cs typeface="Times New Roman"/>
                <a:sym typeface="Times New Roman"/>
              </a:rPr>
              <a:t> МАОУ СОШ №35</a:t>
            </a:r>
            <a:endParaRPr sz="3200" b="0" i="0" u="none" strike="noStrike" cap="none" dirty="0">
              <a:solidFill>
                <a:schemeClr val="dk1"/>
              </a:solidFill>
              <a:latin typeface="Calibri"/>
              <a:ea typeface="Calibri"/>
              <a:cs typeface="Calibri"/>
              <a:sym typeface="Calibri"/>
            </a:endParaRPr>
          </a:p>
          <a:p>
            <a:pPr marL="342900" marR="0" lvl="0" indent="-342900" algn="l" rtl="0">
              <a:spcBef>
                <a:spcPts val="320"/>
              </a:spcBef>
              <a:spcAft>
                <a:spcPts val="0"/>
              </a:spcAft>
              <a:buClr>
                <a:srgbClr val="002060"/>
              </a:buClr>
              <a:buSzPts val="1600"/>
              <a:buFont typeface="Arial"/>
              <a:buNone/>
            </a:pP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Мальцева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Галина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Александровна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педагог-психолог</a:t>
            </a:r>
            <a:r>
              <a:rPr lang="en-US" sz="1600" b="0" i="0" u="none" strike="noStrike" cap="none" dirty="0">
                <a:solidFill>
                  <a:srgbClr val="002060"/>
                </a:solidFill>
                <a:latin typeface="Times New Roman"/>
                <a:ea typeface="Times New Roman"/>
                <a:cs typeface="Times New Roman"/>
                <a:sym typeface="Times New Roman"/>
              </a:rPr>
              <a:t> МАОУ </a:t>
            </a:r>
            <a:r>
              <a:rPr lang="en-US" sz="1600" b="0" i="0" u="none" strike="noStrike" cap="none" dirty="0" err="1">
                <a:solidFill>
                  <a:srgbClr val="002060"/>
                </a:solidFill>
                <a:latin typeface="Times New Roman"/>
                <a:ea typeface="Times New Roman"/>
                <a:cs typeface="Times New Roman"/>
                <a:sym typeface="Times New Roman"/>
              </a:rPr>
              <a:t>Школа</a:t>
            </a:r>
            <a:r>
              <a:rPr lang="en-US" sz="1600" b="0" i="0" u="none" strike="noStrike" cap="none" dirty="0">
                <a:solidFill>
                  <a:srgbClr val="002060"/>
                </a:solidFill>
                <a:latin typeface="Times New Roman"/>
                <a:ea typeface="Times New Roman"/>
                <a:cs typeface="Times New Roman"/>
                <a:sym typeface="Times New Roman"/>
              </a:rPr>
              <a:t> «</a:t>
            </a:r>
            <a:r>
              <a:rPr lang="en-US" sz="1600" b="0" i="0" u="none" strike="noStrike" cap="none" dirty="0" err="1">
                <a:solidFill>
                  <a:srgbClr val="002060"/>
                </a:solidFill>
                <a:latin typeface="Times New Roman"/>
                <a:ea typeface="Times New Roman"/>
                <a:cs typeface="Times New Roman"/>
                <a:sym typeface="Times New Roman"/>
              </a:rPr>
              <a:t>Эврика-развитие</a:t>
            </a:r>
            <a:r>
              <a:rPr lang="en-US" sz="1600" b="0" i="0" u="none" strike="noStrike" cap="none" dirty="0">
                <a:solidFill>
                  <a:srgbClr val="002060"/>
                </a:solidFill>
                <a:latin typeface="Times New Roman"/>
                <a:ea typeface="Times New Roman"/>
                <a:cs typeface="Times New Roman"/>
                <a:sym typeface="Times New Roman"/>
              </a:rPr>
              <a:t>»</a:t>
            </a:r>
            <a:endParaRPr sz="3200" b="0" i="0" u="none" strike="noStrike" cap="none" dirty="0">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ts val="1600"/>
              <a:buFont typeface="Arial"/>
              <a:buNone/>
            </a:pPr>
            <a:endParaRPr sz="1600" b="1" i="0" u="none" strike="noStrike" cap="none" dirty="0">
              <a:solidFill>
                <a:schemeClr val="dk2"/>
              </a:solidFill>
              <a:latin typeface="Times New Roman"/>
              <a:ea typeface="Times New Roman"/>
              <a:cs typeface="Times New Roman"/>
              <a:sym typeface="Times New Roman"/>
            </a:endParaRPr>
          </a:p>
          <a:p>
            <a:pPr marL="342900" marR="0" lvl="0" indent="-241300" algn="l" rtl="0">
              <a:spcBef>
                <a:spcPts val="320"/>
              </a:spcBef>
              <a:spcAft>
                <a:spcPts val="0"/>
              </a:spcAft>
              <a:buClr>
                <a:schemeClr val="dk1"/>
              </a:buClr>
              <a:buSzPts val="1600"/>
              <a:buFont typeface="Arial"/>
              <a:buNone/>
            </a:pPr>
            <a:endParaRPr sz="1600" b="0" i="0" u="none" strike="noStrike" cap="none" dirty="0">
              <a:solidFill>
                <a:schemeClr val="dk2"/>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14fa14373d_7_1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4400"/>
              <a:buFont typeface="Times New Roman"/>
              <a:buNone/>
            </a:pPr>
            <a:r>
              <a:rPr lang="en-US" b="1" dirty="0" err="1">
                <a:solidFill>
                  <a:srgbClr val="002060"/>
                </a:solidFill>
                <a:latin typeface="Times New Roman"/>
                <a:ea typeface="Times New Roman"/>
                <a:cs typeface="Times New Roman"/>
                <a:sym typeface="Times New Roman"/>
              </a:rPr>
              <a:t>Признание</a:t>
            </a:r>
            <a:r>
              <a:rPr lang="en-US" b="1" dirty="0">
                <a:solidFill>
                  <a:srgbClr val="002060"/>
                </a:solidFill>
                <a:latin typeface="Times New Roman"/>
                <a:ea typeface="Times New Roman"/>
                <a:cs typeface="Times New Roman"/>
                <a:sym typeface="Times New Roman"/>
              </a:rPr>
              <a:t> </a:t>
            </a:r>
            <a:r>
              <a:rPr lang="en-US" b="1" dirty="0" err="1">
                <a:solidFill>
                  <a:srgbClr val="002060"/>
                </a:solidFill>
                <a:latin typeface="Times New Roman"/>
                <a:ea typeface="Times New Roman"/>
                <a:cs typeface="Times New Roman"/>
                <a:sym typeface="Times New Roman"/>
              </a:rPr>
              <a:t>достижений</a:t>
            </a:r>
            <a:endParaRPr b="1" dirty="0">
              <a:solidFill>
                <a:srgbClr val="002060"/>
              </a:solidFill>
              <a:latin typeface="Times New Roman"/>
              <a:ea typeface="Times New Roman"/>
              <a:cs typeface="Times New Roman"/>
              <a:sym typeface="Times New Roman"/>
            </a:endParaRPr>
          </a:p>
        </p:txBody>
      </p:sp>
      <p:sp>
        <p:nvSpPr>
          <p:cNvPr id="276" name="Google Shape;276;g114fa14373d_7_171"/>
          <p:cNvSpPr txBox="1">
            <a:spLocks noGrp="1"/>
          </p:cNvSpPr>
          <p:nvPr>
            <p:ph type="body" idx="1"/>
          </p:nvPr>
        </p:nvSpPr>
        <p:spPr>
          <a:xfrm>
            <a:off x="899592" y="931817"/>
            <a:ext cx="8435280" cy="475803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060"/>
              </a:buClr>
              <a:buSzPts val="2800"/>
              <a:buChar char="•"/>
            </a:pPr>
            <a:r>
              <a:rPr lang="en-US" sz="2800" dirty="0" err="1">
                <a:solidFill>
                  <a:srgbClr val="002060"/>
                </a:solidFill>
                <a:latin typeface="Times New Roman"/>
                <a:ea typeface="Times New Roman"/>
                <a:cs typeface="Times New Roman"/>
                <a:sym typeface="Times New Roman"/>
              </a:rPr>
              <a:t>Конкурс</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чтецов</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Рождественская</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звезда</a:t>
            </a:r>
            <a:r>
              <a:rPr lang="en-US" sz="2800" dirty="0">
                <a:solidFill>
                  <a:srgbClr val="002060"/>
                </a:solidFill>
                <a:latin typeface="Times New Roman"/>
                <a:ea typeface="Times New Roman"/>
                <a:cs typeface="Times New Roman"/>
                <a:sym typeface="Times New Roman"/>
              </a:rPr>
              <a:t>»(II </a:t>
            </a:r>
            <a:r>
              <a:rPr lang="en-US" sz="2800" dirty="0" err="1">
                <a:solidFill>
                  <a:srgbClr val="002060"/>
                </a:solidFill>
                <a:latin typeface="Times New Roman"/>
                <a:ea typeface="Times New Roman"/>
                <a:cs typeface="Times New Roman"/>
                <a:sym typeface="Times New Roman"/>
              </a:rPr>
              <a:t>место</a:t>
            </a:r>
            <a:r>
              <a:rPr lang="en-US" sz="2800" dirty="0">
                <a:solidFill>
                  <a:srgbClr val="002060"/>
                </a:solidFill>
                <a:latin typeface="Times New Roman"/>
                <a:ea typeface="Times New Roman"/>
                <a:cs typeface="Times New Roman"/>
                <a:sym typeface="Times New Roman"/>
              </a:rPr>
              <a:t>)</a:t>
            </a:r>
            <a:endParaRPr dirty="0"/>
          </a:p>
          <a:p>
            <a:pPr marL="342900" lvl="0" indent="-342900" algn="l" rtl="0">
              <a:spcBef>
                <a:spcPts val="560"/>
              </a:spcBef>
              <a:spcAft>
                <a:spcPts val="0"/>
              </a:spcAft>
              <a:buClr>
                <a:srgbClr val="002060"/>
              </a:buClr>
              <a:buSzPts val="2800"/>
              <a:buChar char="•"/>
            </a:pPr>
            <a:r>
              <a:rPr lang="en-US" sz="2800" dirty="0" err="1">
                <a:solidFill>
                  <a:srgbClr val="002060"/>
                </a:solidFill>
                <a:latin typeface="Times New Roman"/>
                <a:ea typeface="Times New Roman"/>
                <a:cs typeface="Times New Roman"/>
                <a:sym typeface="Times New Roman"/>
              </a:rPr>
              <a:t>Конкурс</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чтецов</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Разных</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народов</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большая</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семья</a:t>
            </a:r>
            <a:r>
              <a:rPr lang="en-US" sz="2800" dirty="0" smtClean="0">
                <a:solidFill>
                  <a:srgbClr val="002060"/>
                </a:solidFill>
                <a:latin typeface="Times New Roman"/>
                <a:ea typeface="Times New Roman"/>
                <a:cs typeface="Times New Roman"/>
                <a:sym typeface="Times New Roman"/>
              </a:rPr>
              <a:t>»</a:t>
            </a:r>
            <a:endParaRPr lang="ru-RU" sz="2800" dirty="0" smtClean="0">
              <a:solidFill>
                <a:srgbClr val="002060"/>
              </a:solidFill>
              <a:latin typeface="Times New Roman"/>
              <a:ea typeface="Times New Roman"/>
              <a:cs typeface="Times New Roman"/>
              <a:sym typeface="Times New Roman"/>
            </a:endParaRPr>
          </a:p>
          <a:p>
            <a:pPr marL="0" lvl="0" indent="0" algn="l" rtl="0">
              <a:spcBef>
                <a:spcPts val="560"/>
              </a:spcBef>
              <a:spcAft>
                <a:spcPts val="0"/>
              </a:spcAft>
              <a:buClr>
                <a:srgbClr val="002060"/>
              </a:buClr>
              <a:buSzPts val="2800"/>
              <a:buNone/>
            </a:pPr>
            <a:r>
              <a:rPr lang="ru-RU" sz="2800" dirty="0" smtClean="0">
                <a:solidFill>
                  <a:srgbClr val="002060"/>
                </a:solidFill>
                <a:latin typeface="Times New Roman"/>
                <a:ea typeface="Times New Roman"/>
                <a:cs typeface="Times New Roman"/>
                <a:sym typeface="Times New Roman"/>
              </a:rPr>
              <a:t> (</a:t>
            </a:r>
            <a:r>
              <a:rPr lang="en-US" sz="2800" dirty="0" smtClean="0">
                <a:solidFill>
                  <a:srgbClr val="002060"/>
                </a:solidFill>
                <a:latin typeface="Times New Roman"/>
                <a:ea typeface="Times New Roman"/>
                <a:cs typeface="Times New Roman"/>
                <a:sym typeface="Times New Roman"/>
              </a:rPr>
              <a:t>III </a:t>
            </a:r>
            <a:r>
              <a:rPr lang="ru-RU" sz="2800" dirty="0" smtClean="0">
                <a:solidFill>
                  <a:srgbClr val="002060"/>
                </a:solidFill>
                <a:latin typeface="Times New Roman"/>
                <a:ea typeface="Times New Roman"/>
                <a:cs typeface="Times New Roman"/>
                <a:sym typeface="Times New Roman"/>
              </a:rPr>
              <a:t>место)</a:t>
            </a:r>
            <a:endParaRPr dirty="0"/>
          </a:p>
          <a:p>
            <a:pPr marL="342900" lvl="0" indent="-342900" algn="l" rtl="0">
              <a:spcBef>
                <a:spcPts val="560"/>
              </a:spcBef>
              <a:spcAft>
                <a:spcPts val="0"/>
              </a:spcAft>
              <a:buClr>
                <a:srgbClr val="002060"/>
              </a:buClr>
              <a:buSzPts val="2800"/>
              <a:buChar char="•"/>
            </a:pPr>
            <a:r>
              <a:rPr lang="en-US" sz="2800" dirty="0" err="1">
                <a:solidFill>
                  <a:srgbClr val="002060"/>
                </a:solidFill>
                <a:latin typeface="Times New Roman"/>
                <a:ea typeface="Times New Roman"/>
                <a:cs typeface="Times New Roman"/>
                <a:sym typeface="Times New Roman"/>
              </a:rPr>
              <a:t>Конкурс</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чтецов</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Рождественские</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чтения</a:t>
            </a:r>
            <a:r>
              <a:rPr lang="en-US" sz="2800" dirty="0">
                <a:solidFill>
                  <a:srgbClr val="002060"/>
                </a:solidFill>
                <a:latin typeface="Times New Roman"/>
                <a:ea typeface="Times New Roman"/>
                <a:cs typeface="Times New Roman"/>
                <a:sym typeface="Times New Roman"/>
              </a:rPr>
              <a:t>»</a:t>
            </a:r>
            <a:endParaRPr sz="2800" dirty="0">
              <a:solidFill>
                <a:srgbClr val="002060"/>
              </a:solidFill>
              <a:latin typeface="Times New Roman"/>
              <a:ea typeface="Times New Roman"/>
              <a:cs typeface="Times New Roman"/>
              <a:sym typeface="Times New Roman"/>
            </a:endParaRPr>
          </a:p>
        </p:txBody>
      </p:sp>
      <p:pic>
        <p:nvPicPr>
          <p:cNvPr id="277" name="Google Shape;277;g114fa14373d_7_171"/>
          <p:cNvPicPr preferRelativeResize="0"/>
          <p:nvPr/>
        </p:nvPicPr>
        <p:blipFill rotWithShape="1">
          <a:blip r:embed="rId3">
            <a:alphaModFix/>
          </a:blip>
          <a:srcRect/>
          <a:stretch/>
        </p:blipFill>
        <p:spPr>
          <a:xfrm>
            <a:off x="2987824" y="3030582"/>
            <a:ext cx="2633383" cy="35093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14fa14373d_7_1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4400"/>
              <a:buFont typeface="Times New Roman"/>
              <a:buNone/>
            </a:pPr>
            <a:r>
              <a:rPr lang="en-US">
                <a:solidFill>
                  <a:srgbClr val="002060"/>
                </a:solidFill>
                <a:latin typeface="Times New Roman"/>
                <a:ea typeface="Times New Roman"/>
                <a:cs typeface="Times New Roman"/>
                <a:sym typeface="Times New Roman"/>
              </a:rPr>
              <a:t>ШАГ 5</a:t>
            </a:r>
            <a:br>
              <a:rPr lang="en-US">
                <a:solidFill>
                  <a:srgbClr val="002060"/>
                </a:solidFill>
                <a:latin typeface="Times New Roman"/>
                <a:ea typeface="Times New Roman"/>
                <a:cs typeface="Times New Roman"/>
                <a:sym typeface="Times New Roman"/>
              </a:rPr>
            </a:br>
            <a:r>
              <a:rPr lang="en-US">
                <a:solidFill>
                  <a:srgbClr val="002060"/>
                </a:solidFill>
                <a:latin typeface="Times New Roman"/>
                <a:ea typeface="Times New Roman"/>
                <a:cs typeface="Times New Roman"/>
                <a:sym typeface="Times New Roman"/>
              </a:rPr>
              <a:t>Включение родителей в реализацию ШПД</a:t>
            </a:r>
            <a:endParaRPr>
              <a:solidFill>
                <a:srgbClr val="002060"/>
              </a:solidFill>
              <a:latin typeface="Times New Roman"/>
              <a:ea typeface="Times New Roman"/>
              <a:cs typeface="Times New Roman"/>
              <a:sym typeface="Times New Roman"/>
            </a:endParaRPr>
          </a:p>
        </p:txBody>
      </p:sp>
      <p:sp>
        <p:nvSpPr>
          <p:cNvPr id="284" name="Google Shape;284;g114fa14373d_7_177"/>
          <p:cNvSpPr txBox="1">
            <a:spLocks noGrp="1"/>
          </p:cNvSpPr>
          <p:nvPr>
            <p:ph type="body" idx="1"/>
          </p:nvPr>
        </p:nvSpPr>
        <p:spPr>
          <a:xfrm>
            <a:off x="1187624" y="2924944"/>
            <a:ext cx="7571184"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None/>
            </a:pPr>
            <a:r>
              <a:rPr lang="en-US">
                <a:solidFill>
                  <a:srgbClr val="002060"/>
                </a:solidFill>
                <a:latin typeface="Times New Roman"/>
                <a:ea typeface="Times New Roman"/>
                <a:cs typeface="Times New Roman"/>
                <a:sym typeface="Times New Roman"/>
              </a:rPr>
              <a:t>Совместно с законным представителем ребенка, реализуется стратегия поддержки позитивных изменений мальчика.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14fa14373d_7_1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4000"/>
              <a:buFont typeface="Times New Roman"/>
              <a:buNone/>
            </a:pPr>
            <a:r>
              <a:rPr lang="en-US" sz="4000">
                <a:solidFill>
                  <a:srgbClr val="002060"/>
                </a:solidFill>
                <a:latin typeface="Times New Roman"/>
                <a:ea typeface="Times New Roman"/>
                <a:cs typeface="Times New Roman"/>
                <a:sym typeface="Times New Roman"/>
              </a:rPr>
              <a:t>Анализ выраженности плохого поведения</a:t>
            </a:r>
            <a:endParaRPr sz="4000">
              <a:solidFill>
                <a:srgbClr val="002060"/>
              </a:solidFill>
              <a:latin typeface="Times New Roman"/>
              <a:ea typeface="Times New Roman"/>
              <a:cs typeface="Times New Roman"/>
              <a:sym typeface="Times New Roman"/>
            </a:endParaRPr>
          </a:p>
        </p:txBody>
      </p:sp>
      <p:pic>
        <p:nvPicPr>
          <p:cNvPr id="290" name="Google Shape;290;g114fa14373d_7_183"/>
          <p:cNvPicPr preferRelativeResize="0"/>
          <p:nvPr/>
        </p:nvPicPr>
        <p:blipFill rotWithShape="1">
          <a:blip r:embed="rId3">
            <a:alphaModFix/>
          </a:blip>
          <a:srcRect/>
          <a:stretch/>
        </p:blipFill>
        <p:spPr>
          <a:xfrm>
            <a:off x="457200" y="1600200"/>
            <a:ext cx="8229600" cy="45259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
          <p:cNvSpPr txBox="1">
            <a:spLocks noGrp="1"/>
          </p:cNvSpPr>
          <p:nvPr>
            <p:ph type="ctrTitle"/>
          </p:nvPr>
        </p:nvSpPr>
        <p:spPr>
          <a:xfrm>
            <a:off x="1258887" y="390362"/>
            <a:ext cx="7634400" cy="15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2400"/>
              <a:buFont typeface="Arial"/>
              <a:buNone/>
            </a:pPr>
            <a:endParaRPr sz="4100" b="1">
              <a:solidFill>
                <a:srgbClr val="C00000"/>
              </a:solidFill>
              <a:latin typeface="Times New Roman"/>
              <a:ea typeface="Times New Roman"/>
              <a:cs typeface="Times New Roman"/>
              <a:sym typeface="Times New Roman"/>
            </a:endParaRPr>
          </a:p>
          <a:p>
            <a:pPr marL="0" lvl="0" indent="0" algn="ctr" rtl="0">
              <a:spcBef>
                <a:spcPts val="0"/>
              </a:spcBef>
              <a:spcAft>
                <a:spcPts val="0"/>
              </a:spcAft>
              <a:buClr>
                <a:srgbClr val="C00000"/>
              </a:buClr>
              <a:buSzPts val="2400"/>
              <a:buFont typeface="Arial"/>
              <a:buNone/>
            </a:pPr>
            <a:r>
              <a:rPr lang="en-US" sz="4100" b="1">
                <a:solidFill>
                  <a:srgbClr val="C00000"/>
                </a:solidFill>
                <a:latin typeface="Times New Roman"/>
                <a:ea typeface="Times New Roman"/>
                <a:cs typeface="Times New Roman"/>
                <a:sym typeface="Times New Roman"/>
              </a:rPr>
              <a:t>Школьный план действий </a:t>
            </a:r>
            <a:endParaRPr sz="3100">
              <a:solidFill>
                <a:schemeClr val="dk1"/>
              </a:solidFill>
            </a:endParaRPr>
          </a:p>
          <a:p>
            <a:pPr marL="0" marR="0" lvl="0" indent="0" algn="ctr" rtl="0">
              <a:lnSpc>
                <a:spcPct val="100000"/>
              </a:lnSpc>
              <a:spcBef>
                <a:spcPts val="0"/>
              </a:spcBef>
              <a:spcAft>
                <a:spcPts val="0"/>
              </a:spcAft>
              <a:buClr>
                <a:srgbClr val="002060"/>
              </a:buClr>
              <a:buSzPts val="2400"/>
              <a:buFont typeface="Times New Roman"/>
              <a:buNone/>
            </a:pPr>
            <a:r>
              <a:rPr lang="en-US" sz="2400" b="1" i="0" u="none" strike="noStrike" cap="none">
                <a:solidFill>
                  <a:srgbClr val="002060"/>
                </a:solidFill>
                <a:latin typeface="Times New Roman"/>
                <a:ea typeface="Times New Roman"/>
                <a:cs typeface="Times New Roman"/>
                <a:sym typeface="Times New Roman"/>
              </a:rPr>
              <a:t/>
            </a:r>
            <a:br>
              <a:rPr lang="en-US" sz="2400" b="1" i="0" u="none" strike="noStrike" cap="none">
                <a:solidFill>
                  <a:srgbClr val="002060"/>
                </a:solidFill>
                <a:latin typeface="Times New Roman"/>
                <a:ea typeface="Times New Roman"/>
                <a:cs typeface="Times New Roman"/>
                <a:sym typeface="Times New Roman"/>
              </a:rPr>
            </a:br>
            <a:endParaRPr/>
          </a:p>
        </p:txBody>
      </p:sp>
      <p:sp>
        <p:nvSpPr>
          <p:cNvPr id="296" name="Google Shape;296;p1"/>
          <p:cNvSpPr txBox="1">
            <a:spLocks noGrp="1"/>
          </p:cNvSpPr>
          <p:nvPr>
            <p:ph type="subTitle" idx="1"/>
          </p:nvPr>
        </p:nvSpPr>
        <p:spPr>
          <a:xfrm>
            <a:off x="1258887" y="2060575"/>
            <a:ext cx="7489825" cy="4608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480"/>
              </a:spcBef>
              <a:spcAft>
                <a:spcPts val="0"/>
              </a:spcAft>
              <a:buClr>
                <a:srgbClr val="C00000"/>
              </a:buClr>
              <a:buSzPts val="2400"/>
              <a:buFont typeface="Arial"/>
              <a:buNone/>
            </a:pPr>
            <a:endParaRPr/>
          </a:p>
          <a:p>
            <a:pPr marL="0" marR="0" lvl="0" indent="0" algn="ctr" rtl="0">
              <a:lnSpc>
                <a:spcPct val="100000"/>
              </a:lnSpc>
              <a:spcBef>
                <a:spcPts val="480"/>
              </a:spcBef>
              <a:spcAft>
                <a:spcPts val="0"/>
              </a:spcAft>
              <a:buClr>
                <a:schemeClr val="dk2"/>
              </a:buClr>
              <a:buSzPts val="2400"/>
              <a:buFont typeface="Arial"/>
              <a:buNone/>
            </a:pPr>
            <a:r>
              <a:rPr lang="en-US" sz="2400" b="0" i="0" u="none" strike="noStrike" cap="none">
                <a:solidFill>
                  <a:schemeClr val="dk2"/>
                </a:solidFill>
                <a:latin typeface="Times New Roman"/>
                <a:ea typeface="Times New Roman"/>
                <a:cs typeface="Times New Roman"/>
                <a:sym typeface="Times New Roman"/>
              </a:rPr>
              <a:t/>
            </a:r>
            <a:br>
              <a:rPr lang="en-US" sz="2400" b="0" i="0" u="none" strike="noStrike" cap="none">
                <a:solidFill>
                  <a:schemeClr val="dk2"/>
                </a:solidFill>
                <a:latin typeface="Times New Roman"/>
                <a:ea typeface="Times New Roman"/>
                <a:cs typeface="Times New Roman"/>
                <a:sym typeface="Times New Roman"/>
              </a:rPr>
            </a:br>
            <a:r>
              <a:rPr lang="en-US" sz="2400" b="0" i="0" u="none" strike="noStrike" cap="none">
                <a:solidFill>
                  <a:schemeClr val="dk2"/>
                </a:solidFill>
                <a:latin typeface="Times New Roman"/>
                <a:ea typeface="Times New Roman"/>
                <a:cs typeface="Times New Roman"/>
                <a:sym typeface="Times New Roman"/>
              </a:rPr>
              <a:t>Составитель: Перевозчикова  Ольга Юрьевна, </a:t>
            </a:r>
            <a:endParaRPr sz="2400" b="0" i="0" u="none" strike="noStrike" cap="none">
              <a:solidFill>
                <a:schemeClr val="dk2"/>
              </a:solidFill>
              <a:latin typeface="Times New Roman"/>
              <a:ea typeface="Times New Roman"/>
              <a:cs typeface="Times New Roman"/>
              <a:sym typeface="Times New Roman"/>
            </a:endParaRPr>
          </a:p>
          <a:p>
            <a:pPr marL="0" marR="0" lvl="0" indent="0" algn="ctr" rtl="0">
              <a:lnSpc>
                <a:spcPct val="100000"/>
              </a:lnSpc>
              <a:spcBef>
                <a:spcPts val="480"/>
              </a:spcBef>
              <a:spcAft>
                <a:spcPts val="0"/>
              </a:spcAft>
              <a:buClr>
                <a:schemeClr val="dk2"/>
              </a:buClr>
              <a:buSzPts val="2400"/>
              <a:buFont typeface="Arial"/>
              <a:buNone/>
            </a:pPr>
            <a:r>
              <a:rPr lang="en-US" sz="2400" b="0" i="0" u="none" strike="noStrike" cap="none">
                <a:solidFill>
                  <a:schemeClr val="dk2"/>
                </a:solidFill>
                <a:latin typeface="Times New Roman"/>
                <a:ea typeface="Times New Roman"/>
                <a:cs typeface="Times New Roman"/>
                <a:sym typeface="Times New Roman"/>
              </a:rPr>
              <a:t>учитель нач</a:t>
            </a:r>
            <a:r>
              <a:rPr lang="en-US" sz="2400">
                <a:solidFill>
                  <a:schemeClr val="dk2"/>
                </a:solidFill>
                <a:latin typeface="Times New Roman"/>
                <a:ea typeface="Times New Roman"/>
                <a:cs typeface="Times New Roman"/>
                <a:sym typeface="Times New Roman"/>
              </a:rPr>
              <a:t>альных </a:t>
            </a:r>
            <a:r>
              <a:rPr lang="en-US" sz="2400" b="0" i="0" u="none" strike="noStrike" cap="none">
                <a:solidFill>
                  <a:schemeClr val="dk2"/>
                </a:solidFill>
                <a:latin typeface="Times New Roman"/>
                <a:ea typeface="Times New Roman"/>
                <a:cs typeface="Times New Roman"/>
                <a:sym typeface="Times New Roman"/>
              </a:rPr>
              <a:t> классов МАОУ СОШ№35.</a:t>
            </a:r>
            <a:br>
              <a:rPr lang="en-US" sz="2400" b="0" i="0" u="none" strike="noStrike" cap="none">
                <a:solidFill>
                  <a:schemeClr val="dk2"/>
                </a:solidFill>
                <a:latin typeface="Times New Roman"/>
                <a:ea typeface="Times New Roman"/>
                <a:cs typeface="Times New Roman"/>
                <a:sym typeface="Times New Roman"/>
              </a:rPr>
            </a:br>
            <a:r>
              <a:rPr lang="en-US" sz="2400" b="0" i="0" u="none" strike="noStrike" cap="none">
                <a:solidFill>
                  <a:schemeClr val="dk2"/>
                </a:solidFill>
                <a:latin typeface="Times New Roman"/>
                <a:ea typeface="Times New Roman"/>
                <a:cs typeface="Times New Roman"/>
                <a:sym typeface="Times New Roman"/>
              </a:rPr>
              <a:t/>
            </a:r>
            <a:br>
              <a:rPr lang="en-US" sz="2400" b="0" i="0" u="none" strike="noStrike" cap="none">
                <a:solidFill>
                  <a:schemeClr val="dk2"/>
                </a:solidFill>
                <a:latin typeface="Times New Roman"/>
                <a:ea typeface="Times New Roman"/>
                <a:cs typeface="Times New Roman"/>
                <a:sym typeface="Times New Roman"/>
              </a:rPr>
            </a:br>
            <a:r>
              <a:rPr lang="en-US" sz="2400" b="0" i="0" u="none" strike="noStrike" cap="none">
                <a:solidFill>
                  <a:schemeClr val="dk2"/>
                </a:solidFill>
                <a:latin typeface="Times New Roman"/>
                <a:ea typeface="Times New Roman"/>
                <a:cs typeface="Times New Roman"/>
                <a:sym typeface="Times New Roman"/>
              </a:rPr>
              <a:t>Психолого-педагогическое сопровождение</a:t>
            </a:r>
            <a:endParaRPr/>
          </a:p>
          <a:p>
            <a:pPr marL="0" marR="0" lvl="0" indent="0" algn="ctr" rtl="0">
              <a:lnSpc>
                <a:spcPct val="100000"/>
              </a:lnSpc>
              <a:spcBef>
                <a:spcPts val="480"/>
              </a:spcBef>
              <a:spcAft>
                <a:spcPts val="0"/>
              </a:spcAft>
              <a:buClr>
                <a:schemeClr val="dk2"/>
              </a:buClr>
              <a:buSzPts val="2400"/>
              <a:buFont typeface="Arial"/>
              <a:buNone/>
            </a:pPr>
            <a:r>
              <a:rPr lang="en-US" sz="2400" b="0" i="0" u="none" strike="noStrike" cap="none">
                <a:solidFill>
                  <a:schemeClr val="dk2"/>
                </a:solidFill>
                <a:latin typeface="Times New Roman"/>
                <a:ea typeface="Times New Roman"/>
                <a:cs typeface="Times New Roman"/>
                <a:sym typeface="Times New Roman"/>
              </a:rPr>
              <a:t>Пискунова Ирина Федоровна, </a:t>
            </a:r>
            <a:endParaRPr sz="2400" b="0" i="0" u="none" strike="noStrike" cap="none">
              <a:solidFill>
                <a:schemeClr val="dk2"/>
              </a:solidFill>
              <a:latin typeface="Times New Roman"/>
              <a:ea typeface="Times New Roman"/>
              <a:cs typeface="Times New Roman"/>
              <a:sym typeface="Times New Roman"/>
            </a:endParaRPr>
          </a:p>
          <a:p>
            <a:pPr marL="0" marR="0" lvl="0" indent="0" algn="ctr" rtl="0">
              <a:lnSpc>
                <a:spcPct val="100000"/>
              </a:lnSpc>
              <a:spcBef>
                <a:spcPts val="480"/>
              </a:spcBef>
              <a:spcAft>
                <a:spcPts val="0"/>
              </a:spcAft>
              <a:buClr>
                <a:schemeClr val="dk2"/>
              </a:buClr>
              <a:buSzPts val="2400"/>
              <a:buFont typeface="Arial"/>
              <a:buNone/>
            </a:pPr>
            <a:r>
              <a:rPr lang="en-US" sz="2400" b="0" i="0" u="none" strike="noStrike" cap="none">
                <a:solidFill>
                  <a:schemeClr val="dk2"/>
                </a:solidFill>
                <a:latin typeface="Times New Roman"/>
                <a:ea typeface="Times New Roman"/>
                <a:cs typeface="Times New Roman"/>
                <a:sym typeface="Times New Roman"/>
              </a:rPr>
              <a:t>педагог-психолог МАОУ СОШ №35</a:t>
            </a:r>
            <a:endParaRPr sz="1600" b="1" i="0" u="none" strike="noStrike" cap="none">
              <a:solidFill>
                <a:schemeClr val="dk2"/>
              </a:solidFill>
              <a:latin typeface="Times New Roman"/>
              <a:ea typeface="Times New Roman"/>
              <a:cs typeface="Times New Roman"/>
              <a:sym typeface="Times New Roman"/>
            </a:endParaRPr>
          </a:p>
          <a:p>
            <a:pPr marL="342900" marR="0" lvl="0" indent="-241300" algn="l" rtl="0">
              <a:spcBef>
                <a:spcPts val="320"/>
              </a:spcBef>
              <a:spcAft>
                <a:spcPts val="0"/>
              </a:spcAft>
              <a:buClr>
                <a:schemeClr val="dk1"/>
              </a:buClr>
              <a:buSzPts val="1600"/>
              <a:buFont typeface="Arial"/>
              <a:buNone/>
            </a:pPr>
            <a:endParaRPr sz="1600" b="1" i="0" u="none">
              <a:solidFill>
                <a:schemeClr val="dk2"/>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
          <p:cNvSpPr txBox="1">
            <a:spLocks noGrp="1"/>
          </p:cNvSpPr>
          <p:nvPr>
            <p:ph type="title"/>
          </p:nvPr>
        </p:nvSpPr>
        <p:spPr>
          <a:xfrm>
            <a:off x="1258887" y="6021387"/>
            <a:ext cx="7885112" cy="6381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200"/>
              <a:buFont typeface="Times New Roman"/>
              <a:buNone/>
            </a:pPr>
            <a:r>
              <a:rPr lang="en-US" sz="2200" b="0" i="0" u="none">
                <a:solidFill>
                  <a:srgbClr val="FF0000"/>
                </a:solidFill>
                <a:latin typeface="Times New Roman"/>
                <a:ea typeface="Times New Roman"/>
                <a:cs typeface="Times New Roman"/>
                <a:sym typeface="Times New Roman"/>
              </a:rPr>
              <a:t>Мотив «плохого» поведения: </a:t>
            </a:r>
            <a:r>
              <a:rPr lang="en-US" sz="2200" b="1" i="0" u="none">
                <a:solidFill>
                  <a:srgbClr val="FF0000"/>
                </a:solidFill>
                <a:latin typeface="Times New Roman"/>
                <a:ea typeface="Times New Roman"/>
                <a:cs typeface="Times New Roman"/>
                <a:sym typeface="Times New Roman"/>
              </a:rPr>
              <a:t>ПРИВЛЕЧЕНИЕ ВНИМАНИЯ</a:t>
            </a:r>
            <a:endParaRPr/>
          </a:p>
        </p:txBody>
      </p:sp>
      <p:sp>
        <p:nvSpPr>
          <p:cNvPr id="302" name="Google Shape;302;p2"/>
          <p:cNvSpPr txBox="1">
            <a:spLocks noGrp="1"/>
          </p:cNvSpPr>
          <p:nvPr>
            <p:ph type="body" idx="1"/>
          </p:nvPr>
        </p:nvSpPr>
        <p:spPr>
          <a:xfrm>
            <a:off x="1403350" y="476250"/>
            <a:ext cx="2376487" cy="431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0000"/>
              </a:buClr>
              <a:buSzPts val="2200"/>
              <a:buNone/>
            </a:pPr>
            <a:r>
              <a:rPr lang="en-US" sz="2200" b="1" i="1" u="none">
                <a:solidFill>
                  <a:srgbClr val="FF0000"/>
                </a:solidFill>
                <a:latin typeface="Times New Roman"/>
                <a:ea typeface="Times New Roman"/>
                <a:cs typeface="Times New Roman"/>
                <a:sym typeface="Times New Roman"/>
              </a:rPr>
              <a:t>Описание кейса</a:t>
            </a:r>
            <a:endParaRPr/>
          </a:p>
        </p:txBody>
      </p:sp>
      <p:sp>
        <p:nvSpPr>
          <p:cNvPr id="303" name="Google Shape;303;p2"/>
          <p:cNvSpPr txBox="1">
            <a:spLocks noGrp="1"/>
          </p:cNvSpPr>
          <p:nvPr>
            <p:ph type="body" idx="1"/>
          </p:nvPr>
        </p:nvSpPr>
        <p:spPr>
          <a:xfrm>
            <a:off x="827087" y="1125537"/>
            <a:ext cx="3165475" cy="38481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2"/>
              </a:buClr>
              <a:buSzPts val="1800"/>
              <a:buFont typeface="Arial"/>
              <a:buNone/>
            </a:pPr>
            <a:r>
              <a:rPr lang="en-US" sz="1800" b="1" i="1" u="none" strike="noStrike" cap="none">
                <a:solidFill>
                  <a:schemeClr val="dk2"/>
                </a:solidFill>
                <a:latin typeface="Calibri"/>
                <a:ea typeface="Calibri"/>
                <a:cs typeface="Calibri"/>
                <a:sym typeface="Calibri"/>
              </a:rPr>
              <a:t>	</a:t>
            </a:r>
            <a:r>
              <a:rPr lang="en-US" sz="1800" b="1" i="1" u="none" strike="noStrike" cap="none">
                <a:solidFill>
                  <a:schemeClr val="dk2"/>
                </a:solidFill>
                <a:latin typeface="Times New Roman"/>
                <a:ea typeface="Times New Roman"/>
                <a:cs typeface="Times New Roman"/>
                <a:sym typeface="Times New Roman"/>
              </a:rPr>
              <a:t>Ученик 1-го класса постоянно отвлекает ребят на уроках, поэтому все дети жалуются на него, на переменах в совместные игры не играет, обзывает ребят, обливает водой, на замечания реагирует остро, может заплакать</a:t>
            </a:r>
            <a:r>
              <a:rPr lang="en-US" sz="2400" b="1" i="1" u="none" strike="noStrike" cap="none">
                <a:solidFill>
                  <a:schemeClr val="dk2"/>
                </a:solidFill>
                <a:latin typeface="Times New Roman"/>
                <a:ea typeface="Times New Roman"/>
                <a:cs typeface="Times New Roman"/>
                <a:sym typeface="Times New Roman"/>
              </a:rPr>
              <a:t>.</a:t>
            </a:r>
            <a:endParaRPr/>
          </a:p>
        </p:txBody>
      </p:sp>
      <p:sp>
        <p:nvSpPr>
          <p:cNvPr id="304" name="Google Shape;304;p2"/>
          <p:cNvSpPr txBox="1">
            <a:spLocks noGrp="1"/>
          </p:cNvSpPr>
          <p:nvPr>
            <p:ph type="body" idx="1"/>
          </p:nvPr>
        </p:nvSpPr>
        <p:spPr>
          <a:xfrm>
            <a:off x="4284662" y="404812"/>
            <a:ext cx="4473575" cy="7207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0000"/>
              </a:buClr>
              <a:buSzPts val="2200"/>
              <a:buNone/>
            </a:pPr>
            <a:r>
              <a:rPr lang="en-US" sz="2200" b="1" i="1" u="none">
                <a:solidFill>
                  <a:srgbClr val="FF0000"/>
                </a:solidFill>
                <a:latin typeface="Times New Roman"/>
                <a:ea typeface="Times New Roman"/>
                <a:cs typeface="Times New Roman"/>
                <a:sym typeface="Times New Roman"/>
              </a:rPr>
              <a:t>Объективное описание «плохого» поведения (ШАГ №1)</a:t>
            </a:r>
            <a:r>
              <a:rPr lang="en-US" sz="2200" b="1" i="0" u="none">
                <a:solidFill>
                  <a:srgbClr val="FF0000"/>
                </a:solidFill>
                <a:latin typeface="Times New Roman"/>
                <a:ea typeface="Times New Roman"/>
                <a:cs typeface="Times New Roman"/>
                <a:sym typeface="Times New Roman"/>
              </a:rPr>
              <a:t> </a:t>
            </a:r>
            <a:endParaRPr/>
          </a:p>
        </p:txBody>
      </p:sp>
      <p:sp>
        <p:nvSpPr>
          <p:cNvPr id="305" name="Google Shape;305;p2"/>
          <p:cNvSpPr txBox="1">
            <a:spLocks noGrp="1"/>
          </p:cNvSpPr>
          <p:nvPr>
            <p:ph type="body" idx="2"/>
          </p:nvPr>
        </p:nvSpPr>
        <p:spPr>
          <a:xfrm>
            <a:off x="4211637" y="1196975"/>
            <a:ext cx="4681537" cy="395128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2"/>
              </a:buClr>
              <a:buSzPts val="1800"/>
              <a:buFont typeface="Arial"/>
              <a:buNone/>
            </a:pPr>
            <a:r>
              <a:rPr lang="en-US" sz="1800" b="1" i="1" u="none" strike="noStrike" cap="none">
                <a:solidFill>
                  <a:schemeClr val="dk2"/>
                </a:solidFill>
                <a:latin typeface="Times New Roman"/>
                <a:ea typeface="Times New Roman"/>
                <a:cs typeface="Times New Roman"/>
                <a:sym typeface="Times New Roman"/>
              </a:rPr>
              <a:t>1. Отвлекает Женю на уроке литературного чтения 3 дня подряд (стучит карандашом) </a:t>
            </a:r>
            <a:endParaRPr/>
          </a:p>
          <a:p>
            <a:pPr marL="0" marR="0" lvl="0" indent="0" algn="just" rtl="0">
              <a:lnSpc>
                <a:spcPct val="100000"/>
              </a:lnSpc>
              <a:spcBef>
                <a:spcPts val="360"/>
              </a:spcBef>
              <a:spcAft>
                <a:spcPts val="0"/>
              </a:spcAft>
              <a:buClr>
                <a:schemeClr val="dk2"/>
              </a:buClr>
              <a:buSzPts val="1800"/>
              <a:buFont typeface="Arial"/>
              <a:buNone/>
            </a:pPr>
            <a:r>
              <a:rPr lang="en-US" sz="1800" b="1" i="1" u="none" strike="noStrike" cap="none">
                <a:solidFill>
                  <a:schemeClr val="dk2"/>
                </a:solidFill>
                <a:latin typeface="Times New Roman"/>
                <a:ea typeface="Times New Roman"/>
                <a:cs typeface="Times New Roman"/>
                <a:sym typeface="Times New Roman"/>
              </a:rPr>
              <a:t>2. На перемене после второго урока Э. обозвал Дашу, это наблюдалось только однократно</a:t>
            </a:r>
            <a:endParaRPr/>
          </a:p>
          <a:p>
            <a:pPr marL="0" marR="0" lvl="0" indent="0" algn="just" rtl="0">
              <a:lnSpc>
                <a:spcPct val="100000"/>
              </a:lnSpc>
              <a:spcBef>
                <a:spcPts val="360"/>
              </a:spcBef>
              <a:spcAft>
                <a:spcPts val="0"/>
              </a:spcAft>
              <a:buClr>
                <a:schemeClr val="dk2"/>
              </a:buClr>
              <a:buSzPts val="1800"/>
              <a:buFont typeface="Arial"/>
              <a:buNone/>
            </a:pPr>
            <a:r>
              <a:rPr lang="en-US" sz="1800" b="1" i="1" u="none" strike="noStrike" cap="none">
                <a:solidFill>
                  <a:schemeClr val="dk2"/>
                </a:solidFill>
                <a:latin typeface="Times New Roman"/>
                <a:ea typeface="Times New Roman"/>
                <a:cs typeface="Times New Roman"/>
                <a:sym typeface="Times New Roman"/>
              </a:rPr>
              <a:t>3. Э. облил водой Диму из бутылки (которую приносит с собой), он проделывает это около 2-х раз в день на перемене</a:t>
            </a:r>
            <a:endParaRPr/>
          </a:p>
          <a:p>
            <a:pPr marL="0" marR="0" lvl="0" indent="0" algn="just" rtl="0">
              <a:lnSpc>
                <a:spcPct val="100000"/>
              </a:lnSpc>
              <a:spcBef>
                <a:spcPts val="360"/>
              </a:spcBef>
              <a:spcAft>
                <a:spcPts val="0"/>
              </a:spcAft>
              <a:buClr>
                <a:schemeClr val="dk2"/>
              </a:buClr>
              <a:buSzPts val="1800"/>
              <a:buFont typeface="Arial"/>
              <a:buNone/>
            </a:pPr>
            <a:r>
              <a:rPr lang="en-US" sz="1800" b="1" i="1" u="none" strike="noStrike" cap="none">
                <a:solidFill>
                  <a:schemeClr val="dk2"/>
                </a:solidFill>
                <a:latin typeface="Times New Roman"/>
                <a:ea typeface="Times New Roman"/>
                <a:cs typeface="Times New Roman"/>
                <a:sym typeface="Times New Roman"/>
              </a:rPr>
              <a:t>4. На замечание «Не грызи ручку на уроках русского языка» бросил ручку в соседа. </a:t>
            </a:r>
            <a:endParaRPr/>
          </a:p>
          <a:p>
            <a:pPr marL="0" marR="0" lvl="0" indent="0" algn="just" rtl="0">
              <a:lnSpc>
                <a:spcPct val="100000"/>
              </a:lnSpc>
              <a:spcBef>
                <a:spcPts val="360"/>
              </a:spcBef>
              <a:spcAft>
                <a:spcPts val="0"/>
              </a:spcAft>
              <a:buClr>
                <a:schemeClr val="dk2"/>
              </a:buClr>
              <a:buSzPts val="1800"/>
              <a:buFont typeface="Arial"/>
              <a:buNone/>
            </a:pPr>
            <a:r>
              <a:rPr lang="en-US" sz="1800" b="1" i="1" u="none" strike="noStrike" cap="none">
                <a:solidFill>
                  <a:schemeClr val="dk2"/>
                </a:solidFill>
                <a:latin typeface="Times New Roman"/>
                <a:ea typeface="Times New Roman"/>
                <a:cs typeface="Times New Roman"/>
                <a:sym typeface="Times New Roman"/>
              </a:rPr>
              <a:t>5. Демонстрирует поведение «в-час-по-чайной-ложке», все требуемые учителем действия выполняет очень и очень медленно.</a:t>
            </a:r>
            <a:endParaRPr/>
          </a:p>
          <a:p>
            <a:pPr marL="342900" marR="0" lvl="0" indent="-228600" algn="l" rtl="0">
              <a:spcBef>
                <a:spcPts val="360"/>
              </a:spcBef>
              <a:spcAft>
                <a:spcPts val="0"/>
              </a:spcAft>
              <a:buClr>
                <a:schemeClr val="dk1"/>
              </a:buClr>
              <a:buSzPts val="1800"/>
              <a:buFont typeface="Arial"/>
              <a:buNone/>
            </a:pPr>
            <a:endParaRPr sz="1800" b="1" i="1" u="none">
              <a:solidFill>
                <a:schemeClr val="dk2"/>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
          <p:cNvSpPr txBox="1">
            <a:spLocks noGrp="1"/>
          </p:cNvSpPr>
          <p:nvPr>
            <p:ph type="title"/>
          </p:nvPr>
        </p:nvSpPr>
        <p:spPr>
          <a:xfrm>
            <a:off x="1258887" y="274637"/>
            <a:ext cx="7561262" cy="11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Выбор техники педагогического вмешательства для экстренного прекращения «выходки» на уроке </a:t>
            </a:r>
            <a:br>
              <a:rPr lang="en-US" sz="2400" b="1" i="1" u="none">
                <a:solidFill>
                  <a:srgbClr val="FF0000"/>
                </a:solidFill>
                <a:latin typeface="Times New Roman"/>
                <a:ea typeface="Times New Roman"/>
                <a:cs typeface="Times New Roman"/>
                <a:sym typeface="Times New Roman"/>
              </a:rPr>
            </a:br>
            <a:r>
              <a:rPr lang="en-US" sz="2400" b="1" i="1" u="none">
                <a:solidFill>
                  <a:srgbClr val="FF0000"/>
                </a:solidFill>
                <a:latin typeface="Times New Roman"/>
                <a:ea typeface="Times New Roman"/>
                <a:cs typeface="Times New Roman"/>
                <a:sym typeface="Times New Roman"/>
              </a:rPr>
              <a:t>(ШАГ № 3)</a:t>
            </a:r>
            <a:r>
              <a:rPr lang="en-US" sz="2800" b="1" i="1" u="none">
                <a:solidFill>
                  <a:srgbClr val="FF0000"/>
                </a:solidFill>
                <a:latin typeface="Calibri"/>
                <a:ea typeface="Calibri"/>
                <a:cs typeface="Calibri"/>
                <a:sym typeface="Calibri"/>
              </a:rPr>
              <a:t/>
            </a:r>
            <a:br>
              <a:rPr lang="en-US" sz="2800" b="1" i="1" u="none">
                <a:solidFill>
                  <a:srgbClr val="FF0000"/>
                </a:solidFill>
                <a:latin typeface="Calibri"/>
                <a:ea typeface="Calibri"/>
                <a:cs typeface="Calibri"/>
                <a:sym typeface="Calibri"/>
              </a:rPr>
            </a:br>
            <a:endParaRPr/>
          </a:p>
        </p:txBody>
      </p:sp>
      <p:sp>
        <p:nvSpPr>
          <p:cNvPr id="311" name="Google Shape;311;p3"/>
          <p:cNvSpPr txBox="1">
            <a:spLocks noGrp="1"/>
          </p:cNvSpPr>
          <p:nvPr>
            <p:ph type="body" idx="1"/>
          </p:nvPr>
        </p:nvSpPr>
        <p:spPr>
          <a:xfrm>
            <a:off x="1116012" y="1700212"/>
            <a:ext cx="3887787" cy="3951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None/>
            </a:pPr>
            <a:r>
              <a:rPr lang="en-US" sz="2400" b="1" i="1" u="none" dirty="0">
                <a:solidFill>
                  <a:schemeClr val="dk2"/>
                </a:solidFill>
                <a:latin typeface="Calibri"/>
                <a:ea typeface="Calibri"/>
                <a:cs typeface="Calibri"/>
                <a:sym typeface="Calibri"/>
              </a:rPr>
              <a:t> 	</a:t>
            </a:r>
            <a:r>
              <a:rPr lang="en-US" sz="2400" b="1" i="1" u="none" dirty="0" err="1">
                <a:solidFill>
                  <a:schemeClr val="dk2"/>
                </a:solidFill>
                <a:latin typeface="Times New Roman"/>
                <a:ea typeface="Times New Roman"/>
                <a:cs typeface="Times New Roman"/>
                <a:sym typeface="Times New Roman"/>
              </a:rPr>
              <a:t>Техника</a:t>
            </a:r>
            <a:r>
              <a:rPr lang="en-US" sz="2400" b="1" i="1" u="none" dirty="0">
                <a:solidFill>
                  <a:schemeClr val="dk2"/>
                </a:solidFill>
                <a:latin typeface="Times New Roman"/>
                <a:ea typeface="Times New Roman"/>
                <a:cs typeface="Times New Roman"/>
                <a:sym typeface="Times New Roman"/>
              </a:rPr>
              <a:t>: «</a:t>
            </a:r>
            <a:r>
              <a:rPr lang="en-US" sz="2400" b="1" i="1" u="none" dirty="0" err="1">
                <a:solidFill>
                  <a:schemeClr val="dk2"/>
                </a:solidFill>
                <a:latin typeface="Times New Roman"/>
                <a:ea typeface="Times New Roman"/>
                <a:cs typeface="Times New Roman"/>
                <a:sym typeface="Times New Roman"/>
              </a:rPr>
              <a:t>Разрешенная</a:t>
            </a:r>
            <a:r>
              <a:rPr lang="en-US" sz="2400" b="1" i="1" u="none" dirty="0">
                <a:solidFill>
                  <a:schemeClr val="dk2"/>
                </a:solidFill>
                <a:latin typeface="Times New Roman"/>
                <a:ea typeface="Times New Roman"/>
                <a:cs typeface="Times New Roman"/>
                <a:sym typeface="Times New Roman"/>
              </a:rPr>
              <a:t> </a:t>
            </a:r>
            <a:r>
              <a:rPr lang="en-US" sz="2400" b="1" i="1" u="none" dirty="0" err="1">
                <a:solidFill>
                  <a:schemeClr val="dk2"/>
                </a:solidFill>
                <a:latin typeface="Times New Roman"/>
                <a:ea typeface="Times New Roman"/>
                <a:cs typeface="Times New Roman"/>
                <a:sym typeface="Times New Roman"/>
              </a:rPr>
              <a:t>квота</a:t>
            </a:r>
            <a:r>
              <a:rPr lang="en-US" sz="2400" b="1" i="1" u="none" dirty="0">
                <a:solidFill>
                  <a:schemeClr val="dk2"/>
                </a:solidFill>
                <a:latin typeface="Times New Roman"/>
                <a:ea typeface="Times New Roman"/>
                <a:cs typeface="Times New Roman"/>
                <a:sym typeface="Times New Roman"/>
              </a:rPr>
              <a:t>»</a:t>
            </a:r>
            <a:endParaRPr dirty="0"/>
          </a:p>
          <a:p>
            <a:pPr marL="342900" marR="0" lvl="0" indent="-342900" algn="l" rtl="0">
              <a:lnSpc>
                <a:spcPct val="100000"/>
              </a:lnSpc>
              <a:spcBef>
                <a:spcPts val="440"/>
              </a:spcBef>
              <a:spcAft>
                <a:spcPts val="0"/>
              </a:spcAft>
              <a:buClr>
                <a:schemeClr val="dk2"/>
              </a:buClr>
              <a:buSzPts val="2200"/>
              <a:buFont typeface="Arial"/>
              <a:buNone/>
            </a:pPr>
            <a:r>
              <a:rPr lang="en-US" sz="2200" b="1" i="1" u="none" dirty="0">
                <a:solidFill>
                  <a:schemeClr val="dk2"/>
                </a:solidFill>
                <a:latin typeface="Times New Roman"/>
                <a:ea typeface="Times New Roman"/>
                <a:cs typeface="Times New Roman"/>
                <a:sym typeface="Times New Roman"/>
              </a:rPr>
              <a:t>	</a:t>
            </a:r>
            <a:endParaRPr dirty="0"/>
          </a:p>
          <a:p>
            <a:pPr marL="342900" marR="0" lvl="0" indent="-342900" algn="l" rtl="0">
              <a:lnSpc>
                <a:spcPct val="100000"/>
              </a:lnSpc>
              <a:spcBef>
                <a:spcPts val="480"/>
              </a:spcBef>
              <a:spcAft>
                <a:spcPts val="0"/>
              </a:spcAft>
              <a:buClr>
                <a:schemeClr val="dk2"/>
              </a:buClr>
              <a:buSzPts val="2200"/>
              <a:buFont typeface="Arial"/>
              <a:buNone/>
            </a:pP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Прием</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состоит</a:t>
            </a:r>
            <a:r>
              <a:rPr lang="en-US" sz="2200" b="1" i="1" u="none" dirty="0">
                <a:solidFill>
                  <a:schemeClr val="dk2"/>
                </a:solidFill>
                <a:latin typeface="Times New Roman"/>
                <a:ea typeface="Times New Roman"/>
                <a:cs typeface="Times New Roman"/>
                <a:sym typeface="Times New Roman"/>
              </a:rPr>
              <a:t> в </a:t>
            </a:r>
            <a:r>
              <a:rPr lang="en-US" sz="2200" b="1" i="1" u="none" dirty="0" err="1">
                <a:solidFill>
                  <a:schemeClr val="dk2"/>
                </a:solidFill>
                <a:latin typeface="Times New Roman"/>
                <a:ea typeface="Times New Roman"/>
                <a:cs typeface="Times New Roman"/>
                <a:sym typeface="Times New Roman"/>
              </a:rPr>
              <a:t>том</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что</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какое-то</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нарушение</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поведения</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разрешается</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уж</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если</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оно</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появилось</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но</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только</a:t>
            </a:r>
            <a:r>
              <a:rPr lang="en-US" sz="2200" b="1" i="1" u="none" dirty="0">
                <a:solidFill>
                  <a:schemeClr val="dk2"/>
                </a:solidFill>
                <a:latin typeface="Times New Roman"/>
                <a:ea typeface="Times New Roman"/>
                <a:cs typeface="Times New Roman"/>
                <a:sym typeface="Times New Roman"/>
              </a:rPr>
              <a:t> в </a:t>
            </a:r>
            <a:r>
              <a:rPr lang="en-US" sz="2200" b="1" i="1" u="none" dirty="0" err="1">
                <a:solidFill>
                  <a:schemeClr val="dk2"/>
                </a:solidFill>
                <a:latin typeface="Times New Roman"/>
                <a:ea typeface="Times New Roman"/>
                <a:cs typeface="Times New Roman"/>
                <a:sym typeface="Times New Roman"/>
              </a:rPr>
              <a:t>том</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объеме</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который</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оговорен</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заранее</a:t>
            </a:r>
            <a:r>
              <a:rPr lang="en-US" sz="2200" b="1" i="1" u="none" dirty="0">
                <a:solidFill>
                  <a:schemeClr val="dk2"/>
                </a:solidFill>
                <a:latin typeface="Times New Roman"/>
                <a:ea typeface="Times New Roman"/>
                <a:cs typeface="Times New Roman"/>
                <a:sym typeface="Times New Roman"/>
              </a:rPr>
              <a:t> и с </a:t>
            </a:r>
            <a:r>
              <a:rPr lang="en-US" sz="2200" b="1" i="1" u="none" dirty="0" err="1">
                <a:solidFill>
                  <a:schemeClr val="dk2"/>
                </a:solidFill>
                <a:latin typeface="Times New Roman"/>
                <a:ea typeface="Times New Roman"/>
                <a:cs typeface="Times New Roman"/>
                <a:sym typeface="Times New Roman"/>
              </a:rPr>
              <a:t>условием</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что</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ежедневно</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объем</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этот</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будет</a:t>
            </a:r>
            <a:r>
              <a:rPr lang="en-US" sz="2200" b="1" i="1" u="none" dirty="0">
                <a:solidFill>
                  <a:schemeClr val="dk2"/>
                </a:solidFill>
                <a:latin typeface="Times New Roman"/>
                <a:ea typeface="Times New Roman"/>
                <a:cs typeface="Times New Roman"/>
                <a:sym typeface="Times New Roman"/>
              </a:rPr>
              <a:t> </a:t>
            </a:r>
            <a:r>
              <a:rPr lang="en-US" sz="2200" b="1" i="1" u="none" dirty="0" err="1">
                <a:solidFill>
                  <a:schemeClr val="dk2"/>
                </a:solidFill>
                <a:latin typeface="Times New Roman"/>
                <a:ea typeface="Times New Roman"/>
                <a:cs typeface="Times New Roman"/>
                <a:sym typeface="Times New Roman"/>
              </a:rPr>
              <a:t>уменьшаться</a:t>
            </a:r>
            <a:r>
              <a:rPr lang="en-US" sz="2400" b="1" i="1" u="none" dirty="0">
                <a:solidFill>
                  <a:schemeClr val="dk2"/>
                </a:solidFill>
                <a:latin typeface="Calibri"/>
                <a:ea typeface="Calibri"/>
                <a:cs typeface="Calibri"/>
                <a:sym typeface="Calibri"/>
              </a:rPr>
              <a:t>.</a:t>
            </a:r>
            <a:endParaRPr dirty="0"/>
          </a:p>
        </p:txBody>
      </p:sp>
      <p:sp>
        <p:nvSpPr>
          <p:cNvPr id="312" name="Google Shape;312;p3"/>
          <p:cNvSpPr txBox="1">
            <a:spLocks noGrp="1"/>
          </p:cNvSpPr>
          <p:nvPr>
            <p:ph type="body" idx="2"/>
          </p:nvPr>
        </p:nvSpPr>
        <p:spPr>
          <a:xfrm>
            <a:off x="4859337" y="1773237"/>
            <a:ext cx="4033837" cy="40941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r>
              <a:rPr lang="en-US" sz="2400" b="1" i="1" u="none">
                <a:solidFill>
                  <a:schemeClr val="dk2"/>
                </a:solidFill>
                <a:latin typeface="Times New Roman"/>
                <a:ea typeface="Times New Roman"/>
                <a:cs typeface="Times New Roman"/>
                <a:sym typeface="Times New Roman"/>
              </a:rPr>
              <a:t>Особенности техники: </a:t>
            </a:r>
            <a:endParaRPr/>
          </a:p>
          <a:p>
            <a:pPr marL="342900" marR="0" lvl="0" indent="-342900" algn="l" rtl="0">
              <a:lnSpc>
                <a:spcPct val="100000"/>
              </a:lnSpc>
              <a:spcBef>
                <a:spcPts val="480"/>
              </a:spcBef>
              <a:spcAft>
                <a:spcPts val="0"/>
              </a:spcAft>
              <a:buClr>
                <a:schemeClr val="dk2"/>
              </a:buClr>
              <a:buSzPts val="2400"/>
              <a:buFont typeface="Arial"/>
              <a:buNone/>
            </a:pPr>
            <a:r>
              <a:rPr lang="en-US" sz="2400" b="1" i="1" u="none">
                <a:solidFill>
                  <a:schemeClr val="dk2"/>
                </a:solidFill>
                <a:latin typeface="Times New Roman"/>
                <a:ea typeface="Times New Roman"/>
                <a:cs typeface="Times New Roman"/>
                <a:sym typeface="Times New Roman"/>
              </a:rPr>
              <a:t>	</a:t>
            </a:r>
            <a:endParaRPr/>
          </a:p>
          <a:p>
            <a:pPr marL="342900" marR="0" lvl="0" indent="-342900" algn="l" rtl="0">
              <a:lnSpc>
                <a:spcPct val="100000"/>
              </a:lnSpc>
              <a:spcBef>
                <a:spcPts val="480"/>
              </a:spcBef>
              <a:spcAft>
                <a:spcPts val="0"/>
              </a:spcAft>
              <a:buClr>
                <a:schemeClr val="dk2"/>
              </a:buClr>
              <a:buSzPts val="2400"/>
              <a:buFont typeface="Arial"/>
              <a:buNone/>
            </a:pPr>
            <a:r>
              <a:rPr lang="en-US" sz="2400" b="1" i="1" u="none">
                <a:solidFill>
                  <a:schemeClr val="dk2"/>
                </a:solidFill>
                <a:latin typeface="Times New Roman"/>
                <a:ea typeface="Times New Roman"/>
                <a:cs typeface="Times New Roman"/>
                <a:sym typeface="Times New Roman"/>
              </a:rPr>
              <a:t>	Мы разрешили не писать, но не более 4 раз за урок.</a:t>
            </a:r>
            <a:endParaRPr/>
          </a:p>
          <a:p>
            <a:pPr marL="342900" marR="0" lvl="0" indent="-342900" algn="l" rtl="0">
              <a:lnSpc>
                <a:spcPct val="100000"/>
              </a:lnSpc>
              <a:spcBef>
                <a:spcPts val="480"/>
              </a:spcBef>
              <a:spcAft>
                <a:spcPts val="0"/>
              </a:spcAft>
              <a:buClr>
                <a:schemeClr val="dk2"/>
              </a:buClr>
              <a:buSzPts val="2400"/>
              <a:buFont typeface="Arial"/>
              <a:buNone/>
            </a:pPr>
            <a:r>
              <a:rPr lang="en-US" sz="2400" b="1" i="1" u="none">
                <a:solidFill>
                  <a:schemeClr val="dk2"/>
                </a:solidFill>
                <a:latin typeface="Times New Roman"/>
                <a:ea typeface="Times New Roman"/>
                <a:cs typeface="Times New Roman"/>
                <a:sym typeface="Times New Roman"/>
              </a:rPr>
              <a:t>	«+»  - снижение эмоционального накала на уроке;</a:t>
            </a:r>
            <a:endParaRPr/>
          </a:p>
          <a:p>
            <a:pPr marL="342900" marR="0" lvl="0" indent="-342900" algn="l" rtl="0">
              <a:lnSpc>
                <a:spcPct val="100000"/>
              </a:lnSpc>
              <a:spcBef>
                <a:spcPts val="480"/>
              </a:spcBef>
              <a:spcAft>
                <a:spcPts val="0"/>
              </a:spcAft>
              <a:buClr>
                <a:schemeClr val="dk2"/>
              </a:buClr>
              <a:buSzPts val="2400"/>
              <a:buFont typeface="Arial"/>
              <a:buNone/>
            </a:pPr>
            <a:r>
              <a:rPr lang="en-US" sz="2400" b="1" i="1" u="none">
                <a:solidFill>
                  <a:schemeClr val="dk2"/>
                </a:solidFill>
                <a:latin typeface="Times New Roman"/>
                <a:ea typeface="Times New Roman"/>
                <a:cs typeface="Times New Roman"/>
                <a:sym typeface="Times New Roman"/>
              </a:rPr>
              <a:t>	«+» - уменьшение «квоты» по инициативе учащегося</a:t>
            </a:r>
            <a:endParaRPr/>
          </a:p>
          <a:p>
            <a:pPr marL="342900" marR="0" lvl="0" indent="-342900" algn="l" rtl="0">
              <a:lnSpc>
                <a:spcPct val="100000"/>
              </a:lnSpc>
              <a:spcBef>
                <a:spcPts val="48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
          <p:cNvSpPr txBox="1">
            <a:spLocks noGrp="1"/>
          </p:cNvSpPr>
          <p:nvPr>
            <p:ph type="title"/>
          </p:nvPr>
        </p:nvSpPr>
        <p:spPr>
          <a:xfrm>
            <a:off x="1258887" y="274637"/>
            <a:ext cx="7427912" cy="1354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Выбор техники педагогического вмешательства для экстренного прекращения «выходки» на уроке </a:t>
            </a:r>
            <a:br>
              <a:rPr lang="en-US" sz="2400" b="1" i="1" u="none">
                <a:solidFill>
                  <a:srgbClr val="FF0000"/>
                </a:solidFill>
                <a:latin typeface="Times New Roman"/>
                <a:ea typeface="Times New Roman"/>
                <a:cs typeface="Times New Roman"/>
                <a:sym typeface="Times New Roman"/>
              </a:rPr>
            </a:br>
            <a:r>
              <a:rPr lang="en-US" sz="2400" b="1" i="1" u="none">
                <a:solidFill>
                  <a:srgbClr val="FF0000"/>
                </a:solidFill>
                <a:latin typeface="Times New Roman"/>
                <a:ea typeface="Times New Roman"/>
                <a:cs typeface="Times New Roman"/>
                <a:sym typeface="Times New Roman"/>
              </a:rPr>
              <a:t>(ШАГ № 3)</a:t>
            </a:r>
            <a:r>
              <a:rPr lang="en-US" sz="2800" b="1" i="1" u="none">
                <a:solidFill>
                  <a:srgbClr val="FF0000"/>
                </a:solidFill>
                <a:latin typeface="Calibri"/>
                <a:ea typeface="Calibri"/>
                <a:cs typeface="Calibri"/>
                <a:sym typeface="Calibri"/>
              </a:rPr>
              <a:t/>
            </a:r>
            <a:br>
              <a:rPr lang="en-US" sz="2800" b="1" i="1" u="none">
                <a:solidFill>
                  <a:srgbClr val="FF0000"/>
                </a:solidFill>
                <a:latin typeface="Calibri"/>
                <a:ea typeface="Calibri"/>
                <a:cs typeface="Calibri"/>
                <a:sym typeface="Calibri"/>
              </a:rPr>
            </a:br>
            <a:endParaRPr/>
          </a:p>
        </p:txBody>
      </p:sp>
      <p:sp>
        <p:nvSpPr>
          <p:cNvPr id="318" name="Google Shape;318;p4"/>
          <p:cNvSpPr txBox="1">
            <a:spLocks noGrp="1"/>
          </p:cNvSpPr>
          <p:nvPr>
            <p:ph type="body" idx="1"/>
          </p:nvPr>
        </p:nvSpPr>
        <p:spPr>
          <a:xfrm>
            <a:off x="1115998" y="1700200"/>
            <a:ext cx="46737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None/>
            </a:pPr>
            <a:r>
              <a:rPr lang="en-US" sz="2400" b="1" i="1" u="none" dirty="0">
                <a:solidFill>
                  <a:schemeClr val="dk2"/>
                </a:solidFill>
                <a:latin typeface="Calibri"/>
                <a:ea typeface="Calibri"/>
                <a:cs typeface="Calibri"/>
                <a:sym typeface="Calibri"/>
              </a:rPr>
              <a:t> 	</a:t>
            </a:r>
            <a:r>
              <a:rPr lang="en-US" sz="2400" b="1" i="1" u="none" dirty="0" err="1">
                <a:solidFill>
                  <a:schemeClr val="dk2"/>
                </a:solidFill>
                <a:latin typeface="Times New Roman"/>
                <a:ea typeface="Times New Roman"/>
                <a:cs typeface="Times New Roman"/>
                <a:sym typeface="Times New Roman"/>
              </a:rPr>
              <a:t>Техника</a:t>
            </a:r>
            <a:r>
              <a:rPr lang="en-US" sz="2400" b="1" i="1" u="none" dirty="0">
                <a:solidFill>
                  <a:schemeClr val="dk2"/>
                </a:solidFill>
                <a:latin typeface="Times New Roman"/>
                <a:ea typeface="Times New Roman"/>
                <a:cs typeface="Times New Roman"/>
                <a:sym typeface="Times New Roman"/>
              </a:rPr>
              <a:t>: «</a:t>
            </a:r>
            <a:r>
              <a:rPr lang="en-US" sz="2400" b="1" i="1" u="none" dirty="0" err="1">
                <a:solidFill>
                  <a:schemeClr val="dk2"/>
                </a:solidFill>
                <a:latin typeface="Times New Roman"/>
                <a:ea typeface="Times New Roman"/>
                <a:cs typeface="Times New Roman"/>
                <a:sym typeface="Times New Roman"/>
              </a:rPr>
              <a:t>Благодарите</a:t>
            </a:r>
            <a:r>
              <a:rPr lang="en-US" sz="2400" b="1" i="1" u="none" dirty="0">
                <a:solidFill>
                  <a:schemeClr val="dk2"/>
                </a:solidFill>
                <a:latin typeface="Times New Roman"/>
                <a:ea typeface="Times New Roman"/>
                <a:cs typeface="Times New Roman"/>
                <a:sym typeface="Times New Roman"/>
              </a:rPr>
              <a:t> </a:t>
            </a:r>
            <a:r>
              <a:rPr lang="en-US" sz="2400" b="1" i="1" u="none" dirty="0" err="1">
                <a:solidFill>
                  <a:schemeClr val="dk2"/>
                </a:solidFill>
                <a:latin typeface="Times New Roman"/>
                <a:ea typeface="Times New Roman"/>
                <a:cs typeface="Times New Roman"/>
                <a:sym typeface="Times New Roman"/>
              </a:rPr>
              <a:t>учеников</a:t>
            </a:r>
            <a:r>
              <a:rPr lang="en-US" sz="2400" b="1" i="1" u="none" dirty="0">
                <a:solidFill>
                  <a:schemeClr val="dk2"/>
                </a:solidFill>
                <a:latin typeface="Times New Roman"/>
                <a:ea typeface="Times New Roman"/>
                <a:cs typeface="Times New Roman"/>
                <a:sym typeface="Times New Roman"/>
              </a:rPr>
              <a:t>»</a:t>
            </a:r>
            <a:endParaRPr dirty="0"/>
          </a:p>
          <a:p>
            <a:pPr marL="342900" marR="0" lvl="0" indent="-342900" algn="l" rtl="0">
              <a:lnSpc>
                <a:spcPct val="100000"/>
              </a:lnSpc>
              <a:spcBef>
                <a:spcPts val="440"/>
              </a:spcBef>
              <a:spcAft>
                <a:spcPts val="0"/>
              </a:spcAft>
              <a:buClr>
                <a:schemeClr val="dk2"/>
              </a:buClr>
              <a:buSzPts val="2200"/>
              <a:buFont typeface="Arial"/>
              <a:buNone/>
            </a:pPr>
            <a:r>
              <a:rPr lang="en-US" sz="2200" b="1" i="1" u="none" dirty="0">
                <a:solidFill>
                  <a:schemeClr val="dk2"/>
                </a:solidFill>
                <a:latin typeface="Calibri"/>
                <a:ea typeface="Calibri"/>
                <a:cs typeface="Calibri"/>
                <a:sym typeface="Calibri"/>
              </a:rPr>
              <a:t>	</a:t>
            </a:r>
            <a:endParaRPr dirty="0"/>
          </a:p>
          <a:p>
            <a:pPr marL="342900" marR="0" lvl="0" indent="-342900" algn="just" rtl="0">
              <a:lnSpc>
                <a:spcPct val="100000"/>
              </a:lnSpc>
              <a:spcBef>
                <a:spcPts val="480"/>
              </a:spcBef>
              <a:spcAft>
                <a:spcPts val="0"/>
              </a:spcAft>
              <a:buClr>
                <a:schemeClr val="dk2"/>
              </a:buClr>
              <a:buSzPts val="2200"/>
              <a:buFont typeface="Arial"/>
              <a:buNone/>
            </a:pPr>
            <a:r>
              <a:rPr lang="en-US" sz="2200" b="1" i="1" u="none" dirty="0">
                <a:solidFill>
                  <a:schemeClr val="dk2"/>
                </a:solidFill>
                <a:latin typeface="Calibri"/>
                <a:ea typeface="Calibri"/>
                <a:cs typeface="Calibri"/>
                <a:sym typeface="Calibri"/>
              </a:rPr>
              <a:t>	</a:t>
            </a:r>
            <a:r>
              <a:rPr lang="en-US" sz="2200" i="1" dirty="0" err="1">
                <a:solidFill>
                  <a:schemeClr val="dk2"/>
                </a:solidFill>
                <a:latin typeface="Times New Roman"/>
                <a:ea typeface="Times New Roman"/>
                <a:cs typeface="Times New Roman"/>
                <a:sym typeface="Times New Roman"/>
              </a:rPr>
              <a:t>Благодарите</a:t>
            </a:r>
            <a:r>
              <a:rPr lang="en-US" sz="2200" i="1" dirty="0">
                <a:solidFill>
                  <a:schemeClr val="dk2"/>
                </a:solidFill>
                <a:latin typeface="Times New Roman"/>
                <a:ea typeface="Times New Roman"/>
                <a:cs typeface="Times New Roman"/>
                <a:sym typeface="Times New Roman"/>
              </a:rPr>
              <a:t> и </a:t>
            </a:r>
            <a:r>
              <a:rPr lang="en-US" sz="2200" i="1" dirty="0" err="1">
                <a:solidFill>
                  <a:schemeClr val="dk2"/>
                </a:solidFill>
                <a:latin typeface="Times New Roman"/>
                <a:ea typeface="Times New Roman"/>
                <a:cs typeface="Times New Roman"/>
                <a:sym typeface="Times New Roman"/>
              </a:rPr>
              <a:t>отмечайте</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тех</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учеников</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которые</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делают</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то</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что</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вы</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просили</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сделать</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Спасибо</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тебе</a:t>
            </a:r>
            <a:r>
              <a:rPr lang="en-US" sz="2200" i="1" dirty="0">
                <a:solidFill>
                  <a:schemeClr val="dk2"/>
                </a:solidFill>
                <a:latin typeface="Times New Roman"/>
                <a:ea typeface="Times New Roman"/>
                <a:cs typeface="Times New Roman"/>
                <a:sym typeface="Times New Roman"/>
              </a:rPr>
              <a:t>, Э., </a:t>
            </a:r>
            <a:r>
              <a:rPr lang="en-US" sz="2200" i="1" dirty="0" err="1">
                <a:solidFill>
                  <a:schemeClr val="dk2"/>
                </a:solidFill>
                <a:latin typeface="Times New Roman"/>
                <a:ea typeface="Times New Roman"/>
                <a:cs typeface="Times New Roman"/>
                <a:sym typeface="Times New Roman"/>
              </a:rPr>
              <a:t>что</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ты</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нашёл</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нужную</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страницу</a:t>
            </a:r>
            <a:r>
              <a:rPr lang="en-US" sz="2200" i="1" dirty="0">
                <a:solidFill>
                  <a:schemeClr val="dk2"/>
                </a:solidFill>
                <a:latin typeface="Times New Roman"/>
                <a:ea typeface="Times New Roman"/>
                <a:cs typeface="Times New Roman"/>
                <a:sym typeface="Times New Roman"/>
              </a:rPr>
              <a:t> в </a:t>
            </a:r>
            <a:r>
              <a:rPr lang="en-US" sz="2200" i="1" dirty="0" err="1">
                <a:solidFill>
                  <a:schemeClr val="dk2"/>
                </a:solidFill>
                <a:latin typeface="Times New Roman"/>
                <a:ea typeface="Times New Roman"/>
                <a:cs typeface="Times New Roman"/>
                <a:sym typeface="Times New Roman"/>
              </a:rPr>
              <a:t>учебнике</a:t>
            </a:r>
            <a:r>
              <a:rPr lang="en-US" sz="2200" i="1" dirty="0">
                <a:solidFill>
                  <a:schemeClr val="dk2"/>
                </a:solidFill>
                <a:latin typeface="Times New Roman"/>
                <a:ea typeface="Times New Roman"/>
                <a:cs typeface="Times New Roman"/>
                <a:sym typeface="Times New Roman"/>
              </a:rPr>
              <a:t> и </a:t>
            </a:r>
            <a:r>
              <a:rPr lang="en-US" sz="2200" i="1" dirty="0" err="1">
                <a:solidFill>
                  <a:schemeClr val="dk2"/>
                </a:solidFill>
                <a:latin typeface="Times New Roman"/>
                <a:ea typeface="Times New Roman"/>
                <a:cs typeface="Times New Roman"/>
                <a:sym typeface="Times New Roman"/>
              </a:rPr>
              <a:t>внимательно</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смотришь</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на</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доску</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Спасибо</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Эмиль</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что</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читаешь</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по</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цепочке</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умеешь</a:t>
            </a:r>
            <a:r>
              <a:rPr lang="en-US" sz="2200" i="1" dirty="0">
                <a:solidFill>
                  <a:schemeClr val="dk2"/>
                </a:solidFill>
                <a:latin typeface="Times New Roman"/>
                <a:ea typeface="Times New Roman"/>
                <a:cs typeface="Times New Roman"/>
                <a:sym typeface="Times New Roman"/>
              </a:rPr>
              <a:t> </a:t>
            </a:r>
            <a:r>
              <a:rPr lang="en-US" sz="2200" i="1" dirty="0" err="1">
                <a:solidFill>
                  <a:schemeClr val="dk2"/>
                </a:solidFill>
                <a:latin typeface="Times New Roman"/>
                <a:ea typeface="Times New Roman"/>
                <a:cs typeface="Times New Roman"/>
                <a:sym typeface="Times New Roman"/>
              </a:rPr>
              <a:t>следить</a:t>
            </a:r>
            <a:r>
              <a:rPr lang="en-US" sz="2200" i="1" dirty="0">
                <a:solidFill>
                  <a:schemeClr val="dk2"/>
                </a:solidFill>
                <a:latin typeface="Times New Roman"/>
                <a:ea typeface="Times New Roman"/>
                <a:cs typeface="Times New Roman"/>
                <a:sym typeface="Times New Roman"/>
              </a:rPr>
              <a:t>» </a:t>
            </a:r>
            <a:endParaRPr i="1" dirty="0">
              <a:solidFill>
                <a:srgbClr val="333333"/>
              </a:solidFill>
            </a:endParaRPr>
          </a:p>
          <a:p>
            <a:pPr marL="342900" marR="0" lvl="0" indent="-342900" algn="l" rtl="0">
              <a:lnSpc>
                <a:spcPct val="100000"/>
              </a:lnSpc>
              <a:spcBef>
                <a:spcPts val="480"/>
              </a:spcBef>
              <a:spcAft>
                <a:spcPts val="0"/>
              </a:spcAft>
              <a:buClr>
                <a:schemeClr val="dk2"/>
              </a:buClr>
              <a:buSzPts val="2200"/>
              <a:buFont typeface="Arial"/>
              <a:buNone/>
            </a:pPr>
            <a:endParaRPr sz="2200" i="1" dirty="0">
              <a:solidFill>
                <a:schemeClr val="dk2"/>
              </a:solidFill>
            </a:endParaRPr>
          </a:p>
        </p:txBody>
      </p:sp>
      <p:sp>
        <p:nvSpPr>
          <p:cNvPr id="319" name="Google Shape;319;p4"/>
          <p:cNvSpPr txBox="1">
            <a:spLocks noGrp="1"/>
          </p:cNvSpPr>
          <p:nvPr>
            <p:ph type="body" idx="2"/>
          </p:nvPr>
        </p:nvSpPr>
        <p:spPr>
          <a:xfrm>
            <a:off x="5948425" y="1773225"/>
            <a:ext cx="2858700" cy="4094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r>
              <a:rPr lang="en-US" sz="2400" b="1" i="1" u="none">
                <a:solidFill>
                  <a:schemeClr val="dk2"/>
                </a:solidFill>
                <a:latin typeface="Times New Roman"/>
                <a:ea typeface="Times New Roman"/>
                <a:cs typeface="Times New Roman"/>
                <a:sym typeface="Times New Roman"/>
              </a:rPr>
              <a:t>Особенности техники: </a:t>
            </a:r>
            <a:endParaRPr/>
          </a:p>
          <a:p>
            <a:pPr marL="342900" marR="0" lvl="0" indent="-342900" algn="l" rtl="0">
              <a:lnSpc>
                <a:spcPct val="100000"/>
              </a:lnSpc>
              <a:spcBef>
                <a:spcPts val="48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endParaRPr/>
          </a:p>
          <a:p>
            <a:pPr marL="342900" marR="0" lvl="0" indent="-342900" algn="l" rtl="0">
              <a:lnSpc>
                <a:spcPct val="100000"/>
              </a:lnSpc>
              <a:spcBef>
                <a:spcPts val="48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r>
              <a:rPr lang="en-US" b="1" i="1">
                <a:solidFill>
                  <a:schemeClr val="dk2"/>
                </a:solidFill>
                <a:latin typeface="Times New Roman"/>
                <a:ea typeface="Times New Roman"/>
                <a:cs typeface="Times New Roman"/>
                <a:sym typeface="Times New Roman"/>
              </a:rPr>
              <a:t>«+»  - легкость в использовании;</a:t>
            </a:r>
            <a:endParaRPr/>
          </a:p>
          <a:p>
            <a:pPr marL="342900" lvl="0" indent="-342900" algn="l" rtl="0">
              <a:spcBef>
                <a:spcPts val="480"/>
              </a:spcBef>
              <a:spcAft>
                <a:spcPts val="0"/>
              </a:spcAft>
              <a:buClr>
                <a:schemeClr val="dk2"/>
              </a:buClr>
              <a:buSzPts val="2400"/>
              <a:buFont typeface="Arial"/>
              <a:buNone/>
            </a:pPr>
            <a:r>
              <a:rPr lang="en-US" b="1" i="1">
                <a:solidFill>
                  <a:schemeClr val="dk2"/>
                </a:solidFill>
                <a:latin typeface="Times New Roman"/>
                <a:ea typeface="Times New Roman"/>
                <a:cs typeface="Times New Roman"/>
                <a:sym typeface="Times New Roman"/>
              </a:rPr>
              <a:t>	«+» - увеличились работоспособность и темп всего класса</a:t>
            </a:r>
            <a:endParaRPr b="1" i="1">
              <a:solidFill>
                <a:schemeClr val="dk2"/>
              </a:solidFill>
            </a:endParaRPr>
          </a:p>
          <a:p>
            <a:pPr marL="342900" marR="0" lvl="0" indent="-342900" algn="l" rtl="0">
              <a:lnSpc>
                <a:spcPct val="100000"/>
              </a:lnSpc>
              <a:spcBef>
                <a:spcPts val="48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
          <p:cNvSpPr txBox="1">
            <a:spLocks noGrp="1"/>
          </p:cNvSpPr>
          <p:nvPr>
            <p:ph type="title"/>
          </p:nvPr>
        </p:nvSpPr>
        <p:spPr>
          <a:xfrm>
            <a:off x="1331912" y="404812"/>
            <a:ext cx="6897687" cy="1584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600"/>
              <a:buFont typeface="Times New Roman"/>
              <a:buNone/>
            </a:pPr>
            <a:r>
              <a:rPr lang="en-US" sz="2600" b="1" i="1" u="none" strike="noStrike" cap="none">
                <a:solidFill>
                  <a:srgbClr val="FF0000"/>
                </a:solidFill>
                <a:latin typeface="Times New Roman"/>
                <a:ea typeface="Times New Roman"/>
                <a:cs typeface="Times New Roman"/>
                <a:sym typeface="Times New Roman"/>
              </a:rPr>
              <a:t>Разработка стратегии и тактики поддержки ученика для повышения его самоуважения (ШАГ №4) </a:t>
            </a:r>
            <a:r>
              <a:rPr lang="en-US" sz="2800" b="1" i="1" u="none" strike="noStrike" cap="none">
                <a:solidFill>
                  <a:srgbClr val="FF0000"/>
                </a:solidFill>
                <a:latin typeface="Calibri"/>
                <a:ea typeface="Calibri"/>
                <a:cs typeface="Calibri"/>
                <a:sym typeface="Calibri"/>
              </a:rPr>
              <a:t/>
            </a:r>
            <a:br>
              <a:rPr lang="en-US" sz="2800" b="1" i="1" u="none" strike="noStrike" cap="none">
                <a:solidFill>
                  <a:srgbClr val="FF0000"/>
                </a:solidFill>
                <a:latin typeface="Calibri"/>
                <a:ea typeface="Calibri"/>
                <a:cs typeface="Calibri"/>
                <a:sym typeface="Calibri"/>
              </a:rPr>
            </a:br>
            <a:endParaRPr/>
          </a:p>
        </p:txBody>
      </p:sp>
      <p:sp>
        <p:nvSpPr>
          <p:cNvPr id="325" name="Google Shape;325;p6"/>
          <p:cNvSpPr txBox="1">
            <a:spLocks noGrp="1"/>
          </p:cNvSpPr>
          <p:nvPr>
            <p:ph type="body" idx="1"/>
          </p:nvPr>
        </p:nvSpPr>
        <p:spPr>
          <a:xfrm>
            <a:off x="1187450" y="1773225"/>
            <a:ext cx="3384600" cy="4547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3200"/>
              <a:buFont typeface="Arial"/>
              <a:buNone/>
            </a:pPr>
            <a:r>
              <a:rPr lang="en-US" sz="3200" b="1" i="1" u="none">
                <a:solidFill>
                  <a:schemeClr val="dk2"/>
                </a:solidFill>
                <a:latin typeface="Calibri"/>
                <a:ea typeface="Calibri"/>
                <a:cs typeface="Calibri"/>
                <a:sym typeface="Calibri"/>
              </a:rPr>
              <a:t> </a:t>
            </a:r>
            <a:r>
              <a:rPr lang="en-US" sz="3200" b="1" i="1" u="none">
                <a:solidFill>
                  <a:schemeClr val="dk2"/>
                </a:solidFill>
                <a:latin typeface="Times New Roman"/>
                <a:ea typeface="Times New Roman"/>
                <a:cs typeface="Times New Roman"/>
                <a:sym typeface="Times New Roman"/>
              </a:rPr>
              <a:t>	</a:t>
            </a:r>
            <a:r>
              <a:rPr lang="en-US" sz="2400" b="1" i="1" u="none">
                <a:solidFill>
                  <a:schemeClr val="dk2"/>
                </a:solidFill>
                <a:latin typeface="Times New Roman"/>
                <a:ea typeface="Times New Roman"/>
                <a:cs typeface="Times New Roman"/>
                <a:sym typeface="Times New Roman"/>
              </a:rPr>
              <a:t>Техника: Наклейки «Я могу»</a:t>
            </a:r>
            <a:endParaRPr/>
          </a:p>
          <a:p>
            <a:pPr marL="342900" marR="0" lvl="0" indent="-342900" algn="l" rtl="0">
              <a:lnSpc>
                <a:spcPct val="100000"/>
              </a:lnSpc>
              <a:spcBef>
                <a:spcPts val="440"/>
              </a:spcBef>
              <a:spcAft>
                <a:spcPts val="0"/>
              </a:spcAft>
              <a:buClr>
                <a:schemeClr val="dk2"/>
              </a:buClr>
              <a:buSzPts val="2200"/>
              <a:buFont typeface="Arial"/>
              <a:buNone/>
            </a:pPr>
            <a:r>
              <a:rPr lang="en-US" sz="1800" b="1" i="1">
                <a:solidFill>
                  <a:schemeClr val="dk2"/>
                </a:solidFill>
                <a:latin typeface="Times New Roman"/>
                <a:ea typeface="Times New Roman"/>
                <a:cs typeface="Times New Roman"/>
                <a:sym typeface="Times New Roman"/>
              </a:rPr>
              <a:t>	</a:t>
            </a:r>
            <a:r>
              <a:rPr lang="en-US" sz="1700" b="1" i="1">
                <a:solidFill>
                  <a:schemeClr val="dk2"/>
                </a:solidFill>
                <a:latin typeface="Times New Roman"/>
                <a:ea typeface="Times New Roman"/>
                <a:cs typeface="Times New Roman"/>
                <a:sym typeface="Times New Roman"/>
              </a:rPr>
              <a:t>Демонстрация навыков ученика, чему он научился. Можно использовать символические рисунки. Коллекция наклеек позволяет ученику испытывать гордость за все то, чему он уже научился. Эти наклейки хороши для родительских собраний, ведь они — концентрированный результат усердия и способностей детей</a:t>
            </a:r>
            <a:r>
              <a:rPr lang="en-US" sz="1300"/>
              <a:t>.</a:t>
            </a:r>
            <a:endParaRPr sz="1300"/>
          </a:p>
        </p:txBody>
      </p:sp>
      <p:sp>
        <p:nvSpPr>
          <p:cNvPr id="326" name="Google Shape;326;p6"/>
          <p:cNvSpPr txBox="1">
            <a:spLocks noGrp="1"/>
          </p:cNvSpPr>
          <p:nvPr>
            <p:ph type="body" idx="2"/>
          </p:nvPr>
        </p:nvSpPr>
        <p:spPr>
          <a:xfrm>
            <a:off x="4356100" y="1844675"/>
            <a:ext cx="4392612" cy="23050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3200"/>
              <a:buFont typeface="Arial"/>
              <a:buNone/>
            </a:pPr>
            <a:r>
              <a:rPr lang="en-US" sz="3200" b="1" i="1" u="none">
                <a:solidFill>
                  <a:schemeClr val="dk2"/>
                </a:solidFill>
                <a:latin typeface="Calibri"/>
                <a:ea typeface="Calibri"/>
                <a:cs typeface="Calibri"/>
                <a:sym typeface="Calibri"/>
              </a:rPr>
              <a:t>	</a:t>
            </a:r>
            <a:r>
              <a:rPr lang="en-US" sz="2400" b="1" i="1" u="none">
                <a:solidFill>
                  <a:schemeClr val="dk2"/>
                </a:solidFill>
                <a:latin typeface="Times New Roman"/>
                <a:ea typeface="Times New Roman"/>
                <a:cs typeface="Times New Roman"/>
                <a:sym typeface="Times New Roman"/>
              </a:rPr>
              <a:t>Особенности техники: </a:t>
            </a:r>
            <a:endParaRPr/>
          </a:p>
          <a:p>
            <a:pPr marL="342900" marR="0" lvl="0" indent="-342900" algn="just" rtl="0">
              <a:lnSpc>
                <a:spcPct val="100000"/>
              </a:lnSpc>
              <a:spcBef>
                <a:spcPts val="0"/>
              </a:spcBef>
              <a:spcAft>
                <a:spcPts val="0"/>
              </a:spcAft>
              <a:buClr>
                <a:schemeClr val="dk2"/>
              </a:buClr>
              <a:buSzPts val="3200"/>
              <a:buFont typeface="Arial"/>
              <a:buNone/>
            </a:pPr>
            <a:r>
              <a:rPr lang="en-US" sz="3200" b="1" i="1" u="none">
                <a:solidFill>
                  <a:schemeClr val="dk2"/>
                </a:solidFill>
                <a:latin typeface="Times New Roman"/>
                <a:ea typeface="Times New Roman"/>
                <a:cs typeface="Times New Roman"/>
                <a:sym typeface="Times New Roman"/>
              </a:rPr>
              <a:t>	</a:t>
            </a:r>
            <a:r>
              <a:rPr lang="en-US" sz="1800" b="1" i="1" u="none">
                <a:solidFill>
                  <a:schemeClr val="dk2"/>
                </a:solidFill>
                <a:latin typeface="Times New Roman"/>
                <a:ea typeface="Times New Roman"/>
                <a:cs typeface="Times New Roman"/>
                <a:sym typeface="Times New Roman"/>
              </a:rPr>
              <a:t>В зависимости от качества выполненной работы звезды раскрашивались в красный или зеленый цвет.</a:t>
            </a:r>
            <a:endParaRPr/>
          </a:p>
          <a:p>
            <a:pPr marL="342900" marR="0" lvl="0" indent="-342900" algn="l" rtl="0">
              <a:lnSpc>
                <a:spcPct val="100000"/>
              </a:lnSpc>
              <a:spcBef>
                <a:spcPts val="640"/>
              </a:spcBef>
              <a:spcAft>
                <a:spcPts val="0"/>
              </a:spcAft>
              <a:buClr>
                <a:schemeClr val="dk2"/>
              </a:buClr>
              <a:buSzPts val="3200"/>
              <a:buFont typeface="Arial"/>
              <a:buNone/>
            </a:pPr>
            <a:r>
              <a:rPr lang="en-US" sz="3200" b="1" i="1" u="none">
                <a:solidFill>
                  <a:schemeClr val="dk2"/>
                </a:solidFill>
                <a:latin typeface="Calibri"/>
                <a:ea typeface="Calibri"/>
                <a:cs typeface="Calibri"/>
                <a:sym typeface="Calibri"/>
              </a:rPr>
              <a:t> </a:t>
            </a:r>
            <a:endParaRPr/>
          </a:p>
        </p:txBody>
      </p:sp>
      <p:pic>
        <p:nvPicPr>
          <p:cNvPr id="327" name="Google Shape;327;p6"/>
          <p:cNvPicPr preferRelativeResize="0"/>
          <p:nvPr/>
        </p:nvPicPr>
        <p:blipFill rotWithShape="1">
          <a:blip r:embed="rId3">
            <a:alphaModFix/>
          </a:blip>
          <a:srcRect/>
          <a:stretch/>
        </p:blipFill>
        <p:spPr>
          <a:xfrm>
            <a:off x="6516687" y="3789362"/>
            <a:ext cx="2324100" cy="2447925"/>
          </a:xfrm>
          <a:prstGeom prst="rect">
            <a:avLst/>
          </a:prstGeom>
          <a:noFill/>
          <a:ln>
            <a:noFill/>
          </a:ln>
        </p:spPr>
      </p:pic>
      <p:sp>
        <p:nvSpPr>
          <p:cNvPr id="328" name="Google Shape;328;p6"/>
          <p:cNvSpPr txBox="1"/>
          <p:nvPr/>
        </p:nvSpPr>
        <p:spPr>
          <a:xfrm>
            <a:off x="4716462" y="3789362"/>
            <a:ext cx="1727200" cy="25844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2"/>
              </a:buClr>
              <a:buSzPts val="1800"/>
              <a:buFont typeface="Times New Roman"/>
              <a:buNone/>
            </a:pPr>
            <a:r>
              <a:rPr lang="en-US" sz="1800" b="1" i="1" u="none">
                <a:solidFill>
                  <a:schemeClr val="dk2"/>
                </a:solidFill>
                <a:latin typeface="Times New Roman"/>
                <a:ea typeface="Times New Roman"/>
                <a:cs typeface="Times New Roman"/>
                <a:sym typeface="Times New Roman"/>
              </a:rPr>
              <a:t>Техника повышает мотивацию достижения, появляется вера в себя, желание  выполнять задания.</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1331912" y="404812"/>
            <a:ext cx="6897687" cy="15843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600"/>
              <a:buFont typeface="Times New Roman"/>
              <a:buNone/>
            </a:pPr>
            <a:r>
              <a:rPr lang="en-US" sz="2600" b="1" i="1" u="none" strike="noStrike" cap="none">
                <a:solidFill>
                  <a:srgbClr val="FF0000"/>
                </a:solidFill>
                <a:latin typeface="Times New Roman"/>
                <a:ea typeface="Times New Roman"/>
                <a:cs typeface="Times New Roman"/>
                <a:sym typeface="Times New Roman"/>
              </a:rPr>
              <a:t>Разработка стратегии и тактики поддержки ученика для повышения его самоуважения (ШАГ №4) </a:t>
            </a:r>
            <a:r>
              <a:rPr lang="en-US" sz="2800" b="1" i="1" u="none" strike="noStrike" cap="none">
                <a:solidFill>
                  <a:srgbClr val="FF0000"/>
                </a:solidFill>
                <a:latin typeface="Calibri"/>
                <a:ea typeface="Calibri"/>
                <a:cs typeface="Calibri"/>
                <a:sym typeface="Calibri"/>
              </a:rPr>
              <a:t/>
            </a:r>
            <a:br>
              <a:rPr lang="en-US" sz="2800" b="1" i="1" u="none" strike="noStrike" cap="none">
                <a:solidFill>
                  <a:srgbClr val="FF0000"/>
                </a:solidFill>
                <a:latin typeface="Calibri"/>
                <a:ea typeface="Calibri"/>
                <a:cs typeface="Calibri"/>
                <a:sym typeface="Calibri"/>
              </a:rPr>
            </a:br>
            <a:endParaRPr/>
          </a:p>
        </p:txBody>
      </p:sp>
      <p:sp>
        <p:nvSpPr>
          <p:cNvPr id="334" name="Google Shape;334;p7"/>
          <p:cNvSpPr txBox="1">
            <a:spLocks noGrp="1"/>
          </p:cNvSpPr>
          <p:nvPr>
            <p:ph type="body" idx="1"/>
          </p:nvPr>
        </p:nvSpPr>
        <p:spPr>
          <a:xfrm>
            <a:off x="1187450" y="1773237"/>
            <a:ext cx="7632700" cy="27352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000"/>
              <a:buFont typeface="Arial"/>
              <a:buNone/>
            </a:pP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Техника</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Аплодисменты</a:t>
            </a:r>
            <a:r>
              <a:rPr lang="en-US" sz="2000" b="1" i="1" u="none" dirty="0">
                <a:solidFill>
                  <a:schemeClr val="dk2"/>
                </a:solidFill>
                <a:latin typeface="Times New Roman"/>
                <a:ea typeface="Times New Roman"/>
                <a:cs typeface="Times New Roman"/>
                <a:sym typeface="Times New Roman"/>
              </a:rPr>
              <a:t>»</a:t>
            </a:r>
            <a:endParaRPr dirty="0"/>
          </a:p>
          <a:p>
            <a:pPr marL="342900" marR="0" lvl="0" indent="-342900" algn="l" rtl="0">
              <a:lnSpc>
                <a:spcPct val="100000"/>
              </a:lnSpc>
              <a:spcBef>
                <a:spcPts val="400"/>
              </a:spcBef>
              <a:spcAft>
                <a:spcPts val="0"/>
              </a:spcAft>
              <a:buClr>
                <a:schemeClr val="dk2"/>
              </a:buClr>
              <a:buSzPts val="2000"/>
              <a:buFont typeface="Arial"/>
              <a:buChar char="•"/>
            </a:pP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Можно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аплодировать</a:t>
            </a:r>
            <a:r>
              <a:rPr lang="en-US" sz="2000" b="1" i="1" u="none" dirty="0">
                <a:solidFill>
                  <a:schemeClr val="dk2"/>
                </a:solidFill>
                <a:latin typeface="Times New Roman"/>
                <a:ea typeface="Times New Roman"/>
                <a:cs typeface="Times New Roman"/>
                <a:sym typeface="Times New Roman"/>
              </a:rPr>
              <a:t>, а </a:t>
            </a:r>
            <a:r>
              <a:rPr lang="en-US" sz="2000" b="1" i="1" u="none" dirty="0" err="1">
                <a:solidFill>
                  <a:schemeClr val="dk2"/>
                </a:solidFill>
                <a:latin typeface="Times New Roman"/>
                <a:ea typeface="Times New Roman"/>
                <a:cs typeface="Times New Roman"/>
                <a:sym typeface="Times New Roman"/>
              </a:rPr>
              <a:t>можно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просто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сказать</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Здорово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Ты</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смог</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это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можно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поблагодарить</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за</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определенное</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действие</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Ты</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просто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великолепно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рассказал</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сегодня</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стихотворение</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или</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Поздравляю</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тебя</a:t>
            </a:r>
            <a:r>
              <a:rPr lang="en-US" sz="2000" b="1" i="1" u="none" dirty="0">
                <a:solidFill>
                  <a:schemeClr val="dk2"/>
                </a:solidFill>
                <a:latin typeface="Times New Roman"/>
                <a:ea typeface="Times New Roman"/>
                <a:cs typeface="Times New Roman"/>
                <a:sym typeface="Times New Roman"/>
              </a:rPr>
              <a:t>, Э., </a:t>
            </a:r>
            <a:r>
              <a:rPr lang="en-US" sz="2000" b="1" i="1" u="none" dirty="0" err="1">
                <a:solidFill>
                  <a:schemeClr val="dk2"/>
                </a:solidFill>
                <a:latin typeface="Times New Roman"/>
                <a:ea typeface="Times New Roman"/>
                <a:cs typeface="Times New Roman"/>
                <a:sym typeface="Times New Roman"/>
              </a:rPr>
              <a:t>твои</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рисунки</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замечательные</a:t>
            </a:r>
            <a:r>
              <a:rPr lang="en-US" sz="2000" b="1" i="1" u="none" dirty="0">
                <a:solidFill>
                  <a:schemeClr val="dk2"/>
                </a:solidFill>
                <a:latin typeface="Times New Roman"/>
                <a:ea typeface="Times New Roman"/>
                <a:cs typeface="Times New Roman"/>
                <a:sym typeface="Times New Roman"/>
              </a:rPr>
              <a:t>!», Э., я </a:t>
            </a:r>
            <a:r>
              <a:rPr lang="en-US" sz="2000" b="1" i="1" u="none" dirty="0" err="1">
                <a:solidFill>
                  <a:schemeClr val="dk2"/>
                </a:solidFill>
                <a:latin typeface="Times New Roman"/>
                <a:ea typeface="Times New Roman"/>
                <a:cs typeface="Times New Roman"/>
                <a:sym typeface="Times New Roman"/>
              </a:rPr>
              <a:t>вижу</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что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сегодня</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ты</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очень</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активно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играешь</a:t>
            </a:r>
            <a:r>
              <a:rPr lang="en-US" sz="2000" b="1" i="1" u="none" dirty="0">
                <a:solidFill>
                  <a:schemeClr val="dk2"/>
                </a:solidFill>
                <a:latin typeface="Times New Roman"/>
                <a:ea typeface="Times New Roman"/>
                <a:cs typeface="Times New Roman"/>
                <a:sym typeface="Times New Roman"/>
              </a:rPr>
              <a:t> с </a:t>
            </a:r>
            <a:r>
              <a:rPr lang="en-US" sz="2000" b="1" i="1" u="none" dirty="0" err="1">
                <a:solidFill>
                  <a:schemeClr val="dk2"/>
                </a:solidFill>
                <a:latin typeface="Times New Roman"/>
                <a:ea typeface="Times New Roman"/>
                <a:cs typeface="Times New Roman"/>
                <a:sym typeface="Times New Roman"/>
              </a:rPr>
              <a:t>ребятами</a:t>
            </a:r>
            <a:r>
              <a:rPr lang="en-US" sz="2000" b="1" i="1" u="none" dirty="0">
                <a:solidFill>
                  <a:schemeClr val="dk2"/>
                </a:solidFill>
                <a:latin typeface="Times New Roman"/>
                <a:ea typeface="Times New Roman"/>
                <a:cs typeface="Times New Roman"/>
                <a:sym typeface="Times New Roman"/>
              </a:rPr>
              <a:t>».</a:t>
            </a:r>
            <a:endParaRPr dirty="0"/>
          </a:p>
          <a:p>
            <a:pPr marL="342900" marR="0" lvl="0" indent="-342900" algn="l" rtl="0">
              <a:lnSpc>
                <a:spcPct val="100000"/>
              </a:lnSpc>
              <a:spcBef>
                <a:spcPts val="400"/>
              </a:spcBef>
              <a:spcAft>
                <a:spcPts val="0"/>
              </a:spcAft>
              <a:buClr>
                <a:schemeClr val="dk2"/>
              </a:buClr>
              <a:buSzPts val="2000"/>
              <a:buFont typeface="Arial"/>
              <a:buChar char="•"/>
            </a:pP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Главное</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выполнять</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нужно</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эмоционально</a:t>
            </a:r>
            <a:r>
              <a:rPr lang="en-US" sz="2000" b="1" i="1" u="none" dirty="0">
                <a:solidFill>
                  <a:schemeClr val="dk2"/>
                </a:solidFill>
                <a:latin typeface="Times New Roman"/>
                <a:ea typeface="Times New Roman"/>
                <a:cs typeface="Times New Roman"/>
                <a:sym typeface="Times New Roman"/>
              </a:rPr>
              <a:t> с </a:t>
            </a:r>
            <a:r>
              <a:rPr lang="en-US" sz="2000" b="1" i="1" u="none" dirty="0" err="1">
                <a:solidFill>
                  <a:schemeClr val="dk2"/>
                </a:solidFill>
                <a:latin typeface="Times New Roman"/>
                <a:ea typeface="Times New Roman"/>
                <a:cs typeface="Times New Roman"/>
                <a:sym typeface="Times New Roman"/>
              </a:rPr>
              <a:t>очевидным</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энтузиазмом</a:t>
            </a:r>
            <a:r>
              <a:rPr lang="en-US" sz="2000" b="1" i="1" u="none" dirty="0">
                <a:solidFill>
                  <a:schemeClr val="dk2"/>
                </a:solidFill>
                <a:latin typeface="Times New Roman"/>
                <a:ea typeface="Times New Roman"/>
                <a:cs typeface="Times New Roman"/>
                <a:sym typeface="Times New Roman"/>
              </a:rPr>
              <a:t>. </a:t>
            </a:r>
            <a:endParaRPr dirty="0"/>
          </a:p>
          <a:p>
            <a:pPr marL="342900" marR="0" lvl="0" indent="-342900" algn="l" rtl="0">
              <a:lnSpc>
                <a:spcPct val="100000"/>
              </a:lnSpc>
              <a:spcBef>
                <a:spcPts val="400"/>
              </a:spcBef>
              <a:spcAft>
                <a:spcPts val="0"/>
              </a:spcAft>
              <a:buClr>
                <a:schemeClr val="dk2"/>
              </a:buClr>
              <a:buSzPts val="2000"/>
              <a:buFont typeface="Arial"/>
              <a:buChar char="•"/>
            </a:pP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Аплодисменты</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должны</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быть</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особенными</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без</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оценок</a:t>
            </a:r>
            <a:r>
              <a:rPr lang="en-US" sz="2000" b="1" i="1" u="none" dirty="0">
                <a:solidFill>
                  <a:schemeClr val="dk2"/>
                </a:solidFill>
                <a:latin typeface="Times New Roman"/>
                <a:ea typeface="Times New Roman"/>
                <a:cs typeface="Times New Roman"/>
                <a:sym typeface="Times New Roman"/>
              </a:rPr>
              <a:t> и </a:t>
            </a:r>
            <a:r>
              <a:rPr lang="en-US" sz="2000" b="1" i="1" u="none" dirty="0" err="1">
                <a:solidFill>
                  <a:schemeClr val="dk2"/>
                </a:solidFill>
                <a:latin typeface="Times New Roman"/>
                <a:ea typeface="Times New Roman"/>
                <a:cs typeface="Times New Roman"/>
                <a:sym typeface="Times New Roman"/>
              </a:rPr>
              <a:t>без</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сравнений</a:t>
            </a:r>
            <a:r>
              <a:rPr lang="en-US" sz="2000" b="1" i="1" u="none" dirty="0">
                <a:solidFill>
                  <a:schemeClr val="dk2"/>
                </a:solidFill>
                <a:latin typeface="Times New Roman"/>
                <a:ea typeface="Times New Roman"/>
                <a:cs typeface="Times New Roman"/>
                <a:sym typeface="Times New Roman"/>
              </a:rPr>
              <a:t> с </a:t>
            </a:r>
            <a:r>
              <a:rPr lang="en-US" sz="2000" b="1" i="1" u="none" dirty="0" err="1">
                <a:solidFill>
                  <a:schemeClr val="dk2"/>
                </a:solidFill>
                <a:latin typeface="Times New Roman"/>
                <a:ea typeface="Times New Roman"/>
                <a:cs typeface="Times New Roman"/>
                <a:sym typeface="Times New Roman"/>
              </a:rPr>
              <a:t>другими</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без</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ожиданий</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на</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будущее</a:t>
            </a:r>
            <a:r>
              <a:rPr lang="en-US" sz="2000" b="1" i="1" u="none" dirty="0">
                <a:solidFill>
                  <a:schemeClr val="dk2"/>
                </a:solidFill>
                <a:latin typeface="Times New Roman"/>
                <a:ea typeface="Times New Roman"/>
                <a:cs typeface="Times New Roman"/>
                <a:sym typeface="Times New Roman"/>
              </a:rPr>
              <a:t>. </a:t>
            </a:r>
            <a:endParaRPr dirty="0"/>
          </a:p>
          <a:p>
            <a:pPr marL="342900" marR="0" lvl="0" indent="-342900" algn="l" rtl="0">
              <a:lnSpc>
                <a:spcPct val="100000"/>
              </a:lnSpc>
              <a:spcBef>
                <a:spcPts val="400"/>
              </a:spcBef>
              <a:spcAft>
                <a:spcPts val="0"/>
              </a:spcAft>
              <a:buClr>
                <a:schemeClr val="dk2"/>
              </a:buClr>
              <a:buSzPts val="2000"/>
              <a:buFont typeface="Arial"/>
              <a:buChar char="•"/>
            </a:pP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Техника</a:t>
            </a:r>
            <a:r>
              <a:rPr lang="en-US" sz="2000" b="1" i="1" u="none" dirty="0">
                <a:solidFill>
                  <a:schemeClr val="dk2"/>
                </a:solidFill>
                <a:latin typeface="Times New Roman"/>
                <a:ea typeface="Times New Roman"/>
                <a:cs typeface="Times New Roman"/>
                <a:sym typeface="Times New Roman"/>
              </a:rPr>
              <a:t> </a:t>
            </a:r>
            <a:r>
              <a:rPr lang="en-US" sz="2000" b="1" i="1" u="none" dirty="0" err="1">
                <a:solidFill>
                  <a:schemeClr val="dk2"/>
                </a:solidFill>
                <a:latin typeface="Times New Roman"/>
                <a:ea typeface="Times New Roman"/>
                <a:cs typeface="Times New Roman"/>
                <a:sym typeface="Times New Roman"/>
              </a:rPr>
              <a:t>удобна</a:t>
            </a:r>
            <a:r>
              <a:rPr lang="en-US" sz="2000" b="1" i="1" u="none" dirty="0">
                <a:solidFill>
                  <a:schemeClr val="dk2"/>
                </a:solidFill>
                <a:latin typeface="Times New Roman"/>
                <a:ea typeface="Times New Roman"/>
                <a:cs typeface="Times New Roman"/>
                <a:sym typeface="Times New Roman"/>
              </a:rPr>
              <a:t> и </a:t>
            </a:r>
            <a:r>
              <a:rPr lang="en-US" sz="2000" b="1" i="1" u="none" dirty="0" err="1">
                <a:solidFill>
                  <a:schemeClr val="dk2"/>
                </a:solidFill>
                <a:latin typeface="Times New Roman"/>
                <a:ea typeface="Times New Roman"/>
                <a:cs typeface="Times New Roman"/>
                <a:sym typeface="Times New Roman"/>
              </a:rPr>
              <a:t>универсальна</a:t>
            </a:r>
            <a:r>
              <a:rPr lang="en-US" sz="2000" b="1" i="1" u="none" dirty="0">
                <a:solidFill>
                  <a:schemeClr val="dk2"/>
                </a:solidFill>
                <a:latin typeface="Times New Roman"/>
                <a:ea typeface="Times New Roman"/>
                <a:cs typeface="Times New Roman"/>
                <a:sym typeface="Times New Roman"/>
              </a:rPr>
              <a:t>.</a:t>
            </a:r>
            <a:endParaRPr dirty="0"/>
          </a:p>
        </p:txBody>
      </p:sp>
      <p:sp>
        <p:nvSpPr>
          <p:cNvPr id="335" name="Google Shape;335;p7"/>
          <p:cNvSpPr txBox="1"/>
          <p:nvPr/>
        </p:nvSpPr>
        <p:spPr>
          <a:xfrm>
            <a:off x="1619250" y="4652962"/>
            <a:ext cx="4824412" cy="369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8"/>
          <p:cNvSpPr txBox="1">
            <a:spLocks noGrp="1"/>
          </p:cNvSpPr>
          <p:nvPr>
            <p:ph type="title"/>
          </p:nvPr>
        </p:nvSpPr>
        <p:spPr>
          <a:xfrm>
            <a:off x="684212" y="333375"/>
            <a:ext cx="8229600" cy="1079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2800"/>
              <a:buFont typeface="Calibri"/>
              <a:buNone/>
            </a:pPr>
            <a:r>
              <a:rPr lang="en-US" sz="2800" b="1" i="1" u="none">
                <a:solidFill>
                  <a:srgbClr val="FF0000"/>
                </a:solidFill>
                <a:latin typeface="Calibri"/>
                <a:ea typeface="Calibri"/>
                <a:cs typeface="Calibri"/>
                <a:sym typeface="Calibri"/>
              </a:rPr>
              <a:t> </a:t>
            </a:r>
            <a:r>
              <a:rPr lang="en-US" sz="2600" b="1" i="1" u="none">
                <a:solidFill>
                  <a:srgbClr val="FF0000"/>
                </a:solidFill>
                <a:latin typeface="Times New Roman"/>
                <a:ea typeface="Times New Roman"/>
                <a:cs typeface="Times New Roman"/>
                <a:sym typeface="Times New Roman"/>
              </a:rPr>
              <a:t>Включение родителей в реализацию ШПД</a:t>
            </a:r>
            <a:br>
              <a:rPr lang="en-US" sz="2600" b="1" i="1" u="none">
                <a:solidFill>
                  <a:srgbClr val="FF0000"/>
                </a:solidFill>
                <a:latin typeface="Times New Roman"/>
                <a:ea typeface="Times New Roman"/>
                <a:cs typeface="Times New Roman"/>
                <a:sym typeface="Times New Roman"/>
              </a:rPr>
            </a:br>
            <a:r>
              <a:rPr lang="en-US" sz="2600" b="1" i="1" u="none">
                <a:solidFill>
                  <a:srgbClr val="FF0000"/>
                </a:solidFill>
                <a:latin typeface="Times New Roman"/>
                <a:ea typeface="Times New Roman"/>
                <a:cs typeface="Times New Roman"/>
                <a:sym typeface="Times New Roman"/>
              </a:rPr>
              <a:t>(ШАГ №5)</a:t>
            </a:r>
            <a:r>
              <a:rPr lang="en-US" sz="2000" b="1" i="0" u="none">
                <a:solidFill>
                  <a:srgbClr val="002060"/>
                </a:solidFill>
                <a:latin typeface="Calibri"/>
                <a:ea typeface="Calibri"/>
                <a:cs typeface="Calibri"/>
                <a:sym typeface="Calibri"/>
              </a:rPr>
              <a:t/>
            </a:r>
            <a:br>
              <a:rPr lang="en-US" sz="2000" b="1" i="0" u="none">
                <a:solidFill>
                  <a:srgbClr val="002060"/>
                </a:solidFill>
                <a:latin typeface="Calibri"/>
                <a:ea typeface="Calibri"/>
                <a:cs typeface="Calibri"/>
                <a:sym typeface="Calibri"/>
              </a:rPr>
            </a:br>
            <a:endParaRPr/>
          </a:p>
        </p:txBody>
      </p:sp>
      <p:sp>
        <p:nvSpPr>
          <p:cNvPr id="341" name="Google Shape;341;p8"/>
          <p:cNvSpPr txBox="1">
            <a:spLocks noGrp="1"/>
          </p:cNvSpPr>
          <p:nvPr>
            <p:ph type="body" idx="1"/>
          </p:nvPr>
        </p:nvSpPr>
        <p:spPr>
          <a:xfrm>
            <a:off x="1258887" y="1341437"/>
            <a:ext cx="5976937" cy="2116137"/>
          </a:xfrm>
          <a:prstGeom prst="rect">
            <a:avLst/>
          </a:prstGeom>
          <a:noFill/>
          <a:ln w="9525" cap="flat" cmpd="sng">
            <a:solidFill>
              <a:srgbClr val="0066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	</a:t>
            </a:r>
            <a:r>
              <a:rPr lang="en-US" sz="2200" b="1" i="1" u="none">
                <a:solidFill>
                  <a:schemeClr val="dk2"/>
                </a:solidFill>
                <a:latin typeface="Times New Roman"/>
                <a:ea typeface="Times New Roman"/>
                <a:cs typeface="Times New Roman"/>
                <a:sym typeface="Times New Roman"/>
              </a:rPr>
              <a:t>Лучше приглашать родителей к сотрудничеству  еще до того, как появились проблемы с дисциплиной. Можно использовать буклеты, проводить родительские собрания, включать родителей в мероприятия класса</a:t>
            </a:r>
            <a:r>
              <a:rPr lang="en-US" sz="2200" b="0" i="0" u="none">
                <a:solidFill>
                  <a:schemeClr val="dk1"/>
                </a:solidFill>
                <a:latin typeface="Calibri"/>
                <a:ea typeface="Calibri"/>
                <a:cs typeface="Calibri"/>
                <a:sym typeface="Calibri"/>
              </a:rPr>
              <a:t>.</a:t>
            </a:r>
            <a:endParaRPr sz="2200" b="0" i="0" u="none">
              <a:solidFill>
                <a:schemeClr val="dk1"/>
              </a:solidFill>
              <a:latin typeface="Times New Roman"/>
              <a:ea typeface="Times New Roman"/>
              <a:cs typeface="Times New Roman"/>
              <a:sym typeface="Times New Roman"/>
            </a:endParaRPr>
          </a:p>
          <a:p>
            <a:pPr marL="342900" marR="0" lvl="0" indent="-203200" algn="l" rtl="0">
              <a:spcBef>
                <a:spcPts val="440"/>
              </a:spcBef>
              <a:spcAft>
                <a:spcPts val="0"/>
              </a:spcAft>
              <a:buClr>
                <a:schemeClr val="dk1"/>
              </a:buClr>
              <a:buSzPts val="2200"/>
              <a:buFont typeface="Arial"/>
              <a:buNone/>
            </a:pPr>
            <a:endParaRPr sz="2200" b="0" i="0" u="none">
              <a:solidFill>
                <a:schemeClr val="dk1"/>
              </a:solidFill>
              <a:latin typeface="Times New Roman"/>
              <a:ea typeface="Times New Roman"/>
              <a:cs typeface="Times New Roman"/>
              <a:sym typeface="Times New Roman"/>
            </a:endParaRPr>
          </a:p>
        </p:txBody>
      </p:sp>
      <p:sp>
        <p:nvSpPr>
          <p:cNvPr id="342" name="Google Shape;342;p8"/>
          <p:cNvSpPr txBox="1"/>
          <p:nvPr/>
        </p:nvSpPr>
        <p:spPr>
          <a:xfrm>
            <a:off x="2411412" y="3717925"/>
            <a:ext cx="6408737" cy="2863850"/>
          </a:xfrm>
          <a:prstGeom prst="rect">
            <a:avLst/>
          </a:prstGeom>
          <a:noFill/>
          <a:ln w="9525" cap="flat" cmpd="sng">
            <a:solidFill>
              <a:srgbClr val="0066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Times New Roman"/>
              <a:buNone/>
            </a:pPr>
            <a:r>
              <a:rPr lang="en-US" sz="1800" b="1" i="1" u="none">
                <a:solidFill>
                  <a:schemeClr val="dk2"/>
                </a:solidFill>
                <a:latin typeface="Times New Roman"/>
                <a:ea typeface="Times New Roman"/>
                <a:cs typeface="Times New Roman"/>
                <a:sym typeface="Times New Roman"/>
              </a:rPr>
              <a:t>1. Предупредить о встрече, предложить свою тему, спросить  актуальные вопросы.</a:t>
            </a:r>
            <a:endParaRPr/>
          </a:p>
          <a:p>
            <a:pPr marL="0" marR="0" lvl="0" indent="0" algn="l" rtl="0">
              <a:lnSpc>
                <a:spcPct val="100000"/>
              </a:lnSpc>
              <a:spcBef>
                <a:spcPts val="0"/>
              </a:spcBef>
              <a:spcAft>
                <a:spcPts val="0"/>
              </a:spcAft>
              <a:buClr>
                <a:schemeClr val="dk2"/>
              </a:buClr>
              <a:buSzPts val="1800"/>
              <a:buFont typeface="Times New Roman"/>
              <a:buNone/>
            </a:pPr>
            <a:r>
              <a:rPr lang="en-US" sz="1800" b="1" i="1" u="none">
                <a:solidFill>
                  <a:schemeClr val="dk2"/>
                </a:solidFill>
                <a:latin typeface="Times New Roman"/>
                <a:ea typeface="Times New Roman"/>
                <a:cs typeface="Times New Roman"/>
                <a:sym typeface="Times New Roman"/>
              </a:rPr>
              <a:t>2. На встрече рассказать о Школьном плане действий, договориться о сотрудничестве. В качестве методической  помощи предложить памятку. </a:t>
            </a:r>
            <a:endParaRPr/>
          </a:p>
          <a:p>
            <a:pPr marL="0" marR="0" lvl="0" indent="0" algn="l" rtl="0">
              <a:lnSpc>
                <a:spcPct val="100000"/>
              </a:lnSpc>
              <a:spcBef>
                <a:spcPts val="0"/>
              </a:spcBef>
              <a:spcAft>
                <a:spcPts val="0"/>
              </a:spcAft>
              <a:buClr>
                <a:schemeClr val="dk2"/>
              </a:buClr>
              <a:buSzPts val="1800"/>
              <a:buFont typeface="Times New Roman"/>
              <a:buNone/>
            </a:pPr>
            <a:r>
              <a:rPr lang="en-US" sz="1800" b="1" i="1" u="none">
                <a:solidFill>
                  <a:schemeClr val="dk2"/>
                </a:solidFill>
                <a:latin typeface="Times New Roman"/>
                <a:ea typeface="Times New Roman"/>
                <a:cs typeface="Times New Roman"/>
                <a:sym typeface="Times New Roman"/>
              </a:rPr>
              <a:t>3. Оценка динамики проводится совместно учителем и родителями.</a:t>
            </a:r>
            <a:endParaRPr/>
          </a:p>
          <a:p>
            <a:pPr marL="0" marR="0" lvl="0" indent="0" algn="l" rtl="0">
              <a:lnSpc>
                <a:spcPct val="100000"/>
              </a:lnSpc>
              <a:spcBef>
                <a:spcPts val="0"/>
              </a:spcBef>
              <a:spcAft>
                <a:spcPts val="0"/>
              </a:spcAft>
              <a:buClr>
                <a:schemeClr val="dk2"/>
              </a:buClr>
              <a:buSzPts val="1800"/>
              <a:buFont typeface="Times New Roman"/>
              <a:buNone/>
            </a:pPr>
            <a:r>
              <a:rPr lang="en-US" sz="1800" b="1" i="1" u="none">
                <a:solidFill>
                  <a:schemeClr val="dk2"/>
                </a:solidFill>
                <a:latin typeface="Times New Roman"/>
                <a:ea typeface="Times New Roman"/>
                <a:cs typeface="Times New Roman"/>
                <a:sym typeface="Times New Roman"/>
              </a:rPr>
              <a:t>4. Проводится повторная встреча,  вносятся уточнения, разъяснения.</a:t>
            </a:r>
            <a:endParaRPr/>
          </a:p>
          <a:p>
            <a:pPr marL="0" marR="0" lvl="0" indent="0" algn="l" rtl="0">
              <a:lnSpc>
                <a:spcPct val="100000"/>
              </a:lnSpc>
              <a:spcBef>
                <a:spcPts val="0"/>
              </a:spcBef>
              <a:spcAft>
                <a:spcPts val="0"/>
              </a:spcAft>
              <a:buNone/>
            </a:pPr>
            <a:endParaRPr sz="1800" b="1" i="1" u="none">
              <a:solidFill>
                <a:schemeClr val="dk2"/>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548680"/>
            <a:ext cx="7704856" cy="5904656"/>
          </a:xfrm>
        </p:spPr>
        <p:txBody>
          <a:bodyPr/>
          <a:lstStyle/>
          <a:p>
            <a:pPr marL="0" indent="0" algn="ctr">
              <a:buNone/>
            </a:pPr>
            <a:r>
              <a:rPr lang="ru-RU" sz="2800" b="1" dirty="0" smtClean="0">
                <a:solidFill>
                  <a:srgbClr val="002060"/>
                </a:solidFill>
                <a:latin typeface="Times New Roman" panose="02020603050405020304" pitchFamily="18" charset="0"/>
                <a:cs typeface="Times New Roman" panose="02020603050405020304" pitchFamily="18" charset="0"/>
              </a:rPr>
              <a:t>Школьный план действий </a:t>
            </a:r>
          </a:p>
          <a:p>
            <a:pPr marL="0" indent="0" algn="ctr">
              <a:buNone/>
            </a:pPr>
            <a:r>
              <a:rPr lang="ru-RU" sz="2800" b="1" dirty="0" smtClean="0">
                <a:solidFill>
                  <a:srgbClr val="002060"/>
                </a:solidFill>
                <a:latin typeface="Times New Roman" panose="02020603050405020304" pitchFamily="18" charset="0"/>
                <a:cs typeface="Times New Roman" panose="02020603050405020304" pitchFamily="18" charset="0"/>
              </a:rPr>
              <a:t>(ШПД)</a:t>
            </a:r>
          </a:p>
          <a:p>
            <a:pPr marL="0" indent="0" algn="ctr">
              <a:buNone/>
            </a:pPr>
            <a:r>
              <a:rPr lang="ru-RU" dirty="0" smtClean="0">
                <a:solidFill>
                  <a:srgbClr val="002060"/>
                </a:solidFill>
                <a:latin typeface="Times New Roman" panose="02020603050405020304" pitchFamily="18" charset="0"/>
                <a:cs typeface="Times New Roman" panose="02020603050405020304" pitchFamily="18" charset="0"/>
              </a:rPr>
              <a:t>- </a:t>
            </a:r>
            <a:r>
              <a:rPr lang="ru-RU" sz="2400" b="1" i="1" dirty="0" smtClean="0">
                <a:solidFill>
                  <a:srgbClr val="002060"/>
                </a:solidFill>
                <a:latin typeface="Times New Roman" panose="02020603050405020304" pitchFamily="18" charset="0"/>
                <a:cs typeface="Times New Roman" panose="02020603050405020304" pitchFamily="18" charset="0"/>
              </a:rPr>
              <a:t>это </a:t>
            </a:r>
            <a:r>
              <a:rPr lang="ru-RU" sz="2400" b="1" i="1" dirty="0">
                <a:solidFill>
                  <a:srgbClr val="002060"/>
                </a:solidFill>
                <a:latin typeface="Times New Roman" panose="02020603050405020304" pitchFamily="18" charset="0"/>
                <a:cs typeface="Times New Roman" panose="02020603050405020304" pitchFamily="18" charset="0"/>
              </a:rPr>
              <a:t>план изменений ребенка через описание взаимодействия с ним.</a:t>
            </a:r>
          </a:p>
          <a:p>
            <a:pPr marL="0" indent="0" algn="just">
              <a:buNone/>
            </a:pPr>
            <a:r>
              <a:rPr lang="ru-RU" sz="2800" dirty="0" smtClean="0">
                <a:solidFill>
                  <a:srgbClr val="002060"/>
                </a:solidFill>
                <a:latin typeface="Times New Roman" panose="02020603050405020304" pitchFamily="18" charset="0"/>
                <a:cs typeface="Times New Roman" panose="02020603050405020304" pitchFamily="18" charset="0"/>
              </a:rPr>
              <a:t>	</a:t>
            </a:r>
          </a:p>
          <a:p>
            <a:pPr marL="0" indent="0" algn="just">
              <a:buNone/>
            </a:pPr>
            <a:r>
              <a:rPr lang="ru-RU" sz="2400" b="1" dirty="0" smtClean="0">
                <a:solidFill>
                  <a:srgbClr val="002060"/>
                </a:solidFill>
                <a:latin typeface="Times New Roman" panose="02020603050405020304" pitchFamily="18" charset="0"/>
                <a:cs typeface="Times New Roman" panose="02020603050405020304" pitchFamily="18" charset="0"/>
              </a:rPr>
              <a:t>Составляя </a:t>
            </a:r>
            <a:r>
              <a:rPr lang="ru-RU" sz="2400" b="1" dirty="0">
                <a:solidFill>
                  <a:srgbClr val="002060"/>
                </a:solidFill>
                <a:latin typeface="Times New Roman" panose="02020603050405020304" pitchFamily="18" charset="0"/>
                <a:cs typeface="Times New Roman" panose="02020603050405020304" pitchFamily="18" charset="0"/>
              </a:rPr>
              <a:t>Школьный план действий — индивидуальную программу построения взаимоотношений с конкретным учеником, учитель фактически разрабатывает оптимальную стратегию и тактику общения с ним. </a:t>
            </a:r>
            <a:endParaRPr lang="ru-RU" sz="24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24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400" b="1" dirty="0" smtClean="0">
                <a:solidFill>
                  <a:srgbClr val="002060"/>
                </a:solidFill>
                <a:latin typeface="Times New Roman" panose="02020603050405020304" pitchFamily="18" charset="0"/>
                <a:cs typeface="Times New Roman" panose="02020603050405020304" pitchFamily="18" charset="0"/>
              </a:rPr>
              <a:t>При </a:t>
            </a:r>
            <a:r>
              <a:rPr lang="ru-RU" sz="2400" b="1" dirty="0">
                <a:solidFill>
                  <a:srgbClr val="002060"/>
                </a:solidFill>
                <a:latin typeface="Times New Roman" panose="02020603050405020304" pitchFamily="18" charset="0"/>
                <a:cs typeface="Times New Roman" panose="02020603050405020304" pitchFamily="18" charset="0"/>
              </a:rPr>
              <a:t>этом он решает последовательно пять задач, как бы делает пять «шагов».</a:t>
            </a:r>
          </a:p>
        </p:txBody>
      </p:sp>
    </p:spTree>
    <p:extLst>
      <p:ext uri="{BB962C8B-B14F-4D97-AF65-F5344CB8AC3E}">
        <p14:creationId xmlns:p14="http://schemas.microsoft.com/office/powerpoint/2010/main" val="213346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9"/>
          <p:cNvPicPr preferRelativeResize="0"/>
          <p:nvPr/>
        </p:nvPicPr>
        <p:blipFill rotWithShape="1">
          <a:blip r:embed="rId3">
            <a:alphaModFix/>
          </a:blip>
          <a:srcRect l="13221" r="13146"/>
          <a:stretch/>
        </p:blipFill>
        <p:spPr>
          <a:xfrm>
            <a:off x="1454150" y="765175"/>
            <a:ext cx="6789737" cy="5184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0"/>
          <p:cNvSpPr txBox="1">
            <a:spLocks noGrp="1"/>
          </p:cNvSpPr>
          <p:nvPr>
            <p:ph type="title"/>
          </p:nvPr>
        </p:nvSpPr>
        <p:spPr>
          <a:xfrm>
            <a:off x="971550" y="274637"/>
            <a:ext cx="8172450" cy="14255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2600"/>
              <a:buFont typeface="Times New Roman"/>
              <a:buNone/>
            </a:pPr>
            <a:r>
              <a:rPr lang="en-US" sz="2600" b="1" i="1" u="none">
                <a:solidFill>
                  <a:srgbClr val="FF0000"/>
                </a:solidFill>
                <a:latin typeface="Times New Roman"/>
                <a:ea typeface="Times New Roman"/>
                <a:cs typeface="Times New Roman"/>
                <a:sym typeface="Times New Roman"/>
              </a:rPr>
              <a:t>Формирование высокого самоуважения учеников Интеллектуальная состоятельность. </a:t>
            </a:r>
            <a:br>
              <a:rPr lang="en-US" sz="2600" b="1" i="1" u="none">
                <a:solidFill>
                  <a:srgbClr val="FF0000"/>
                </a:solidFill>
                <a:latin typeface="Times New Roman"/>
                <a:ea typeface="Times New Roman"/>
                <a:cs typeface="Times New Roman"/>
                <a:sym typeface="Times New Roman"/>
              </a:rPr>
            </a:br>
            <a:r>
              <a:rPr lang="en-US" sz="2600" b="1" i="1" u="none">
                <a:solidFill>
                  <a:srgbClr val="FF0000"/>
                </a:solidFill>
                <a:latin typeface="Times New Roman"/>
                <a:ea typeface="Times New Roman"/>
                <a:cs typeface="Times New Roman"/>
                <a:sym typeface="Times New Roman"/>
              </a:rPr>
              <a:t>Вклад в общую деятельность.</a:t>
            </a:r>
            <a:r>
              <a:rPr lang="en-US" sz="2800" b="1" i="1" u="none">
                <a:solidFill>
                  <a:srgbClr val="FF0000"/>
                </a:solidFill>
                <a:latin typeface="Calibri"/>
                <a:ea typeface="Calibri"/>
                <a:cs typeface="Calibri"/>
                <a:sym typeface="Calibri"/>
              </a:rPr>
              <a:t/>
            </a:r>
            <a:br>
              <a:rPr lang="en-US" sz="2800" b="1" i="1" u="none">
                <a:solidFill>
                  <a:srgbClr val="FF0000"/>
                </a:solidFill>
                <a:latin typeface="Calibri"/>
                <a:ea typeface="Calibri"/>
                <a:cs typeface="Calibri"/>
                <a:sym typeface="Calibri"/>
              </a:rPr>
            </a:br>
            <a:endParaRPr/>
          </a:p>
        </p:txBody>
      </p:sp>
      <p:sp>
        <p:nvSpPr>
          <p:cNvPr id="353" name="Google Shape;353;p10"/>
          <p:cNvSpPr txBox="1">
            <a:spLocks noGrp="1"/>
          </p:cNvSpPr>
          <p:nvPr>
            <p:ph type="body" idx="1"/>
          </p:nvPr>
        </p:nvSpPr>
        <p:spPr>
          <a:xfrm>
            <a:off x="3681675" y="1773225"/>
            <a:ext cx="5211600" cy="122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r>
              <a:rPr lang="en-US" sz="2200" b="1" i="1" u="none">
                <a:solidFill>
                  <a:schemeClr val="dk2"/>
                </a:solidFill>
                <a:latin typeface="Calibri"/>
                <a:ea typeface="Calibri"/>
                <a:cs typeface="Calibri"/>
                <a:sym typeface="Calibri"/>
              </a:rPr>
              <a:t>	</a:t>
            </a:r>
            <a:r>
              <a:rPr lang="en-US" sz="2200" b="1" i="1" u="none">
                <a:solidFill>
                  <a:schemeClr val="dk2"/>
                </a:solidFill>
                <a:latin typeface="Times New Roman"/>
                <a:ea typeface="Times New Roman"/>
                <a:cs typeface="Times New Roman"/>
                <a:sym typeface="Times New Roman"/>
              </a:rPr>
              <a:t>Стратегия : «Помогайте ученикам «материализовать» процесс своего развития» 	Наклейки «Я могу». </a:t>
            </a:r>
            <a:endParaRPr/>
          </a:p>
          <a:p>
            <a:pPr marL="342900" marR="0" lvl="0" indent="-342900" algn="l" rtl="0">
              <a:lnSpc>
                <a:spcPct val="100000"/>
              </a:lnSpc>
              <a:spcBef>
                <a:spcPts val="440"/>
              </a:spcBef>
              <a:spcAft>
                <a:spcPts val="0"/>
              </a:spcAft>
              <a:buClr>
                <a:schemeClr val="dk2"/>
              </a:buClr>
              <a:buSzPts val="2200"/>
              <a:buFont typeface="Arial"/>
              <a:buNone/>
            </a:pPr>
            <a:r>
              <a:rPr lang="en-US" sz="2200" b="1" i="1" u="none">
                <a:solidFill>
                  <a:schemeClr val="dk2"/>
                </a:solidFill>
                <a:latin typeface="Calibri"/>
                <a:ea typeface="Calibri"/>
                <a:cs typeface="Calibri"/>
                <a:sym typeface="Calibri"/>
              </a:rPr>
              <a:t>	</a:t>
            </a:r>
            <a:endParaRPr/>
          </a:p>
        </p:txBody>
      </p:sp>
      <p:sp>
        <p:nvSpPr>
          <p:cNvPr id="354" name="Google Shape;354;p10"/>
          <p:cNvSpPr txBox="1">
            <a:spLocks noGrp="1"/>
          </p:cNvSpPr>
          <p:nvPr>
            <p:ph type="body" idx="2"/>
          </p:nvPr>
        </p:nvSpPr>
        <p:spPr>
          <a:xfrm>
            <a:off x="3779837" y="2924175"/>
            <a:ext cx="5113200" cy="2943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r>
              <a:rPr lang="en-US" sz="1900" b="1" i="1" u="none">
                <a:solidFill>
                  <a:srgbClr val="C00000"/>
                </a:solidFill>
                <a:latin typeface="Times New Roman"/>
                <a:ea typeface="Times New Roman"/>
                <a:cs typeface="Times New Roman"/>
                <a:sym typeface="Times New Roman"/>
              </a:rPr>
              <a:t>Выпуск стенгазеты «Мои достижения за неделю»</a:t>
            </a:r>
            <a:endParaRPr/>
          </a:p>
          <a:p>
            <a:pPr marL="342900" marR="0" lvl="0" indent="-342900" algn="l" rtl="0">
              <a:lnSpc>
                <a:spcPct val="100000"/>
              </a:lnSpc>
              <a:spcBef>
                <a:spcPts val="380"/>
              </a:spcBef>
              <a:spcAft>
                <a:spcPts val="0"/>
              </a:spcAft>
              <a:buClr>
                <a:schemeClr val="dk2"/>
              </a:buClr>
              <a:buSzPts val="1900"/>
              <a:buFont typeface="Arial"/>
              <a:buNone/>
            </a:pPr>
            <a:r>
              <a:rPr lang="en-US" sz="1900" b="1" i="1" u="none">
                <a:solidFill>
                  <a:schemeClr val="dk2"/>
                </a:solidFill>
                <a:latin typeface="Times New Roman"/>
                <a:ea typeface="Times New Roman"/>
                <a:cs typeface="Times New Roman"/>
                <a:sym typeface="Times New Roman"/>
              </a:rPr>
              <a:t>	Реализация на внеурочной деятельности</a:t>
            </a:r>
            <a:endParaRPr/>
          </a:p>
          <a:p>
            <a:pPr marL="342900" marR="0" lvl="0" indent="-342900" algn="l" rtl="0">
              <a:lnSpc>
                <a:spcPct val="100000"/>
              </a:lnSpc>
              <a:spcBef>
                <a:spcPts val="380"/>
              </a:spcBef>
              <a:spcAft>
                <a:spcPts val="0"/>
              </a:spcAft>
              <a:buClr>
                <a:schemeClr val="dk2"/>
              </a:buClr>
              <a:buSzPts val="1900"/>
              <a:buFont typeface="Arial"/>
              <a:buNone/>
            </a:pPr>
            <a:r>
              <a:rPr lang="en-US" sz="1900" b="1" i="1" u="none">
                <a:solidFill>
                  <a:schemeClr val="dk2"/>
                </a:solidFill>
                <a:latin typeface="Times New Roman"/>
                <a:ea typeface="Times New Roman"/>
                <a:cs typeface="Times New Roman"/>
                <a:sym typeface="Times New Roman"/>
              </a:rPr>
              <a:t>	Инструкция к заданию: «Ребята, вот и прошла еще одна школьная неделя. Мы с вами изучали новые темы…, вспомните уроки математики, технологии…. , научились …… . Давайте сейчас каждый из вас выберет карточку любимого цвета и напишет на ней, чему научился за эту неделю.»</a:t>
            </a:r>
            <a:endParaRPr/>
          </a:p>
          <a:p>
            <a:pPr marL="342900" marR="0" lvl="0" indent="-342900" algn="l" rtl="0">
              <a:lnSpc>
                <a:spcPct val="100000"/>
              </a:lnSpc>
              <a:spcBef>
                <a:spcPts val="48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endParaRPr/>
          </a:p>
        </p:txBody>
      </p:sp>
      <p:pic>
        <p:nvPicPr>
          <p:cNvPr id="355" name="Google Shape;355;p10"/>
          <p:cNvPicPr preferRelativeResize="0"/>
          <p:nvPr/>
        </p:nvPicPr>
        <p:blipFill rotWithShape="1">
          <a:blip r:embed="rId3">
            <a:alphaModFix/>
          </a:blip>
          <a:srcRect l="6795" t="10071" r="10134"/>
          <a:stretch/>
        </p:blipFill>
        <p:spPr>
          <a:xfrm>
            <a:off x="1301238" y="1385513"/>
            <a:ext cx="1386162" cy="1999425"/>
          </a:xfrm>
          <a:prstGeom prst="rect">
            <a:avLst/>
          </a:prstGeom>
          <a:noFill/>
          <a:ln>
            <a:noFill/>
          </a:ln>
        </p:spPr>
      </p:pic>
      <p:pic>
        <p:nvPicPr>
          <p:cNvPr id="356" name="Google Shape;356;p10"/>
          <p:cNvPicPr preferRelativeResize="0"/>
          <p:nvPr/>
        </p:nvPicPr>
        <p:blipFill>
          <a:blip r:embed="rId4">
            <a:alphaModFix/>
          </a:blip>
          <a:stretch>
            <a:fillRect/>
          </a:stretch>
        </p:blipFill>
        <p:spPr>
          <a:xfrm>
            <a:off x="1993375" y="2509774"/>
            <a:ext cx="1499574" cy="1999424"/>
          </a:xfrm>
          <a:prstGeom prst="rect">
            <a:avLst/>
          </a:prstGeom>
          <a:noFill/>
          <a:ln>
            <a:noFill/>
          </a:ln>
        </p:spPr>
      </p:pic>
      <p:pic>
        <p:nvPicPr>
          <p:cNvPr id="357" name="Google Shape;357;p10"/>
          <p:cNvPicPr preferRelativeResize="0"/>
          <p:nvPr/>
        </p:nvPicPr>
        <p:blipFill rotWithShape="1">
          <a:blip r:embed="rId5">
            <a:alphaModFix/>
          </a:blip>
          <a:srcRect l="9519" r="4871"/>
          <a:stretch/>
        </p:blipFill>
        <p:spPr>
          <a:xfrm>
            <a:off x="2499700" y="4049100"/>
            <a:ext cx="1499574" cy="2335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1"/>
          <p:cNvSpPr txBox="1">
            <a:spLocks noGrp="1"/>
          </p:cNvSpPr>
          <p:nvPr>
            <p:ph type="title"/>
          </p:nvPr>
        </p:nvSpPr>
        <p:spPr>
          <a:xfrm>
            <a:off x="971550" y="274637"/>
            <a:ext cx="8172450" cy="14255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2600"/>
              <a:buFont typeface="Calibri"/>
              <a:buNone/>
            </a:pPr>
            <a:r>
              <a:rPr lang="en-US" sz="2600" b="1" i="1">
                <a:solidFill>
                  <a:srgbClr val="FF0000"/>
                </a:solidFill>
                <a:latin typeface="Times New Roman"/>
                <a:ea typeface="Times New Roman"/>
                <a:cs typeface="Times New Roman"/>
                <a:sym typeface="Times New Roman"/>
              </a:rPr>
              <a:t>Формирование высокого самоуважения учеников Интеллектуальная состоятельность. </a:t>
            </a:r>
            <a:br>
              <a:rPr lang="en-US" sz="2600" b="1" i="1">
                <a:solidFill>
                  <a:srgbClr val="FF0000"/>
                </a:solidFill>
                <a:latin typeface="Times New Roman"/>
                <a:ea typeface="Times New Roman"/>
                <a:cs typeface="Times New Roman"/>
                <a:sym typeface="Times New Roman"/>
              </a:rPr>
            </a:br>
            <a:r>
              <a:rPr lang="en-US" sz="2600" b="1" i="1">
                <a:solidFill>
                  <a:srgbClr val="FF0000"/>
                </a:solidFill>
                <a:latin typeface="Times New Roman"/>
                <a:ea typeface="Times New Roman"/>
                <a:cs typeface="Times New Roman"/>
                <a:sym typeface="Times New Roman"/>
              </a:rPr>
              <a:t>Вклад в общую деятельность.</a:t>
            </a:r>
            <a:r>
              <a:rPr lang="en-US" sz="2800" b="1" i="1" u="none">
                <a:solidFill>
                  <a:srgbClr val="FF0000"/>
                </a:solidFill>
                <a:latin typeface="Calibri"/>
                <a:ea typeface="Calibri"/>
                <a:cs typeface="Calibri"/>
                <a:sym typeface="Calibri"/>
              </a:rPr>
              <a:t/>
            </a:r>
            <a:br>
              <a:rPr lang="en-US" sz="2800" b="1" i="1" u="none">
                <a:solidFill>
                  <a:srgbClr val="FF0000"/>
                </a:solidFill>
                <a:latin typeface="Calibri"/>
                <a:ea typeface="Calibri"/>
                <a:cs typeface="Calibri"/>
                <a:sym typeface="Calibri"/>
              </a:rPr>
            </a:br>
            <a:endParaRPr/>
          </a:p>
        </p:txBody>
      </p:sp>
      <p:sp>
        <p:nvSpPr>
          <p:cNvPr id="363" name="Google Shape;363;p11"/>
          <p:cNvSpPr txBox="1">
            <a:spLocks noGrp="1"/>
          </p:cNvSpPr>
          <p:nvPr>
            <p:ph type="body" idx="1"/>
          </p:nvPr>
        </p:nvSpPr>
        <p:spPr>
          <a:xfrm>
            <a:off x="1187450" y="1773237"/>
            <a:ext cx="7705725" cy="1223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200"/>
              <a:buFont typeface="Arial"/>
              <a:buNone/>
            </a:pPr>
            <a:r>
              <a:rPr lang="en-US" sz="2200" b="1" i="1" u="none">
                <a:solidFill>
                  <a:schemeClr val="dk2"/>
                </a:solidFill>
                <a:latin typeface="Times New Roman"/>
                <a:ea typeface="Times New Roman"/>
                <a:cs typeface="Times New Roman"/>
                <a:sym typeface="Times New Roman"/>
              </a:rPr>
              <a:t> 	Стратегия : «Помогайте ученикам «материализовать» процесс своего развития» </a:t>
            </a:r>
            <a:endParaRPr/>
          </a:p>
          <a:p>
            <a:pPr marL="342900" marR="0" lvl="0" indent="-342900" algn="l" rtl="0">
              <a:lnSpc>
                <a:spcPct val="100000"/>
              </a:lnSpc>
              <a:spcBef>
                <a:spcPts val="440"/>
              </a:spcBef>
              <a:spcAft>
                <a:spcPts val="0"/>
              </a:spcAft>
              <a:buClr>
                <a:schemeClr val="dk2"/>
              </a:buClr>
              <a:buSzPts val="2200"/>
              <a:buFont typeface="Arial"/>
              <a:buNone/>
            </a:pPr>
            <a:r>
              <a:rPr lang="en-US" sz="2200" b="1" i="1" u="none">
                <a:solidFill>
                  <a:schemeClr val="dk2"/>
                </a:solidFill>
                <a:latin typeface="Times New Roman"/>
                <a:ea typeface="Times New Roman"/>
                <a:cs typeface="Times New Roman"/>
                <a:sym typeface="Times New Roman"/>
              </a:rPr>
              <a:t>	Альбом достижений</a:t>
            </a:r>
            <a:endParaRPr/>
          </a:p>
          <a:p>
            <a:pPr marL="342900" marR="0" lvl="0" indent="-342900" algn="l" rtl="0">
              <a:lnSpc>
                <a:spcPct val="100000"/>
              </a:lnSpc>
              <a:spcBef>
                <a:spcPts val="440"/>
              </a:spcBef>
              <a:spcAft>
                <a:spcPts val="0"/>
              </a:spcAft>
              <a:buClr>
                <a:schemeClr val="dk2"/>
              </a:buClr>
              <a:buSzPts val="2200"/>
              <a:buFont typeface="Arial"/>
              <a:buNone/>
            </a:pPr>
            <a:r>
              <a:rPr lang="en-US" sz="2200" b="1" i="1" u="none">
                <a:solidFill>
                  <a:schemeClr val="dk2"/>
                </a:solidFill>
                <a:latin typeface="Calibri"/>
                <a:ea typeface="Calibri"/>
                <a:cs typeface="Calibri"/>
                <a:sym typeface="Calibri"/>
              </a:rPr>
              <a:t>	</a:t>
            </a:r>
            <a:endParaRPr/>
          </a:p>
        </p:txBody>
      </p:sp>
      <p:sp>
        <p:nvSpPr>
          <p:cNvPr id="364" name="Google Shape;364;p11"/>
          <p:cNvSpPr txBox="1">
            <a:spLocks noGrp="1"/>
          </p:cNvSpPr>
          <p:nvPr>
            <p:ph type="body" idx="2"/>
          </p:nvPr>
        </p:nvSpPr>
        <p:spPr>
          <a:xfrm>
            <a:off x="3779837" y="2924175"/>
            <a:ext cx="5113337" cy="22336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r>
              <a:rPr lang="en-US" sz="1900" b="1" i="1">
                <a:solidFill>
                  <a:srgbClr val="C00000"/>
                </a:solidFill>
                <a:latin typeface="Times New Roman"/>
                <a:ea typeface="Times New Roman"/>
                <a:cs typeface="Times New Roman"/>
                <a:sym typeface="Times New Roman"/>
              </a:rPr>
              <a:t>Портфолио «Анализ учебной деятельности»</a:t>
            </a:r>
            <a:endParaRPr/>
          </a:p>
          <a:p>
            <a:pPr marL="342900" marR="0" lvl="0" indent="-342900" algn="l" rtl="0">
              <a:lnSpc>
                <a:spcPct val="100000"/>
              </a:lnSpc>
              <a:spcBef>
                <a:spcPts val="440"/>
              </a:spcBef>
              <a:spcAft>
                <a:spcPts val="0"/>
              </a:spcAft>
              <a:buClr>
                <a:schemeClr val="dk2"/>
              </a:buClr>
              <a:buSzPts val="2200"/>
              <a:buFont typeface="Arial"/>
              <a:buNone/>
            </a:pPr>
            <a:r>
              <a:rPr lang="en-US" sz="2200" b="1" i="1">
                <a:solidFill>
                  <a:schemeClr val="dk2"/>
                </a:solidFill>
                <a:latin typeface="Times New Roman"/>
                <a:ea typeface="Times New Roman"/>
                <a:cs typeface="Times New Roman"/>
                <a:sym typeface="Times New Roman"/>
              </a:rPr>
              <a:t>	</a:t>
            </a:r>
            <a:r>
              <a:rPr lang="en-US" sz="1900" b="1" i="1">
                <a:solidFill>
                  <a:schemeClr val="dk2"/>
                </a:solidFill>
                <a:latin typeface="Times New Roman"/>
                <a:ea typeface="Times New Roman"/>
                <a:cs typeface="Times New Roman"/>
                <a:sym typeface="Times New Roman"/>
              </a:rPr>
              <a:t>Реализация на внеурочной деятельности</a:t>
            </a:r>
            <a:endParaRPr sz="1900" b="1" i="1">
              <a:solidFill>
                <a:schemeClr val="dk2"/>
              </a:solidFill>
              <a:latin typeface="Times New Roman"/>
              <a:ea typeface="Times New Roman"/>
              <a:cs typeface="Times New Roman"/>
              <a:sym typeface="Times New Roman"/>
            </a:endParaRPr>
          </a:p>
          <a:p>
            <a:pPr marL="342900" marR="0" lvl="0" indent="-342900" algn="l" rtl="0">
              <a:lnSpc>
                <a:spcPct val="100000"/>
              </a:lnSpc>
              <a:spcBef>
                <a:spcPts val="440"/>
              </a:spcBef>
              <a:spcAft>
                <a:spcPts val="0"/>
              </a:spcAft>
              <a:buClr>
                <a:schemeClr val="dk2"/>
              </a:buClr>
              <a:buSzPts val="2200"/>
              <a:buFont typeface="Arial"/>
              <a:buNone/>
            </a:pPr>
            <a:r>
              <a:rPr lang="en-US" sz="1900" b="1" i="1">
                <a:solidFill>
                  <a:schemeClr val="dk2"/>
                </a:solidFill>
                <a:latin typeface="Times New Roman"/>
                <a:ea typeface="Times New Roman"/>
                <a:cs typeface="Times New Roman"/>
                <a:sym typeface="Times New Roman"/>
              </a:rPr>
              <a:t>	Выполняется совместно с родителями</a:t>
            </a:r>
            <a:endParaRPr sz="2100"/>
          </a:p>
          <a:p>
            <a:pPr marL="342900" marR="0" lvl="0" indent="-342900" algn="l" rtl="0">
              <a:lnSpc>
                <a:spcPct val="100000"/>
              </a:lnSpc>
              <a:spcBef>
                <a:spcPts val="380"/>
              </a:spcBef>
              <a:spcAft>
                <a:spcPts val="0"/>
              </a:spcAft>
              <a:buClr>
                <a:schemeClr val="dk2"/>
              </a:buClr>
              <a:buSzPts val="1900"/>
              <a:buFont typeface="Arial"/>
              <a:buNone/>
            </a:pPr>
            <a:r>
              <a:rPr lang="en-US" sz="1900" b="1" i="1" u="none">
                <a:solidFill>
                  <a:schemeClr val="dk2"/>
                </a:solidFill>
                <a:latin typeface="Calibri"/>
                <a:ea typeface="Calibri"/>
                <a:cs typeface="Calibri"/>
                <a:sym typeface="Calibri"/>
              </a:rPr>
              <a:t> 	</a:t>
            </a:r>
            <a:r>
              <a:rPr lang="en-US" sz="1900" b="1" i="1">
                <a:solidFill>
                  <a:srgbClr val="C00000"/>
                </a:solidFill>
                <a:latin typeface="Times New Roman"/>
                <a:ea typeface="Times New Roman"/>
                <a:cs typeface="Times New Roman"/>
                <a:sym typeface="Times New Roman"/>
              </a:rPr>
              <a:t>Ребята заполняют таблицу «Моя внеурочная деятельность»</a:t>
            </a:r>
            <a:endParaRPr/>
          </a:p>
        </p:txBody>
      </p:sp>
      <p:pic>
        <p:nvPicPr>
          <p:cNvPr id="365" name="Google Shape;365;p11"/>
          <p:cNvPicPr preferRelativeResize="0"/>
          <p:nvPr/>
        </p:nvPicPr>
        <p:blipFill rotWithShape="1">
          <a:blip r:embed="rId3">
            <a:alphaModFix/>
          </a:blip>
          <a:srcRect l="25523" t="25825" r="21914" b="38713"/>
          <a:stretch/>
        </p:blipFill>
        <p:spPr>
          <a:xfrm>
            <a:off x="4067175" y="5013325"/>
            <a:ext cx="4191000" cy="1589087"/>
          </a:xfrm>
          <a:prstGeom prst="rect">
            <a:avLst/>
          </a:prstGeom>
          <a:noFill/>
          <a:ln>
            <a:noFill/>
          </a:ln>
        </p:spPr>
      </p:pic>
      <p:pic>
        <p:nvPicPr>
          <p:cNvPr id="366" name="Google Shape;366;p11"/>
          <p:cNvPicPr preferRelativeResize="0"/>
          <p:nvPr/>
        </p:nvPicPr>
        <p:blipFill rotWithShape="1">
          <a:blip r:embed="rId4">
            <a:alphaModFix/>
          </a:blip>
          <a:srcRect l="33970" t="13406" r="19322" b="19895"/>
          <a:stretch/>
        </p:blipFill>
        <p:spPr>
          <a:xfrm>
            <a:off x="1187450" y="3049703"/>
            <a:ext cx="2397974" cy="1808285"/>
          </a:xfrm>
          <a:prstGeom prst="rect">
            <a:avLst/>
          </a:prstGeom>
          <a:noFill/>
          <a:ln>
            <a:noFill/>
          </a:ln>
        </p:spPr>
      </p:pic>
      <p:pic>
        <p:nvPicPr>
          <p:cNvPr id="367" name="Google Shape;367;p11"/>
          <p:cNvPicPr preferRelativeResize="0"/>
          <p:nvPr/>
        </p:nvPicPr>
        <p:blipFill>
          <a:blip r:embed="rId5">
            <a:alphaModFix/>
          </a:blip>
          <a:stretch>
            <a:fillRect/>
          </a:stretch>
        </p:blipFill>
        <p:spPr>
          <a:xfrm>
            <a:off x="1578894" y="5013325"/>
            <a:ext cx="2118756" cy="1589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2"/>
          <p:cNvSpPr txBox="1">
            <a:spLocks noGrp="1"/>
          </p:cNvSpPr>
          <p:nvPr>
            <p:ph type="title"/>
          </p:nvPr>
        </p:nvSpPr>
        <p:spPr>
          <a:xfrm>
            <a:off x="971550" y="274637"/>
            <a:ext cx="8172450" cy="14255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2600"/>
              <a:buFont typeface="Times New Roman"/>
              <a:buNone/>
            </a:pPr>
            <a:r>
              <a:rPr lang="en-US" sz="2600" b="1" i="1" u="none">
                <a:solidFill>
                  <a:srgbClr val="FF0000"/>
                </a:solidFill>
                <a:latin typeface="Times New Roman"/>
                <a:ea typeface="Times New Roman"/>
                <a:cs typeface="Times New Roman"/>
                <a:sym typeface="Times New Roman"/>
              </a:rPr>
              <a:t>Формирование высокого самоуважения учеников Коммуникативная состоятельность. </a:t>
            </a:r>
            <a:br>
              <a:rPr lang="en-US" sz="2600" b="1" i="1" u="none">
                <a:solidFill>
                  <a:srgbClr val="FF0000"/>
                </a:solidFill>
                <a:latin typeface="Times New Roman"/>
                <a:ea typeface="Times New Roman"/>
                <a:cs typeface="Times New Roman"/>
                <a:sym typeface="Times New Roman"/>
              </a:rPr>
            </a:br>
            <a:r>
              <a:rPr lang="en-US" sz="2600" b="1" i="1" u="none">
                <a:solidFill>
                  <a:srgbClr val="FF0000"/>
                </a:solidFill>
                <a:latin typeface="Times New Roman"/>
                <a:ea typeface="Times New Roman"/>
                <a:cs typeface="Times New Roman"/>
                <a:sym typeface="Times New Roman"/>
              </a:rPr>
              <a:t>Вклад в общую деятельность.</a:t>
            </a:r>
            <a:r>
              <a:rPr lang="en-US" sz="2800" b="1" i="1" u="none">
                <a:solidFill>
                  <a:srgbClr val="FF0000"/>
                </a:solidFill>
                <a:latin typeface="Calibri"/>
                <a:ea typeface="Calibri"/>
                <a:cs typeface="Calibri"/>
                <a:sym typeface="Calibri"/>
              </a:rPr>
              <a:t/>
            </a:r>
            <a:br>
              <a:rPr lang="en-US" sz="2800" b="1" i="1" u="none">
                <a:solidFill>
                  <a:srgbClr val="FF0000"/>
                </a:solidFill>
                <a:latin typeface="Calibri"/>
                <a:ea typeface="Calibri"/>
                <a:cs typeface="Calibri"/>
                <a:sym typeface="Calibri"/>
              </a:rPr>
            </a:br>
            <a:endParaRPr/>
          </a:p>
        </p:txBody>
      </p:sp>
      <p:sp>
        <p:nvSpPr>
          <p:cNvPr id="373" name="Google Shape;373;p12"/>
          <p:cNvSpPr txBox="1">
            <a:spLocks noGrp="1"/>
          </p:cNvSpPr>
          <p:nvPr>
            <p:ph type="body" idx="1"/>
          </p:nvPr>
        </p:nvSpPr>
        <p:spPr>
          <a:xfrm>
            <a:off x="1187450" y="1773237"/>
            <a:ext cx="5256212" cy="38877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Arial"/>
              <a:buNone/>
            </a:pPr>
            <a:r>
              <a:rPr lang="en-US" sz="2400" b="1" i="1" u="none">
                <a:solidFill>
                  <a:schemeClr val="dk2"/>
                </a:solidFill>
                <a:latin typeface="Calibri"/>
                <a:ea typeface="Calibri"/>
                <a:cs typeface="Calibri"/>
                <a:sym typeface="Calibri"/>
              </a:rPr>
              <a:t> 	</a:t>
            </a:r>
            <a:r>
              <a:rPr lang="en-US" sz="1900" b="1" i="1" u="none">
                <a:solidFill>
                  <a:schemeClr val="dk2"/>
                </a:solidFill>
                <a:latin typeface="Times New Roman"/>
                <a:ea typeface="Times New Roman"/>
                <a:cs typeface="Times New Roman"/>
                <a:sym typeface="Times New Roman"/>
              </a:rPr>
              <a:t>Упражнение «Комплименты»</a:t>
            </a:r>
            <a:r>
              <a:rPr lang="en-US" sz="1900" b="1" i="1" u="none">
                <a:solidFill>
                  <a:srgbClr val="C00000"/>
                </a:solidFill>
                <a:latin typeface="Times New Roman"/>
                <a:ea typeface="Times New Roman"/>
                <a:cs typeface="Times New Roman"/>
                <a:sym typeface="Times New Roman"/>
              </a:rPr>
              <a:t> </a:t>
            </a:r>
            <a:endParaRPr/>
          </a:p>
          <a:p>
            <a:pPr marL="342900" marR="0" lvl="0" indent="-342900" algn="l" rtl="0">
              <a:lnSpc>
                <a:spcPct val="100000"/>
              </a:lnSpc>
              <a:spcBef>
                <a:spcPts val="380"/>
              </a:spcBef>
              <a:spcAft>
                <a:spcPts val="0"/>
              </a:spcAft>
              <a:buClr>
                <a:schemeClr val="dk2"/>
              </a:buClr>
              <a:buSzPts val="1900"/>
              <a:buFont typeface="Arial"/>
              <a:buNone/>
            </a:pPr>
            <a:r>
              <a:rPr lang="en-US" sz="1900" b="1" i="1" u="none">
                <a:solidFill>
                  <a:schemeClr val="dk2"/>
                </a:solidFill>
                <a:latin typeface="Times New Roman"/>
                <a:ea typeface="Times New Roman"/>
                <a:cs typeface="Times New Roman"/>
                <a:sym typeface="Times New Roman"/>
              </a:rPr>
              <a:t>	Инструкция: Комплимент – это добрые, приятные слова, которые говорят человеку о нем. Посмотрите, среди нас много добрых, справедливых, внимательных, общительных, замечательных ребят. Давайте мы сейчас потренируемся говорить комплименты. Для это вы возьмете несколько листочков, на одной стороне листочка напишите имена одноклассника, на другой комплименты, потом  мы соберем листочки, разложим по именам  и раздадим. Те комплименты, которые понравятся адресатам и  разместим на «Дереве класса» </a:t>
            </a:r>
            <a:endParaRPr/>
          </a:p>
        </p:txBody>
      </p:sp>
      <p:sp>
        <p:nvSpPr>
          <p:cNvPr id="374" name="Google Shape;374;p12" descr="blob:https://web.whatsapp.com/3e5913eb-4368-43b6-b9d4-5b8a21ed7fc3"/>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75" name="Google Shape;375;p12"/>
          <p:cNvPicPr preferRelativeResize="0"/>
          <p:nvPr/>
        </p:nvPicPr>
        <p:blipFill rotWithShape="1">
          <a:blip r:embed="rId3">
            <a:alphaModFix/>
          </a:blip>
          <a:srcRect/>
          <a:stretch/>
        </p:blipFill>
        <p:spPr>
          <a:xfrm>
            <a:off x="6443662" y="1773237"/>
            <a:ext cx="1492250" cy="1989137"/>
          </a:xfrm>
          <a:prstGeom prst="rect">
            <a:avLst/>
          </a:prstGeom>
          <a:noFill/>
          <a:ln>
            <a:noFill/>
          </a:ln>
        </p:spPr>
      </p:pic>
      <p:sp>
        <p:nvSpPr>
          <p:cNvPr id="376" name="Google Shape;376;p12" descr="blob:https://web.whatsapp.com/5c06214f-cbc9-4402-8170-b6228afe42ce"/>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77" name="Google Shape;377;p12"/>
          <p:cNvPicPr preferRelativeResize="0"/>
          <p:nvPr/>
        </p:nvPicPr>
        <p:blipFill rotWithShape="1">
          <a:blip r:embed="rId4">
            <a:alphaModFix/>
          </a:blip>
          <a:srcRect/>
          <a:stretch/>
        </p:blipFill>
        <p:spPr>
          <a:xfrm>
            <a:off x="6732587" y="3860800"/>
            <a:ext cx="2035175" cy="2714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3"/>
          <p:cNvSpPr txBox="1">
            <a:spLocks noGrp="1"/>
          </p:cNvSpPr>
          <p:nvPr>
            <p:ph type="title"/>
          </p:nvPr>
        </p:nvSpPr>
        <p:spPr>
          <a:xfrm>
            <a:off x="1331912" y="476250"/>
            <a:ext cx="3311525" cy="12969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Включение родителей в превентивные действия</a:t>
            </a:r>
            <a:r>
              <a:rPr lang="en-US" sz="2400" b="0" i="0" u="none">
                <a:solidFill>
                  <a:schemeClr val="dk1"/>
                </a:solidFill>
                <a:latin typeface="Calibri"/>
                <a:ea typeface="Calibri"/>
                <a:cs typeface="Calibri"/>
                <a:sym typeface="Calibri"/>
              </a:rPr>
              <a:t/>
            </a:r>
            <a:br>
              <a:rPr lang="en-US" sz="2400" b="0" i="0" u="none">
                <a:solidFill>
                  <a:schemeClr val="dk1"/>
                </a:solidFill>
                <a:latin typeface="Calibri"/>
                <a:ea typeface="Calibri"/>
                <a:cs typeface="Calibri"/>
                <a:sym typeface="Calibri"/>
              </a:rPr>
            </a:br>
            <a:endParaRPr/>
          </a:p>
        </p:txBody>
      </p:sp>
      <p:pic>
        <p:nvPicPr>
          <p:cNvPr id="383" name="Google Shape;383;p13"/>
          <p:cNvPicPr preferRelativeResize="0">
            <a:picLocks noGrp="1"/>
          </p:cNvPicPr>
          <p:nvPr>
            <p:ph type="body" idx="1"/>
          </p:nvPr>
        </p:nvPicPr>
        <p:blipFill rotWithShape="1">
          <a:blip r:embed="rId3">
            <a:alphaModFix/>
          </a:blip>
          <a:srcRect l="11209" t="21724" r="62616" b="10744"/>
          <a:stretch/>
        </p:blipFill>
        <p:spPr>
          <a:xfrm>
            <a:off x="5076825" y="476250"/>
            <a:ext cx="3802200" cy="5518200"/>
          </a:xfrm>
          <a:prstGeom prst="rect">
            <a:avLst/>
          </a:prstGeom>
          <a:noFill/>
          <a:ln>
            <a:noFill/>
          </a:ln>
        </p:spPr>
      </p:pic>
      <p:sp>
        <p:nvSpPr>
          <p:cNvPr id="384" name="Google Shape;384;p13"/>
          <p:cNvSpPr txBox="1"/>
          <p:nvPr/>
        </p:nvSpPr>
        <p:spPr>
          <a:xfrm>
            <a:off x="1403350" y="1844675"/>
            <a:ext cx="3529012" cy="47545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2"/>
              </a:buClr>
              <a:buSzPts val="1900"/>
              <a:buFont typeface="Times New Roman"/>
              <a:buNone/>
            </a:pPr>
            <a:r>
              <a:rPr lang="en-US" sz="1900" b="1" i="1" u="none">
                <a:solidFill>
                  <a:schemeClr val="dk2"/>
                </a:solidFill>
                <a:latin typeface="Times New Roman"/>
                <a:ea typeface="Times New Roman"/>
                <a:cs typeface="Times New Roman"/>
                <a:sym typeface="Times New Roman"/>
              </a:rPr>
              <a:t>Ежедневник « Помогатор  «Делать уроки проще простого» </a:t>
            </a:r>
            <a:endParaRPr/>
          </a:p>
          <a:p>
            <a:pPr marL="0" marR="0" lvl="0" indent="-120650" algn="just" rtl="0">
              <a:lnSpc>
                <a:spcPct val="100000"/>
              </a:lnSpc>
              <a:spcBef>
                <a:spcPts val="0"/>
              </a:spcBef>
              <a:spcAft>
                <a:spcPts val="0"/>
              </a:spcAft>
              <a:buClr>
                <a:schemeClr val="dk2"/>
              </a:buClr>
              <a:buSzPts val="1900"/>
              <a:buFont typeface="Arial"/>
              <a:buChar char="•"/>
            </a:pPr>
            <a:r>
              <a:rPr lang="en-US" sz="1900" b="1" i="1" u="none">
                <a:solidFill>
                  <a:schemeClr val="dk2"/>
                </a:solidFill>
                <a:latin typeface="Times New Roman"/>
                <a:ea typeface="Times New Roman"/>
                <a:cs typeface="Times New Roman"/>
                <a:sym typeface="Times New Roman"/>
              </a:rPr>
              <a:t>развивает навыки планирования и самоорганизации</a:t>
            </a:r>
            <a:endParaRPr/>
          </a:p>
          <a:p>
            <a:pPr marL="0" marR="0" lvl="0" indent="-120650" algn="just" rtl="0">
              <a:lnSpc>
                <a:spcPct val="100000"/>
              </a:lnSpc>
              <a:spcBef>
                <a:spcPts val="0"/>
              </a:spcBef>
              <a:spcAft>
                <a:spcPts val="0"/>
              </a:spcAft>
              <a:buClr>
                <a:schemeClr val="dk2"/>
              </a:buClr>
              <a:buSzPts val="1900"/>
              <a:buFont typeface="Arial"/>
              <a:buChar char="•"/>
            </a:pPr>
            <a:r>
              <a:rPr lang="en-US" sz="1900" b="1" i="1" u="none">
                <a:solidFill>
                  <a:schemeClr val="dk2"/>
                </a:solidFill>
                <a:latin typeface="Times New Roman"/>
                <a:ea typeface="Times New Roman"/>
                <a:cs typeface="Times New Roman"/>
                <a:sym typeface="Times New Roman"/>
              </a:rPr>
              <a:t>повышает интеллектуальную и коммуникативную состоятельность ребенка</a:t>
            </a:r>
            <a:endParaRPr/>
          </a:p>
          <a:p>
            <a:pPr marL="0" marR="0" lvl="0" indent="-120650" algn="just" rtl="0">
              <a:lnSpc>
                <a:spcPct val="100000"/>
              </a:lnSpc>
              <a:spcBef>
                <a:spcPts val="0"/>
              </a:spcBef>
              <a:spcAft>
                <a:spcPts val="0"/>
              </a:spcAft>
              <a:buClr>
                <a:schemeClr val="dk2"/>
              </a:buClr>
              <a:buSzPts val="1900"/>
              <a:buFont typeface="Arial"/>
              <a:buChar char="•"/>
            </a:pPr>
            <a:r>
              <a:rPr lang="en-US" sz="1900" b="1" i="1" u="none">
                <a:solidFill>
                  <a:schemeClr val="dk2"/>
                </a:solidFill>
                <a:latin typeface="Times New Roman"/>
                <a:ea typeface="Times New Roman"/>
                <a:cs typeface="Times New Roman"/>
                <a:sym typeface="Times New Roman"/>
              </a:rPr>
              <a:t>является общим классным делом, поэтому ученики могут почувствовать  свой собственный вклад в групповую деятельность</a:t>
            </a:r>
            <a:endParaRPr/>
          </a:p>
          <a:p>
            <a:pPr marL="0" marR="0" lvl="0" indent="0" algn="l" rtl="0">
              <a:lnSpc>
                <a:spcPct val="100000"/>
              </a:lnSpc>
              <a:spcBef>
                <a:spcPts val="0"/>
              </a:spcBef>
              <a:spcAft>
                <a:spcPts val="0"/>
              </a:spcAft>
              <a:buNone/>
            </a:pPr>
            <a:endParaRPr sz="1900" b="1" i="1" u="none">
              <a:solidFill>
                <a:schemeClr val="dk2"/>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4"/>
          <p:cNvSpPr txBox="1">
            <a:spLocks noGrp="1"/>
          </p:cNvSpPr>
          <p:nvPr>
            <p:ph type="body" idx="1"/>
          </p:nvPr>
        </p:nvSpPr>
        <p:spPr>
          <a:xfrm>
            <a:off x="1295400" y="1412875"/>
            <a:ext cx="7848600" cy="4968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2000"/>
              <a:buFont typeface="Arial"/>
              <a:buNone/>
            </a:pPr>
            <a:r>
              <a:rPr lang="en-US" sz="2000" b="1" i="0" u="none">
                <a:solidFill>
                  <a:srgbClr val="002060"/>
                </a:solidFill>
                <a:latin typeface="Calibri"/>
                <a:ea typeface="Calibri"/>
                <a:cs typeface="Calibri"/>
                <a:sym typeface="Calibri"/>
              </a:rPr>
              <a:t>  </a:t>
            </a:r>
            <a:endParaRPr sz="2000" b="0" i="0" u="none">
              <a:solidFill>
                <a:srgbClr val="002060"/>
              </a:solidFill>
              <a:latin typeface="Calibri"/>
              <a:ea typeface="Calibri"/>
              <a:cs typeface="Calibri"/>
              <a:sym typeface="Calibri"/>
            </a:endParaRPr>
          </a:p>
          <a:p>
            <a:pPr marL="0" marR="0" lvl="0" indent="0" algn="ctr" rtl="0">
              <a:lnSpc>
                <a:spcPct val="100000"/>
              </a:lnSpc>
              <a:spcBef>
                <a:spcPts val="960"/>
              </a:spcBef>
              <a:spcAft>
                <a:spcPts val="0"/>
              </a:spcAft>
              <a:buClr>
                <a:schemeClr val="dk1"/>
              </a:buClr>
              <a:buSzPts val="1800"/>
              <a:buFont typeface="Arial"/>
              <a:buNone/>
            </a:pPr>
            <a:endParaRPr sz="1800" b="1" i="0" u="none">
              <a:solidFill>
                <a:srgbClr val="C00000"/>
              </a:solidFill>
              <a:latin typeface="Calibri"/>
              <a:ea typeface="Calibri"/>
              <a:cs typeface="Calibri"/>
              <a:sym typeface="Calibri"/>
            </a:endParaRPr>
          </a:p>
          <a:p>
            <a:pPr marL="342900" marR="0" lvl="0" indent="-228600" algn="l" rtl="0">
              <a:spcBef>
                <a:spcPts val="960"/>
              </a:spcBef>
              <a:spcAft>
                <a:spcPts val="0"/>
              </a:spcAft>
              <a:buClr>
                <a:schemeClr val="dk1"/>
              </a:buClr>
              <a:buSzPts val="1800"/>
              <a:buFont typeface="Arial"/>
              <a:buNone/>
            </a:pPr>
            <a:endParaRPr sz="1800" b="1" i="0" u="none">
              <a:solidFill>
                <a:srgbClr val="C00000"/>
              </a:solidFill>
              <a:latin typeface="Calibri"/>
              <a:ea typeface="Calibri"/>
              <a:cs typeface="Calibri"/>
              <a:sym typeface="Calibri"/>
            </a:endParaRPr>
          </a:p>
        </p:txBody>
      </p:sp>
      <p:pic>
        <p:nvPicPr>
          <p:cNvPr id="390" name="Google Shape;390;p14"/>
          <p:cNvPicPr preferRelativeResize="0"/>
          <p:nvPr/>
        </p:nvPicPr>
        <p:blipFill rotWithShape="1">
          <a:blip r:embed="rId3">
            <a:alphaModFix/>
          </a:blip>
          <a:srcRect l="9127" t="22265" r="63754" b="9811"/>
          <a:stretch/>
        </p:blipFill>
        <p:spPr>
          <a:xfrm>
            <a:off x="1258887" y="1484312"/>
            <a:ext cx="3559175" cy="5011737"/>
          </a:xfrm>
          <a:prstGeom prst="rect">
            <a:avLst/>
          </a:prstGeom>
          <a:noFill/>
          <a:ln>
            <a:noFill/>
          </a:ln>
        </p:spPr>
      </p:pic>
      <p:sp>
        <p:nvSpPr>
          <p:cNvPr id="391" name="Google Shape;391;p14"/>
          <p:cNvSpPr txBox="1"/>
          <p:nvPr/>
        </p:nvSpPr>
        <p:spPr>
          <a:xfrm>
            <a:off x="1258887" y="620712"/>
            <a:ext cx="2808287" cy="892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600"/>
              <a:buFont typeface="Times New Roman"/>
              <a:buNone/>
            </a:pPr>
            <a:r>
              <a:rPr lang="en-US" sz="2600" b="1" i="1" u="none">
                <a:solidFill>
                  <a:srgbClr val="FF0000"/>
                </a:solidFill>
                <a:latin typeface="Times New Roman"/>
                <a:ea typeface="Times New Roman"/>
                <a:cs typeface="Times New Roman"/>
                <a:sym typeface="Times New Roman"/>
              </a:rPr>
              <a:t>Инструкция для учащихся</a:t>
            </a:r>
            <a:endParaRPr/>
          </a:p>
        </p:txBody>
      </p:sp>
      <p:sp>
        <p:nvSpPr>
          <p:cNvPr id="392" name="Google Shape;392;p14"/>
          <p:cNvSpPr txBox="1"/>
          <p:nvPr/>
        </p:nvSpPr>
        <p:spPr>
          <a:xfrm>
            <a:off x="5651500" y="549275"/>
            <a:ext cx="2952750" cy="892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600"/>
              <a:buFont typeface="Times New Roman"/>
              <a:buNone/>
            </a:pPr>
            <a:r>
              <a:rPr lang="en-US" sz="2600" b="1" i="1" u="none">
                <a:solidFill>
                  <a:srgbClr val="FF0000"/>
                </a:solidFill>
                <a:latin typeface="Times New Roman"/>
                <a:ea typeface="Times New Roman"/>
                <a:cs typeface="Times New Roman"/>
                <a:sym typeface="Times New Roman"/>
              </a:rPr>
              <a:t>Инструкция для учителей</a:t>
            </a:r>
            <a:endParaRPr/>
          </a:p>
        </p:txBody>
      </p:sp>
      <p:pic>
        <p:nvPicPr>
          <p:cNvPr id="393" name="Google Shape;393;p14"/>
          <p:cNvPicPr preferRelativeResize="0"/>
          <p:nvPr/>
        </p:nvPicPr>
        <p:blipFill rotWithShape="1">
          <a:blip r:embed="rId4">
            <a:alphaModFix/>
          </a:blip>
          <a:srcRect l="9681" t="23248" r="63754" b="14735"/>
          <a:stretch/>
        </p:blipFill>
        <p:spPr>
          <a:xfrm>
            <a:off x="5292725" y="1628775"/>
            <a:ext cx="3455987" cy="4537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722312" y="1371600"/>
            <a:ext cx="7772400" cy="41846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4000"/>
              <a:buFont typeface="Calibri"/>
              <a:buNone/>
            </a:pPr>
            <a:r>
              <a:rPr lang="en-US" sz="4000" b="1" i="0" u="none">
                <a:solidFill>
                  <a:srgbClr val="000000"/>
                </a:solidFill>
                <a:latin typeface="Calibri"/>
                <a:ea typeface="Calibri"/>
                <a:cs typeface="Calibri"/>
                <a:sym typeface="Calibri"/>
              </a:rPr>
              <a:t/>
            </a:r>
            <a:br>
              <a:rPr lang="en-US" sz="4000" b="1" i="0" u="none">
                <a:solidFill>
                  <a:srgbClr val="000000"/>
                </a:solidFill>
                <a:latin typeface="Calibri"/>
                <a:ea typeface="Calibri"/>
                <a:cs typeface="Calibri"/>
                <a:sym typeface="Calibri"/>
              </a:rPr>
            </a:br>
            <a:r>
              <a:rPr lang="en-US" sz="4000" b="1" i="0" u="none">
                <a:solidFill>
                  <a:srgbClr val="000000"/>
                </a:solidFill>
                <a:latin typeface="Calibri"/>
                <a:ea typeface="Calibri"/>
                <a:cs typeface="Calibri"/>
                <a:sym typeface="Calibri"/>
              </a:rPr>
              <a:t/>
            </a:r>
            <a:br>
              <a:rPr lang="en-US" sz="4000" b="1" i="0" u="none">
                <a:solidFill>
                  <a:srgbClr val="000000"/>
                </a:solidFill>
                <a:latin typeface="Calibri"/>
                <a:ea typeface="Calibri"/>
                <a:cs typeface="Calibri"/>
                <a:sym typeface="Calibri"/>
              </a:rPr>
            </a:br>
            <a:r>
              <a:rPr lang="en-US" sz="4000" b="1" i="0" u="none">
                <a:solidFill>
                  <a:srgbClr val="000000"/>
                </a:solidFill>
                <a:latin typeface="Calibri"/>
                <a:ea typeface="Calibri"/>
                <a:cs typeface="Calibri"/>
                <a:sym typeface="Calibri"/>
              </a:rPr>
              <a:t/>
            </a:r>
            <a:br>
              <a:rPr lang="en-US" sz="4000" b="1" i="0" u="none">
                <a:solidFill>
                  <a:srgbClr val="000000"/>
                </a:solidFill>
                <a:latin typeface="Calibri"/>
                <a:ea typeface="Calibri"/>
                <a:cs typeface="Calibri"/>
                <a:sym typeface="Calibri"/>
              </a:rPr>
            </a:br>
            <a:endParaRPr/>
          </a:p>
        </p:txBody>
      </p:sp>
      <p:sp>
        <p:nvSpPr>
          <p:cNvPr id="399" name="Google Shape;399;p15"/>
          <p:cNvSpPr txBox="1">
            <a:spLocks noGrp="1"/>
          </p:cNvSpPr>
          <p:nvPr>
            <p:ph type="body" idx="1"/>
          </p:nvPr>
        </p:nvSpPr>
        <p:spPr>
          <a:xfrm>
            <a:off x="722312" y="2906712"/>
            <a:ext cx="7772400" cy="15001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2000"/>
              <a:buNone/>
            </a:pPr>
            <a:r>
              <a:rPr lang="en-US" sz="2000" b="0" i="0" u="none">
                <a:solidFill>
                  <a:srgbClr val="C00000"/>
                </a:solidFill>
                <a:latin typeface="Calibri"/>
                <a:ea typeface="Calibri"/>
                <a:cs typeface="Calibri"/>
                <a:sym typeface="Calibri"/>
              </a:rPr>
              <a:t> </a:t>
            </a:r>
            <a:endParaRPr sz="2000" b="0" i="0" u="none">
              <a:solidFill>
                <a:srgbClr val="898989"/>
              </a:solidFill>
              <a:latin typeface="Calibri"/>
              <a:ea typeface="Calibri"/>
              <a:cs typeface="Calibri"/>
              <a:sym typeface="Calibri"/>
            </a:endParaRPr>
          </a:p>
          <a:p>
            <a:pPr marL="0" lvl="0" indent="0" algn="l" rtl="0">
              <a:lnSpc>
                <a:spcPct val="100000"/>
              </a:lnSpc>
              <a:spcBef>
                <a:spcPts val="600"/>
              </a:spcBef>
              <a:spcAft>
                <a:spcPts val="0"/>
              </a:spcAft>
              <a:buClr>
                <a:srgbClr val="888888"/>
              </a:buClr>
              <a:buSzPts val="2000"/>
              <a:buNone/>
            </a:pPr>
            <a:endParaRPr sz="2000" b="0" i="0" u="none">
              <a:solidFill>
                <a:srgbClr val="C00000"/>
              </a:solidFill>
              <a:latin typeface="Calibri"/>
              <a:ea typeface="Calibri"/>
              <a:cs typeface="Calibri"/>
              <a:sym typeface="Calibri"/>
            </a:endParaRPr>
          </a:p>
          <a:p>
            <a:pPr marL="0" lvl="0" indent="0" algn="l" rtl="0">
              <a:lnSpc>
                <a:spcPct val="100000"/>
              </a:lnSpc>
              <a:spcBef>
                <a:spcPts val="500"/>
              </a:spcBef>
              <a:spcAft>
                <a:spcPts val="0"/>
              </a:spcAft>
              <a:buClr>
                <a:srgbClr val="888888"/>
              </a:buClr>
              <a:buSzPts val="2800"/>
              <a:buNone/>
            </a:pPr>
            <a:endParaRPr sz="2800" b="0" i="0" u="none">
              <a:solidFill>
                <a:srgbClr val="17365D"/>
              </a:solidFill>
              <a:latin typeface="Times New Roman"/>
              <a:ea typeface="Times New Roman"/>
              <a:cs typeface="Times New Roman"/>
              <a:sym typeface="Times New Roman"/>
            </a:endParaRPr>
          </a:p>
          <a:p>
            <a:pPr marL="0" lvl="0" indent="0" algn="l" rtl="0">
              <a:spcBef>
                <a:spcPts val="560"/>
              </a:spcBef>
              <a:spcAft>
                <a:spcPts val="0"/>
              </a:spcAft>
              <a:buClr>
                <a:srgbClr val="888888"/>
              </a:buClr>
              <a:buSzPts val="2800"/>
              <a:buNone/>
            </a:pPr>
            <a:endParaRPr sz="2800" b="0" i="0" u="none">
              <a:solidFill>
                <a:srgbClr val="17365D"/>
              </a:solidFill>
              <a:latin typeface="Times New Roman"/>
              <a:ea typeface="Times New Roman"/>
              <a:cs typeface="Times New Roman"/>
              <a:sym typeface="Times New Roman"/>
            </a:endParaRPr>
          </a:p>
        </p:txBody>
      </p:sp>
      <p:sp>
        <p:nvSpPr>
          <p:cNvPr id="400" name="Google Shape;400;p15"/>
          <p:cNvSpPr txBox="1"/>
          <p:nvPr/>
        </p:nvSpPr>
        <p:spPr>
          <a:xfrm>
            <a:off x="1763712" y="476250"/>
            <a:ext cx="6911975" cy="739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Инструкция для родителей</a:t>
            </a:r>
            <a:endParaRPr/>
          </a:p>
          <a:p>
            <a:pPr marL="0" marR="0" lvl="0" indent="0" algn="l" rtl="0">
              <a:lnSpc>
                <a:spcPct val="100000"/>
              </a:lnSpc>
              <a:spcBef>
                <a:spcPts val="0"/>
              </a:spcBef>
              <a:spcAft>
                <a:spcPts val="0"/>
              </a:spcAft>
              <a:buNone/>
            </a:pPr>
            <a:endParaRPr sz="2400" b="1" i="1" u="none">
              <a:solidFill>
                <a:srgbClr val="FF0000"/>
              </a:solidFill>
              <a:latin typeface="Times New Roman"/>
              <a:ea typeface="Times New Roman"/>
              <a:cs typeface="Times New Roman"/>
              <a:sym typeface="Times New Roman"/>
            </a:endParaRPr>
          </a:p>
        </p:txBody>
      </p:sp>
      <p:pic>
        <p:nvPicPr>
          <p:cNvPr id="401" name="Google Shape;401;p15"/>
          <p:cNvPicPr preferRelativeResize="0"/>
          <p:nvPr/>
        </p:nvPicPr>
        <p:blipFill rotWithShape="1">
          <a:blip r:embed="rId3">
            <a:alphaModFix/>
          </a:blip>
          <a:srcRect l="36718" t="22437" r="9045" b="9640"/>
          <a:stretch/>
        </p:blipFill>
        <p:spPr>
          <a:xfrm>
            <a:off x="1763712" y="1196975"/>
            <a:ext cx="7056437" cy="4968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
          <p:cNvSpPr txBox="1">
            <a:spLocks noGrp="1"/>
          </p:cNvSpPr>
          <p:nvPr>
            <p:ph type="ctrTitle" idx="4294967295"/>
          </p:nvPr>
        </p:nvSpPr>
        <p:spPr>
          <a:xfrm>
            <a:off x="1258887" y="390362"/>
            <a:ext cx="7634400" cy="1584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2400"/>
              <a:buFont typeface="Arial"/>
              <a:buNone/>
            </a:pPr>
            <a:endParaRPr sz="4100" b="1">
              <a:solidFill>
                <a:srgbClr val="C00000"/>
              </a:solidFill>
              <a:latin typeface="Times New Roman"/>
              <a:ea typeface="Times New Roman"/>
              <a:cs typeface="Times New Roman"/>
              <a:sym typeface="Times New Roman"/>
            </a:endParaRPr>
          </a:p>
          <a:p>
            <a:pPr marL="0" lvl="0" indent="0" algn="ctr" rtl="0">
              <a:spcBef>
                <a:spcPts val="0"/>
              </a:spcBef>
              <a:spcAft>
                <a:spcPts val="0"/>
              </a:spcAft>
              <a:buClr>
                <a:srgbClr val="C00000"/>
              </a:buClr>
              <a:buSzPts val="2400"/>
              <a:buFont typeface="Arial"/>
              <a:buNone/>
            </a:pPr>
            <a:r>
              <a:rPr lang="en-US" sz="4100" b="1">
                <a:solidFill>
                  <a:srgbClr val="C00000"/>
                </a:solidFill>
                <a:latin typeface="Times New Roman"/>
                <a:ea typeface="Times New Roman"/>
                <a:cs typeface="Times New Roman"/>
                <a:sym typeface="Times New Roman"/>
              </a:rPr>
              <a:t>Школьный план действий </a:t>
            </a:r>
            <a:endParaRPr sz="3100">
              <a:solidFill>
                <a:schemeClr val="dk1"/>
              </a:solidFill>
            </a:endParaRPr>
          </a:p>
          <a:p>
            <a:pPr marL="0" marR="0" lvl="0" indent="0" algn="ctr" rtl="0">
              <a:lnSpc>
                <a:spcPct val="100000"/>
              </a:lnSpc>
              <a:spcBef>
                <a:spcPts val="0"/>
              </a:spcBef>
              <a:spcAft>
                <a:spcPts val="0"/>
              </a:spcAft>
              <a:buClr>
                <a:srgbClr val="002060"/>
              </a:buClr>
              <a:buSzPts val="2400"/>
              <a:buFont typeface="Times New Roman"/>
              <a:buNone/>
            </a:pPr>
            <a:r>
              <a:rPr lang="en-US" sz="2400" b="1" i="0" u="none" strike="noStrike" cap="none">
                <a:solidFill>
                  <a:srgbClr val="002060"/>
                </a:solidFill>
                <a:latin typeface="Times New Roman"/>
                <a:ea typeface="Times New Roman"/>
                <a:cs typeface="Times New Roman"/>
                <a:sym typeface="Times New Roman"/>
              </a:rPr>
              <a:t/>
            </a:r>
            <a:br>
              <a:rPr lang="en-US" sz="2400" b="1" i="0" u="none" strike="noStrike" cap="none">
                <a:solidFill>
                  <a:srgbClr val="002060"/>
                </a:solidFill>
                <a:latin typeface="Times New Roman"/>
                <a:ea typeface="Times New Roman"/>
                <a:cs typeface="Times New Roman"/>
                <a:sym typeface="Times New Roman"/>
              </a:rPr>
            </a:br>
            <a:endParaRPr/>
          </a:p>
        </p:txBody>
      </p:sp>
      <p:sp>
        <p:nvSpPr>
          <p:cNvPr id="296" name="Google Shape;296;p1"/>
          <p:cNvSpPr txBox="1">
            <a:spLocks noGrp="1"/>
          </p:cNvSpPr>
          <p:nvPr>
            <p:ph type="subTitle" idx="4294967295"/>
          </p:nvPr>
        </p:nvSpPr>
        <p:spPr>
          <a:xfrm>
            <a:off x="1258887" y="1787306"/>
            <a:ext cx="7489825" cy="401440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480"/>
              </a:spcBef>
              <a:spcAft>
                <a:spcPts val="0"/>
              </a:spcAft>
              <a:buClr>
                <a:srgbClr val="C00000"/>
              </a:buClr>
              <a:buSzPts val="2400"/>
              <a:buFont typeface="Arial"/>
              <a:buNone/>
            </a:pPr>
            <a:endParaRPr dirty="0"/>
          </a:p>
          <a:p>
            <a:pPr marL="0" marR="0" lvl="0" indent="0" algn="ctr" rtl="0">
              <a:lnSpc>
                <a:spcPct val="100000"/>
              </a:lnSpc>
              <a:spcBef>
                <a:spcPts val="480"/>
              </a:spcBef>
              <a:spcAft>
                <a:spcPts val="0"/>
              </a:spcAft>
              <a:buClr>
                <a:schemeClr val="dk2"/>
              </a:buClr>
              <a:buSzPts val="2400"/>
              <a:buFont typeface="Arial"/>
              <a:buNone/>
            </a:pPr>
            <a:r>
              <a:rPr lang="en-US" sz="2400" b="0" i="0" u="none" strike="noStrike" cap="none" dirty="0">
                <a:solidFill>
                  <a:schemeClr val="dk2"/>
                </a:solidFill>
                <a:latin typeface="Times New Roman"/>
                <a:ea typeface="Times New Roman"/>
                <a:cs typeface="Times New Roman"/>
                <a:sym typeface="Times New Roman"/>
              </a:rPr>
              <a:t/>
            </a:r>
            <a:br>
              <a:rPr lang="en-US" sz="2400" b="0" i="0" u="none" strike="noStrike" cap="none" dirty="0">
                <a:solidFill>
                  <a:schemeClr val="dk2"/>
                </a:solidFill>
                <a:latin typeface="Times New Roman"/>
                <a:ea typeface="Times New Roman"/>
                <a:cs typeface="Times New Roman"/>
                <a:sym typeface="Times New Roman"/>
              </a:rPr>
            </a:br>
            <a:r>
              <a:rPr lang="en-US" sz="2400" b="0" i="0" u="none" strike="noStrike" cap="none" dirty="0" err="1">
                <a:solidFill>
                  <a:schemeClr val="dk2"/>
                </a:solidFill>
                <a:latin typeface="Times New Roman"/>
                <a:ea typeface="Times New Roman"/>
                <a:cs typeface="Times New Roman"/>
                <a:sym typeface="Times New Roman"/>
              </a:rPr>
              <a:t>Составитель</a:t>
            </a:r>
            <a:r>
              <a:rPr lang="en-US" sz="2400" b="0" i="0" u="none" strike="noStrike" cap="none" dirty="0">
                <a:solidFill>
                  <a:schemeClr val="dk2"/>
                </a:solidFill>
                <a:latin typeface="Times New Roman"/>
                <a:ea typeface="Times New Roman"/>
                <a:cs typeface="Times New Roman"/>
                <a:sym typeface="Times New Roman"/>
              </a:rPr>
              <a:t>: </a:t>
            </a:r>
            <a:r>
              <a:rPr lang="ru-RU" sz="2400" b="0" i="0" u="none" strike="noStrike" cap="none" dirty="0" smtClean="0">
                <a:solidFill>
                  <a:schemeClr val="dk2"/>
                </a:solidFill>
                <a:latin typeface="Times New Roman"/>
                <a:ea typeface="Times New Roman"/>
                <a:cs typeface="Times New Roman"/>
                <a:sym typeface="Times New Roman"/>
              </a:rPr>
              <a:t>Митюшкина Ольга Владимировна</a:t>
            </a:r>
            <a:r>
              <a:rPr lang="en-US" sz="2400" b="0" i="0" u="none" strike="noStrike" cap="none" dirty="0" smtClean="0">
                <a:solidFill>
                  <a:schemeClr val="dk2"/>
                </a:solidFill>
                <a:latin typeface="Times New Roman"/>
                <a:ea typeface="Times New Roman"/>
                <a:cs typeface="Times New Roman"/>
                <a:sym typeface="Times New Roman"/>
              </a:rPr>
              <a:t>, </a:t>
            </a:r>
            <a:endParaRPr sz="2400" b="0" i="0" u="none" strike="noStrike" cap="none" dirty="0">
              <a:solidFill>
                <a:schemeClr val="dk2"/>
              </a:solidFill>
              <a:latin typeface="Times New Roman"/>
              <a:ea typeface="Times New Roman"/>
              <a:cs typeface="Times New Roman"/>
              <a:sym typeface="Times New Roman"/>
            </a:endParaRPr>
          </a:p>
          <a:p>
            <a:pPr marL="0" marR="0" lvl="0" indent="0" algn="ctr" rtl="0">
              <a:lnSpc>
                <a:spcPct val="100000"/>
              </a:lnSpc>
              <a:spcBef>
                <a:spcPts val="480"/>
              </a:spcBef>
              <a:spcAft>
                <a:spcPts val="0"/>
              </a:spcAft>
              <a:buClr>
                <a:schemeClr val="dk2"/>
              </a:buClr>
              <a:buSzPts val="2400"/>
              <a:buFont typeface="Arial"/>
              <a:buNone/>
            </a:pPr>
            <a:r>
              <a:rPr lang="ru-RU" sz="2400" b="0" i="0" u="none" strike="noStrike" cap="none" dirty="0" smtClean="0">
                <a:solidFill>
                  <a:schemeClr val="dk2"/>
                </a:solidFill>
                <a:latin typeface="Times New Roman"/>
                <a:ea typeface="Times New Roman"/>
                <a:cs typeface="Times New Roman"/>
                <a:sym typeface="Times New Roman"/>
              </a:rPr>
              <a:t>у</a:t>
            </a:r>
            <a:r>
              <a:rPr lang="en-US" sz="2400" b="0" i="0" u="none" strike="noStrike" cap="none" dirty="0" err="1" smtClean="0">
                <a:solidFill>
                  <a:schemeClr val="dk2"/>
                </a:solidFill>
                <a:latin typeface="Times New Roman"/>
                <a:ea typeface="Times New Roman"/>
                <a:cs typeface="Times New Roman"/>
                <a:sym typeface="Times New Roman"/>
              </a:rPr>
              <a:t>читель</a:t>
            </a:r>
            <a:r>
              <a:rPr lang="ru-RU" sz="2400" b="0" i="0" u="none" strike="noStrike" cap="none" dirty="0" smtClean="0">
                <a:solidFill>
                  <a:schemeClr val="dk2"/>
                </a:solidFill>
                <a:latin typeface="Times New Roman"/>
                <a:ea typeface="Times New Roman"/>
                <a:cs typeface="Times New Roman"/>
                <a:sym typeface="Times New Roman"/>
              </a:rPr>
              <a:t> начальных классов</a:t>
            </a:r>
            <a:r>
              <a:rPr lang="en-US" sz="2400" b="0" i="0" u="none" strike="noStrike" cap="none" dirty="0" smtClean="0">
                <a:solidFill>
                  <a:schemeClr val="dk2"/>
                </a:solidFill>
                <a:latin typeface="Times New Roman"/>
                <a:ea typeface="Times New Roman"/>
                <a:cs typeface="Times New Roman"/>
                <a:sym typeface="Times New Roman"/>
              </a:rPr>
              <a:t> МАОУ </a:t>
            </a:r>
            <a:r>
              <a:rPr lang="ru-RU" sz="2400" b="0" i="0" u="none" strike="noStrike" cap="none" dirty="0" smtClean="0">
                <a:solidFill>
                  <a:schemeClr val="dk2"/>
                </a:solidFill>
                <a:latin typeface="Times New Roman"/>
                <a:ea typeface="Times New Roman"/>
                <a:cs typeface="Times New Roman"/>
                <a:sym typeface="Times New Roman"/>
              </a:rPr>
              <a:t>Школа </a:t>
            </a:r>
          </a:p>
          <a:p>
            <a:pPr marL="0" marR="0" lvl="0" indent="0" algn="ctr" rtl="0">
              <a:lnSpc>
                <a:spcPct val="100000"/>
              </a:lnSpc>
              <a:spcBef>
                <a:spcPts val="480"/>
              </a:spcBef>
              <a:spcAft>
                <a:spcPts val="0"/>
              </a:spcAft>
              <a:buClr>
                <a:schemeClr val="dk2"/>
              </a:buClr>
              <a:buSzPts val="2400"/>
              <a:buFont typeface="Arial"/>
              <a:buNone/>
            </a:pPr>
            <a:r>
              <a:rPr lang="ru-RU" sz="2400" b="0" i="0" u="none" strike="noStrike" cap="none" dirty="0" smtClean="0">
                <a:solidFill>
                  <a:schemeClr val="dk2"/>
                </a:solidFill>
                <a:latin typeface="Times New Roman"/>
                <a:ea typeface="Times New Roman"/>
                <a:cs typeface="Times New Roman"/>
                <a:sym typeface="Times New Roman"/>
              </a:rPr>
              <a:t>«Эврика-развитие»</a:t>
            </a:r>
            <a:r>
              <a:rPr lang="en-US" sz="2400" b="0" i="0" u="none" strike="noStrike" cap="none" dirty="0" smtClean="0">
                <a:solidFill>
                  <a:schemeClr val="dk2"/>
                </a:solidFill>
                <a:latin typeface="Times New Roman"/>
                <a:ea typeface="Times New Roman"/>
                <a:cs typeface="Times New Roman"/>
                <a:sym typeface="Times New Roman"/>
              </a:rPr>
              <a:t>.</a:t>
            </a:r>
            <a:r>
              <a:rPr lang="en-US" sz="2400" b="0" i="0" u="none" strike="noStrike" cap="none" dirty="0">
                <a:solidFill>
                  <a:schemeClr val="dk2"/>
                </a:solidFill>
                <a:latin typeface="Times New Roman"/>
                <a:ea typeface="Times New Roman"/>
                <a:cs typeface="Times New Roman"/>
                <a:sym typeface="Times New Roman"/>
              </a:rPr>
              <a:t/>
            </a:r>
            <a:br>
              <a:rPr lang="en-US" sz="2400" b="0" i="0" u="none" strike="noStrike" cap="none" dirty="0">
                <a:solidFill>
                  <a:schemeClr val="dk2"/>
                </a:solidFill>
                <a:latin typeface="Times New Roman"/>
                <a:ea typeface="Times New Roman"/>
                <a:cs typeface="Times New Roman"/>
                <a:sym typeface="Times New Roman"/>
              </a:rPr>
            </a:br>
            <a:r>
              <a:rPr lang="en-US" sz="2400" b="0" i="0" u="none" strike="noStrike" cap="none" dirty="0">
                <a:solidFill>
                  <a:schemeClr val="dk2"/>
                </a:solidFill>
                <a:latin typeface="Times New Roman"/>
                <a:ea typeface="Times New Roman"/>
                <a:cs typeface="Times New Roman"/>
                <a:sym typeface="Times New Roman"/>
              </a:rPr>
              <a:t/>
            </a:r>
            <a:br>
              <a:rPr lang="en-US" sz="2400" b="0" i="0" u="none" strike="noStrike" cap="none" dirty="0">
                <a:solidFill>
                  <a:schemeClr val="dk2"/>
                </a:solidFill>
                <a:latin typeface="Times New Roman"/>
                <a:ea typeface="Times New Roman"/>
                <a:cs typeface="Times New Roman"/>
                <a:sym typeface="Times New Roman"/>
              </a:rPr>
            </a:br>
            <a:r>
              <a:rPr lang="en-US" sz="2400" b="0" i="0" u="none" strike="noStrike" cap="none" dirty="0" err="1">
                <a:solidFill>
                  <a:schemeClr val="dk2"/>
                </a:solidFill>
                <a:latin typeface="Times New Roman"/>
                <a:ea typeface="Times New Roman"/>
                <a:cs typeface="Times New Roman"/>
                <a:sym typeface="Times New Roman"/>
              </a:rPr>
              <a:t>Психолого-педагогическое</a:t>
            </a:r>
            <a:r>
              <a:rPr lang="en-US" sz="2400" b="0" i="0" u="none" strike="noStrike" cap="none" dirty="0">
                <a:solidFill>
                  <a:schemeClr val="dk2"/>
                </a:solidFill>
                <a:latin typeface="Times New Roman"/>
                <a:ea typeface="Times New Roman"/>
                <a:cs typeface="Times New Roman"/>
                <a:sym typeface="Times New Roman"/>
              </a:rPr>
              <a:t> </a:t>
            </a:r>
            <a:r>
              <a:rPr lang="en-US" sz="2400" b="0" i="0" u="none" strike="noStrike" cap="none" dirty="0" err="1">
                <a:solidFill>
                  <a:schemeClr val="dk2"/>
                </a:solidFill>
                <a:latin typeface="Times New Roman"/>
                <a:ea typeface="Times New Roman"/>
                <a:cs typeface="Times New Roman"/>
                <a:sym typeface="Times New Roman"/>
              </a:rPr>
              <a:t>сопровождение</a:t>
            </a:r>
            <a:endParaRPr dirty="0"/>
          </a:p>
          <a:p>
            <a:pPr marL="0" marR="0" lvl="0" indent="0" algn="ctr" rtl="0">
              <a:lnSpc>
                <a:spcPct val="100000"/>
              </a:lnSpc>
              <a:spcBef>
                <a:spcPts val="480"/>
              </a:spcBef>
              <a:spcAft>
                <a:spcPts val="0"/>
              </a:spcAft>
              <a:buClr>
                <a:schemeClr val="dk2"/>
              </a:buClr>
              <a:buSzPts val="2400"/>
              <a:buFont typeface="Arial"/>
              <a:buNone/>
            </a:pPr>
            <a:r>
              <a:rPr lang="ru-RU" sz="2400" b="0" i="0" u="none" strike="noStrike" cap="none" dirty="0" smtClean="0">
                <a:solidFill>
                  <a:schemeClr val="dk2"/>
                </a:solidFill>
                <a:latin typeface="Times New Roman"/>
                <a:ea typeface="Times New Roman"/>
                <a:cs typeface="Times New Roman"/>
                <a:sym typeface="Times New Roman"/>
              </a:rPr>
              <a:t>Мальцева Галина Александровна</a:t>
            </a:r>
            <a:r>
              <a:rPr lang="en-US" sz="2400" b="0" i="0" u="none" strike="noStrike" cap="none" dirty="0" smtClean="0">
                <a:solidFill>
                  <a:schemeClr val="dk2"/>
                </a:solidFill>
                <a:latin typeface="Times New Roman"/>
                <a:ea typeface="Times New Roman"/>
                <a:cs typeface="Times New Roman"/>
                <a:sym typeface="Times New Roman"/>
              </a:rPr>
              <a:t>, </a:t>
            </a:r>
            <a:endParaRPr sz="2400" b="0" i="0" u="none" strike="noStrike" cap="none" dirty="0">
              <a:solidFill>
                <a:schemeClr val="dk2"/>
              </a:solidFill>
              <a:latin typeface="Times New Roman"/>
              <a:ea typeface="Times New Roman"/>
              <a:cs typeface="Times New Roman"/>
              <a:sym typeface="Times New Roman"/>
            </a:endParaRPr>
          </a:p>
          <a:p>
            <a:pPr lvl="0" algn="ctr">
              <a:spcBef>
                <a:spcPts val="480"/>
              </a:spcBef>
              <a:buClr>
                <a:schemeClr val="dk2"/>
              </a:buClr>
              <a:buSzPts val="2400"/>
            </a:pPr>
            <a:r>
              <a:rPr lang="en-US" sz="2400" b="0" i="0" u="none" strike="noStrike" cap="none" dirty="0" err="1">
                <a:solidFill>
                  <a:schemeClr val="dk2"/>
                </a:solidFill>
                <a:latin typeface="Times New Roman"/>
                <a:ea typeface="Times New Roman"/>
                <a:cs typeface="Times New Roman"/>
                <a:sym typeface="Times New Roman"/>
              </a:rPr>
              <a:t>педагог-психолог</a:t>
            </a:r>
            <a:r>
              <a:rPr lang="en-US" sz="2400" b="0" i="0" u="none" strike="noStrike" cap="none" dirty="0">
                <a:solidFill>
                  <a:schemeClr val="dk2"/>
                </a:solidFill>
                <a:latin typeface="Times New Roman"/>
                <a:ea typeface="Times New Roman"/>
                <a:cs typeface="Times New Roman"/>
                <a:sym typeface="Times New Roman"/>
              </a:rPr>
              <a:t> </a:t>
            </a:r>
            <a:r>
              <a:rPr lang="en-US" sz="2400" dirty="0">
                <a:solidFill>
                  <a:schemeClr val="dk2"/>
                </a:solidFill>
                <a:latin typeface="Times New Roman"/>
                <a:ea typeface="Times New Roman"/>
                <a:cs typeface="Times New Roman"/>
                <a:sym typeface="Times New Roman"/>
              </a:rPr>
              <a:t>МАОУ </a:t>
            </a:r>
            <a:r>
              <a:rPr lang="ru-RU" sz="2400" dirty="0">
                <a:solidFill>
                  <a:schemeClr val="dk2"/>
                </a:solidFill>
                <a:latin typeface="Times New Roman"/>
                <a:ea typeface="Times New Roman"/>
                <a:cs typeface="Times New Roman"/>
                <a:sym typeface="Times New Roman"/>
              </a:rPr>
              <a:t>Школа «Эврика-развитие»</a:t>
            </a:r>
            <a:endParaRPr sz="1600" b="1" i="0" u="none"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15131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59632" y="476672"/>
            <a:ext cx="7516506" cy="5888057"/>
          </a:xfrm>
        </p:spPr>
        <p:txBody>
          <a:bodyPr/>
          <a:lstStyle/>
          <a:p>
            <a:pPr marL="0" indent="0" algn="ctr">
              <a:buNone/>
            </a:pPr>
            <a:r>
              <a:rPr lang="ru-RU" sz="2400" b="1" u="sng" dirty="0">
                <a:solidFill>
                  <a:schemeClr val="accent6">
                    <a:lumMod val="75000"/>
                  </a:schemeClr>
                </a:solidFill>
                <a:latin typeface="Times New Roman" panose="02020603050405020304" pitchFamily="18" charset="0"/>
                <a:cs typeface="Times New Roman" panose="02020603050405020304" pitchFamily="18" charset="0"/>
              </a:rPr>
              <a:t>Ш</a:t>
            </a:r>
            <a:r>
              <a:rPr lang="ru-RU" sz="2400" b="1" u="sng" dirty="0" smtClean="0">
                <a:solidFill>
                  <a:schemeClr val="accent6">
                    <a:lumMod val="75000"/>
                  </a:schemeClr>
                </a:solidFill>
                <a:latin typeface="Times New Roman" panose="02020603050405020304" pitchFamily="18" charset="0"/>
                <a:cs typeface="Times New Roman" panose="02020603050405020304" pitchFamily="18" charset="0"/>
              </a:rPr>
              <a:t>аг</a:t>
            </a:r>
            <a:r>
              <a:rPr lang="ru-RU" sz="2800" b="1" u="sng" dirty="0" smtClean="0">
                <a:solidFill>
                  <a:schemeClr val="accent6">
                    <a:lumMod val="75000"/>
                  </a:schemeClr>
                </a:solidFill>
                <a:latin typeface="Times New Roman" panose="02020603050405020304" pitchFamily="18" charset="0"/>
                <a:cs typeface="Times New Roman" panose="02020603050405020304" pitchFamily="18" charset="0"/>
              </a:rPr>
              <a:t> №1</a:t>
            </a:r>
          </a:p>
          <a:p>
            <a:pPr marL="0" indent="0" algn="just">
              <a:buNone/>
            </a:pPr>
            <a:r>
              <a:rPr lang="ru-RU" sz="2400" b="1" dirty="0" smtClean="0">
                <a:solidFill>
                  <a:srgbClr val="002060"/>
                </a:solidFill>
                <a:latin typeface="Times New Roman" panose="02020603050405020304" pitchFamily="18" charset="0"/>
                <a:cs typeface="Times New Roman" panose="02020603050405020304" pitchFamily="18" charset="0"/>
              </a:rPr>
              <a:t>Ребенок </a:t>
            </a:r>
            <a:r>
              <a:rPr lang="ru-RU" sz="2400" b="1" dirty="0">
                <a:solidFill>
                  <a:srgbClr val="002060"/>
                </a:solidFill>
                <a:latin typeface="Times New Roman" panose="02020603050405020304" pitchFamily="18" charset="0"/>
                <a:cs typeface="Times New Roman" panose="02020603050405020304" pitchFamily="18" charset="0"/>
              </a:rPr>
              <a:t>опаздывает на уроки, не говорит причину опоздания. На уроках </a:t>
            </a:r>
            <a:r>
              <a:rPr lang="ru-RU" sz="2400" b="1" dirty="0" smtClean="0">
                <a:solidFill>
                  <a:srgbClr val="002060"/>
                </a:solidFill>
                <a:latin typeface="Times New Roman" panose="02020603050405020304" pitchFamily="18" charset="0"/>
                <a:cs typeface="Times New Roman" panose="02020603050405020304" pitchFamily="18" charset="0"/>
              </a:rPr>
              <a:t>не </a:t>
            </a:r>
            <a:r>
              <a:rPr lang="ru-RU" sz="2400" b="1" dirty="0">
                <a:solidFill>
                  <a:srgbClr val="002060"/>
                </a:solidFill>
                <a:latin typeface="Times New Roman" panose="02020603050405020304" pitchFamily="18" charset="0"/>
                <a:cs typeface="Times New Roman" panose="02020603050405020304" pitchFamily="18" charset="0"/>
              </a:rPr>
              <a:t>выполняет инструкцию</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переспрашивает, что нужно делать, когда ученики в классе уже начали выполнять </a:t>
            </a:r>
            <a:r>
              <a:rPr lang="ru-RU" sz="2400" b="1" dirty="0" smtClean="0">
                <a:solidFill>
                  <a:srgbClr val="002060"/>
                </a:solidFill>
                <a:latin typeface="Times New Roman" panose="02020603050405020304" pitchFamily="18" charset="0"/>
                <a:cs typeface="Times New Roman" panose="02020603050405020304" pitchFamily="18" charset="0"/>
              </a:rPr>
              <a:t>задания. Учитель испытывает раздражение.</a:t>
            </a:r>
          </a:p>
          <a:p>
            <a:pPr marL="0" indent="0" algn="just">
              <a:buNone/>
            </a:pP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На уроках занимается </a:t>
            </a:r>
            <a:r>
              <a:rPr lang="ru-RU" sz="2400" b="1" dirty="0" smtClean="0">
                <a:solidFill>
                  <a:srgbClr val="002060"/>
                </a:solidFill>
                <a:latin typeface="Times New Roman" panose="02020603050405020304" pitchFamily="18" charset="0"/>
                <a:cs typeface="Times New Roman" panose="02020603050405020304" pitchFamily="18" charset="0"/>
              </a:rPr>
              <a:t>рисованием,  показывает свои рисунки </a:t>
            </a:r>
            <a:r>
              <a:rPr lang="ru-RU" sz="2400" b="1" dirty="0">
                <a:solidFill>
                  <a:srgbClr val="002060"/>
                </a:solidFill>
                <a:latin typeface="Times New Roman" panose="02020603050405020304" pitchFamily="18" charset="0"/>
                <a:cs typeface="Times New Roman" panose="02020603050405020304" pitchFamily="18" charset="0"/>
              </a:rPr>
              <a:t>соседу сзади, поворачивается, разговаривает. </a:t>
            </a:r>
            <a:r>
              <a:rPr lang="ru-RU" sz="2400" b="1" dirty="0" smtClean="0">
                <a:solidFill>
                  <a:srgbClr val="002060"/>
                </a:solidFill>
                <a:latin typeface="Times New Roman" panose="02020603050405020304" pitchFamily="18" charset="0"/>
                <a:cs typeface="Times New Roman" panose="02020603050405020304" pitchFamily="18" charset="0"/>
              </a:rPr>
              <a:t>На чтении роняет </a:t>
            </a:r>
            <a:r>
              <a:rPr lang="ru-RU" sz="2400" b="1" dirty="0">
                <a:solidFill>
                  <a:srgbClr val="002060"/>
                </a:solidFill>
                <a:latin typeface="Times New Roman" panose="02020603050405020304" pitchFamily="18" charset="0"/>
                <a:cs typeface="Times New Roman" panose="02020603050405020304" pitchFamily="18" charset="0"/>
              </a:rPr>
              <a:t>предметы, когда дети рассказывают </a:t>
            </a:r>
            <a:r>
              <a:rPr lang="ru-RU" sz="2400" b="1" dirty="0" smtClean="0">
                <a:solidFill>
                  <a:srgbClr val="002060"/>
                </a:solidFill>
                <a:latin typeface="Times New Roman" panose="02020603050405020304" pitchFamily="18" charset="0"/>
                <a:cs typeface="Times New Roman" panose="02020603050405020304" pitchFamily="18" charset="0"/>
              </a:rPr>
              <a:t>стихи. </a:t>
            </a:r>
            <a:r>
              <a:rPr lang="ru-RU" sz="2400" b="1" dirty="0">
                <a:solidFill>
                  <a:srgbClr val="002060"/>
                </a:solidFill>
                <a:latin typeface="Times New Roman" panose="02020603050405020304" pitchFamily="18" charset="0"/>
                <a:cs typeface="Times New Roman" panose="02020603050405020304" pitchFamily="18" charset="0"/>
              </a:rPr>
              <a:t>На музыке может в любое время встать и пойти точить карандаши. </a:t>
            </a:r>
          </a:p>
          <a:p>
            <a:pPr marL="0" indent="0" algn="just">
              <a:buNone/>
            </a:pP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На перемене снял ботинки, одел их на колени и изображал </a:t>
            </a:r>
            <a:r>
              <a:rPr lang="ru-RU" sz="2400" b="1" dirty="0" smtClean="0">
                <a:solidFill>
                  <a:srgbClr val="002060"/>
                </a:solidFill>
                <a:latin typeface="Times New Roman" panose="02020603050405020304" pitchFamily="18" charset="0"/>
                <a:cs typeface="Times New Roman" panose="02020603050405020304" pitchFamily="18" charset="0"/>
              </a:rPr>
              <a:t>     «малыша».</a:t>
            </a:r>
            <a:endParaRPr lang="ru-RU"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ru-RU" sz="2000" b="1" dirty="0" smtClean="0"/>
          </a:p>
        </p:txBody>
      </p:sp>
    </p:spTree>
    <p:extLst>
      <p:ext uri="{BB962C8B-B14F-4D97-AF65-F5344CB8AC3E}">
        <p14:creationId xmlns:p14="http://schemas.microsoft.com/office/powerpoint/2010/main" val="2902658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476672"/>
            <a:ext cx="7241066" cy="6108963"/>
          </a:xfrm>
        </p:spPr>
        <p:txBody>
          <a:bodyPr/>
          <a:lstStyle/>
          <a:p>
            <a:pPr marL="0" indent="0" algn="ctr">
              <a:buNone/>
            </a:pPr>
            <a:r>
              <a:rPr lang="ru-RU" sz="2400" b="1" u="sng" dirty="0" smtClean="0">
                <a:solidFill>
                  <a:schemeClr val="accent6">
                    <a:lumMod val="75000"/>
                  </a:schemeClr>
                </a:solidFill>
                <a:latin typeface="Times New Roman" panose="02020603050405020304" pitchFamily="18" charset="0"/>
                <a:cs typeface="Times New Roman" panose="02020603050405020304" pitchFamily="18" charset="0"/>
              </a:rPr>
              <a:t>Шаг №2</a:t>
            </a:r>
          </a:p>
          <a:p>
            <a:pPr marL="0" indent="0" algn="ctr">
              <a:buNone/>
            </a:pPr>
            <a:endParaRPr lang="ru-RU" sz="2400" b="1" u="sng" dirty="0" smtClean="0">
              <a:solidFill>
                <a:schemeClr val="accent6">
                  <a:lumMod val="75000"/>
                </a:schemeClr>
              </a:solidFill>
            </a:endParaRPr>
          </a:p>
          <a:p>
            <a:pPr marL="0" indent="0" algn="ctr">
              <a:buNone/>
            </a:pPr>
            <a:r>
              <a:rPr lang="ru-RU" b="1" dirty="0" smtClean="0">
                <a:solidFill>
                  <a:srgbClr val="002060"/>
                </a:solidFill>
                <a:latin typeface="Times New Roman" panose="02020603050405020304" pitchFamily="18" charset="0"/>
                <a:cs typeface="Times New Roman" panose="02020603050405020304" pitchFamily="18" charset="0"/>
              </a:rPr>
              <a:t>Мотив привлечения внимания</a:t>
            </a:r>
          </a:p>
        </p:txBody>
      </p:sp>
    </p:spTree>
    <p:extLst>
      <p:ext uri="{BB962C8B-B14F-4D97-AF65-F5344CB8AC3E}">
        <p14:creationId xmlns:p14="http://schemas.microsoft.com/office/powerpoint/2010/main" val="164478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476672"/>
            <a:ext cx="7632848" cy="5976664"/>
          </a:xfrm>
        </p:spPr>
        <p:txBody>
          <a:bodyPr/>
          <a:lstStyle/>
          <a:p>
            <a:pPr marL="0" indent="0">
              <a:buNone/>
            </a:pPr>
            <a:r>
              <a:rPr lang="ru-RU" sz="2400" b="1" u="sng" dirty="0">
                <a:solidFill>
                  <a:srgbClr val="002060"/>
                </a:solidFill>
                <a:latin typeface="Times New Roman" panose="02020603050405020304" pitchFamily="18" charset="0"/>
                <a:cs typeface="Times New Roman" panose="02020603050405020304" pitchFamily="18" charset="0"/>
              </a:rPr>
              <a:t>Шаг № </a:t>
            </a:r>
            <a:r>
              <a:rPr lang="ru-RU" sz="2400" b="1" u="sng" dirty="0" smtClean="0">
                <a:solidFill>
                  <a:srgbClr val="002060"/>
                </a:solidFill>
                <a:latin typeface="Times New Roman" panose="02020603050405020304" pitchFamily="18" charset="0"/>
                <a:cs typeface="Times New Roman" panose="02020603050405020304" pitchFamily="18" charset="0"/>
              </a:rPr>
              <a:t>1</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Объективное описание поведения ребенка</a:t>
            </a:r>
            <a:r>
              <a:rPr lang="ru-RU" sz="2400" b="1"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ru-RU" sz="24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2400" b="1" u="sng" dirty="0" smtClean="0">
                <a:solidFill>
                  <a:srgbClr val="002060"/>
                </a:solidFill>
                <a:latin typeface="Times New Roman" panose="02020603050405020304" pitchFamily="18" charset="0"/>
                <a:cs typeface="Times New Roman" panose="02020603050405020304" pitchFamily="18" charset="0"/>
              </a:rPr>
              <a:t>Шаг </a:t>
            </a:r>
            <a:r>
              <a:rPr lang="ru-RU" sz="2400" b="1" u="sng" dirty="0">
                <a:solidFill>
                  <a:srgbClr val="002060"/>
                </a:solidFill>
                <a:latin typeface="Times New Roman" panose="02020603050405020304" pitchFamily="18" charset="0"/>
                <a:cs typeface="Times New Roman" panose="02020603050405020304" pitchFamily="18" charset="0"/>
              </a:rPr>
              <a:t>№ </a:t>
            </a:r>
            <a:r>
              <a:rPr lang="ru-RU" sz="2400" b="1" u="sng" dirty="0" smtClean="0">
                <a:solidFill>
                  <a:srgbClr val="002060"/>
                </a:solidFill>
                <a:latin typeface="Times New Roman" panose="02020603050405020304" pitchFamily="18" charset="0"/>
                <a:cs typeface="Times New Roman" panose="02020603050405020304" pitchFamily="18" charset="0"/>
              </a:rPr>
              <a:t>2</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Понимание мотива «плохого» поведения</a:t>
            </a:r>
            <a:r>
              <a:rPr lang="ru-RU" sz="2400" b="1"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ru-RU" sz="24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2400" b="1" u="sng" dirty="0" smtClean="0">
                <a:solidFill>
                  <a:srgbClr val="002060"/>
                </a:solidFill>
                <a:latin typeface="Times New Roman" panose="02020603050405020304" pitchFamily="18" charset="0"/>
                <a:cs typeface="Times New Roman" panose="02020603050405020304" pitchFamily="18" charset="0"/>
              </a:rPr>
              <a:t>Шаг </a:t>
            </a:r>
            <a:r>
              <a:rPr lang="ru-RU" sz="2400" b="1" u="sng" dirty="0">
                <a:solidFill>
                  <a:srgbClr val="002060"/>
                </a:solidFill>
                <a:latin typeface="Times New Roman" panose="02020603050405020304" pitchFamily="18" charset="0"/>
                <a:cs typeface="Times New Roman" panose="02020603050405020304" pitchFamily="18" charset="0"/>
              </a:rPr>
              <a:t>№ </a:t>
            </a:r>
            <a:r>
              <a:rPr lang="ru-RU" sz="2400" b="1" u="sng" dirty="0" smtClean="0">
                <a:solidFill>
                  <a:srgbClr val="002060"/>
                </a:solidFill>
                <a:latin typeface="Times New Roman" panose="02020603050405020304" pitchFamily="18" charset="0"/>
                <a:cs typeface="Times New Roman" panose="02020603050405020304" pitchFamily="18" charset="0"/>
              </a:rPr>
              <a:t>3</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Выбор техники педагогического вмешательства для экстренного прекращения «выходки» на уроке. </a:t>
            </a:r>
            <a:endParaRPr lang="ru-RU" sz="2400" b="1"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ru-RU" sz="24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2400" b="1" u="sng" dirty="0" smtClean="0">
                <a:solidFill>
                  <a:srgbClr val="002060"/>
                </a:solidFill>
                <a:latin typeface="Times New Roman" panose="02020603050405020304" pitchFamily="18" charset="0"/>
                <a:cs typeface="Times New Roman" panose="02020603050405020304" pitchFamily="18" charset="0"/>
              </a:rPr>
              <a:t>Шаг </a:t>
            </a:r>
            <a:r>
              <a:rPr lang="ru-RU" sz="2400" b="1" u="sng" dirty="0">
                <a:solidFill>
                  <a:srgbClr val="002060"/>
                </a:solidFill>
                <a:latin typeface="Times New Roman" panose="02020603050405020304" pitchFamily="18" charset="0"/>
                <a:cs typeface="Times New Roman" panose="02020603050405020304" pitchFamily="18" charset="0"/>
              </a:rPr>
              <a:t>№ </a:t>
            </a:r>
            <a:r>
              <a:rPr lang="ru-RU" sz="2400" b="1" u="sng" dirty="0" smtClean="0">
                <a:solidFill>
                  <a:srgbClr val="002060"/>
                </a:solidFill>
                <a:latin typeface="Times New Roman" panose="02020603050405020304" pitchFamily="18" charset="0"/>
                <a:cs typeface="Times New Roman" panose="02020603050405020304" pitchFamily="18" charset="0"/>
              </a:rPr>
              <a:t>4</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Разработка стратегии и тактики поддержки </a:t>
            </a:r>
            <a:r>
              <a:rPr lang="ru-RU" sz="2400" b="1" dirty="0" smtClean="0">
                <a:solidFill>
                  <a:srgbClr val="002060"/>
                </a:solidFill>
                <a:latin typeface="Times New Roman" panose="02020603050405020304" pitchFamily="18" charset="0"/>
                <a:cs typeface="Times New Roman" panose="02020603050405020304" pitchFamily="18" charset="0"/>
              </a:rPr>
              <a:t>ученика для </a:t>
            </a:r>
            <a:r>
              <a:rPr lang="ru-RU" sz="2400" b="1" dirty="0">
                <a:solidFill>
                  <a:srgbClr val="002060"/>
                </a:solidFill>
                <a:latin typeface="Times New Roman" panose="02020603050405020304" pitchFamily="18" charset="0"/>
                <a:cs typeface="Times New Roman" panose="02020603050405020304" pitchFamily="18" charset="0"/>
              </a:rPr>
              <a:t>повышения его самоуважения</a:t>
            </a:r>
            <a:r>
              <a:rPr lang="ru-RU" sz="2400" b="1"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ru-RU" sz="2400" b="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ru-RU" sz="2400" b="1" u="sng" dirty="0" smtClean="0">
                <a:solidFill>
                  <a:srgbClr val="002060"/>
                </a:solidFill>
                <a:latin typeface="Times New Roman" panose="02020603050405020304" pitchFamily="18" charset="0"/>
                <a:cs typeface="Times New Roman" panose="02020603050405020304" pitchFamily="18" charset="0"/>
              </a:rPr>
              <a:t>Шаг </a:t>
            </a:r>
            <a:r>
              <a:rPr lang="ru-RU" sz="2400" b="1" u="sng" dirty="0">
                <a:solidFill>
                  <a:srgbClr val="002060"/>
                </a:solidFill>
                <a:latin typeface="Times New Roman" panose="02020603050405020304" pitchFamily="18" charset="0"/>
                <a:cs typeface="Times New Roman" panose="02020603050405020304" pitchFamily="18" charset="0"/>
              </a:rPr>
              <a:t>№ </a:t>
            </a:r>
            <a:r>
              <a:rPr lang="ru-RU" sz="2400" b="1" u="sng" dirty="0" smtClean="0">
                <a:solidFill>
                  <a:srgbClr val="002060"/>
                </a:solidFill>
                <a:latin typeface="Times New Roman" panose="02020603050405020304" pitchFamily="18" charset="0"/>
                <a:cs typeface="Times New Roman" panose="02020603050405020304" pitchFamily="18" charset="0"/>
              </a:rPr>
              <a:t>5  </a:t>
            </a:r>
            <a:r>
              <a:rPr lang="ru-RU" sz="2400" b="1" dirty="0">
                <a:solidFill>
                  <a:srgbClr val="002060"/>
                </a:solidFill>
                <a:latin typeface="Times New Roman" panose="02020603050405020304" pitchFamily="18" charset="0"/>
                <a:cs typeface="Times New Roman" panose="02020603050405020304" pitchFamily="18" charset="0"/>
              </a:rPr>
              <a:t>Включение родителей и коллег-педагогов в реализацию конкретного ШПД.</a:t>
            </a:r>
          </a:p>
          <a:p>
            <a:pPr marL="0" indent="0">
              <a:buNone/>
            </a:pPr>
            <a:endParaRPr lang="ru-RU" sz="28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519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548680"/>
            <a:ext cx="7276332" cy="5040560"/>
          </a:xfrm>
        </p:spPr>
        <p:txBody>
          <a:bodyPr/>
          <a:lstStyle/>
          <a:p>
            <a:pPr marL="0" lvl="0" indent="0" algn="ctr">
              <a:buNone/>
            </a:pPr>
            <a:r>
              <a:rPr lang="ru-RU" sz="2400" b="1" u="sng" dirty="0">
                <a:solidFill>
                  <a:srgbClr val="FF0000">
                    <a:lumMod val="75000"/>
                  </a:srgbClr>
                </a:solidFill>
                <a:latin typeface="Times New Roman" panose="02020603050405020304" pitchFamily="18" charset="0"/>
                <a:cs typeface="Times New Roman" panose="02020603050405020304" pitchFamily="18" charset="0"/>
              </a:rPr>
              <a:t>Ш</a:t>
            </a:r>
            <a:r>
              <a:rPr lang="ru-RU" sz="2400" b="1" u="sng" dirty="0" smtClean="0">
                <a:solidFill>
                  <a:srgbClr val="FF0000">
                    <a:lumMod val="75000"/>
                  </a:srgbClr>
                </a:solidFill>
                <a:latin typeface="Times New Roman" panose="02020603050405020304" pitchFamily="18" charset="0"/>
                <a:cs typeface="Times New Roman" panose="02020603050405020304" pitchFamily="18" charset="0"/>
              </a:rPr>
              <a:t>аг №3</a:t>
            </a:r>
            <a:endParaRPr lang="ru-RU" sz="2400" b="1" u="sng" dirty="0">
              <a:solidFill>
                <a:srgbClr val="FF0000">
                  <a:lumMod val="75000"/>
                </a:srgbClr>
              </a:solidFill>
              <a:latin typeface="Times New Roman" panose="02020603050405020304" pitchFamily="18" charset="0"/>
              <a:cs typeface="Times New Roman" panose="02020603050405020304" pitchFamily="18" charset="0"/>
            </a:endParaRPr>
          </a:p>
          <a:p>
            <a:pPr marL="0" indent="0" algn="just">
              <a:buNone/>
            </a:pPr>
            <a:r>
              <a:rPr lang="ru-RU" sz="2400" b="1" i="1" dirty="0" smtClean="0">
                <a:solidFill>
                  <a:srgbClr val="002060"/>
                </a:solidFill>
                <a:latin typeface="Times New Roman" panose="02020603050405020304" pitchFamily="18" charset="0"/>
                <a:cs typeface="Times New Roman" panose="02020603050405020304" pitchFamily="18" charset="0"/>
              </a:rPr>
              <a:t>Установление </a:t>
            </a:r>
            <a:r>
              <a:rPr lang="ru-RU" sz="2400" b="1" i="1" dirty="0">
                <a:solidFill>
                  <a:srgbClr val="002060"/>
                </a:solidFill>
                <a:latin typeface="Times New Roman" panose="02020603050405020304" pitchFamily="18" charset="0"/>
                <a:cs typeface="Times New Roman" panose="02020603050405020304" pitchFamily="18" charset="0"/>
              </a:rPr>
              <a:t>зрительного контакта.</a:t>
            </a:r>
            <a:endParaRPr lang="ru-RU"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400" dirty="0">
                <a:solidFill>
                  <a:srgbClr val="002060"/>
                </a:solidFill>
                <a:latin typeface="Times New Roman" panose="02020603050405020304" pitchFamily="18" charset="0"/>
                <a:cs typeface="Times New Roman" panose="02020603050405020304" pitchFamily="18" charset="0"/>
              </a:rPr>
              <a:t>Когда А. </a:t>
            </a:r>
            <a:r>
              <a:rPr lang="ru-RU" sz="2400" dirty="0" smtClean="0">
                <a:solidFill>
                  <a:srgbClr val="002060"/>
                </a:solidFill>
                <a:latin typeface="Times New Roman" panose="02020603050405020304" pitchFamily="18" charset="0"/>
                <a:cs typeface="Times New Roman" panose="02020603050405020304" pitchFamily="18" charset="0"/>
              </a:rPr>
              <a:t>начинает действовать </a:t>
            </a:r>
            <a:r>
              <a:rPr lang="ru-RU" sz="2400" dirty="0">
                <a:solidFill>
                  <a:srgbClr val="002060"/>
                </a:solidFill>
                <a:latin typeface="Times New Roman" panose="02020603050405020304" pitchFamily="18" charset="0"/>
                <a:cs typeface="Times New Roman" panose="02020603050405020304" pitchFamily="18" charset="0"/>
              </a:rPr>
              <a:t>не так, как это предполагает дисциплина на уроке (разговаривать с соседом по парте, вставать со своего места), то педагог может использовать пристальный </a:t>
            </a:r>
            <a:r>
              <a:rPr lang="ru-RU" sz="2400" dirty="0" smtClean="0">
                <a:solidFill>
                  <a:srgbClr val="002060"/>
                </a:solidFill>
                <a:latin typeface="Times New Roman" panose="02020603050405020304" pitchFamily="18" charset="0"/>
                <a:cs typeface="Times New Roman" panose="02020603050405020304" pitchFamily="18" charset="0"/>
              </a:rPr>
              <a:t>взгляд </a:t>
            </a:r>
            <a:r>
              <a:rPr lang="ru-RU" sz="2400" dirty="0">
                <a:solidFill>
                  <a:srgbClr val="002060"/>
                </a:solidFill>
                <a:latin typeface="Times New Roman" panose="02020603050405020304" pitchFamily="18" charset="0"/>
                <a:cs typeface="Times New Roman" panose="02020603050405020304" pitchFamily="18" charset="0"/>
              </a:rPr>
              <a:t>без слов, без осуждения.</a:t>
            </a:r>
          </a:p>
          <a:p>
            <a:pPr marL="0" indent="0" algn="just">
              <a:buNone/>
            </a:pPr>
            <a:r>
              <a:rPr lang="ru-RU" sz="2400" b="1" i="1" dirty="0">
                <a:solidFill>
                  <a:srgbClr val="002060"/>
                </a:solidFill>
                <a:latin typeface="Times New Roman" panose="02020603050405020304" pitchFamily="18" charset="0"/>
                <a:cs typeface="Times New Roman" panose="02020603050405020304" pitchFamily="18" charset="0"/>
              </a:rPr>
              <a:t>Встаньте рядом с ребенком.</a:t>
            </a:r>
            <a:endParaRPr lang="ru-RU"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400" dirty="0">
                <a:solidFill>
                  <a:srgbClr val="002060"/>
                </a:solidFill>
                <a:latin typeface="Times New Roman" panose="02020603050405020304" pitchFamily="18" charset="0"/>
                <a:cs typeface="Times New Roman" panose="02020603050405020304" pitchFamily="18" charset="0"/>
              </a:rPr>
              <a:t>Не отрываясь от урока, педагог подходит к А. и </a:t>
            </a:r>
            <a:r>
              <a:rPr lang="ru-RU" sz="2400" dirty="0" smtClean="0">
                <a:solidFill>
                  <a:srgbClr val="002060"/>
                </a:solidFill>
                <a:latin typeface="Times New Roman" panose="02020603050405020304" pitchFamily="18" charset="0"/>
                <a:cs typeface="Times New Roman" panose="02020603050405020304" pitchFamily="18" charset="0"/>
              </a:rPr>
              <a:t>встает </a:t>
            </a:r>
            <a:r>
              <a:rPr lang="ru-RU" sz="2400" dirty="0">
                <a:solidFill>
                  <a:srgbClr val="002060"/>
                </a:solidFill>
                <a:latin typeface="Times New Roman" panose="02020603050405020304" pitchFamily="18" charset="0"/>
                <a:cs typeface="Times New Roman" panose="02020603050405020304" pitchFamily="18" charset="0"/>
              </a:rPr>
              <a:t>рядом с </a:t>
            </a:r>
            <a:r>
              <a:rPr lang="ru-RU" sz="2400" dirty="0" smtClean="0">
                <a:solidFill>
                  <a:srgbClr val="002060"/>
                </a:solidFill>
                <a:latin typeface="Times New Roman" panose="02020603050405020304" pitchFamily="18" charset="0"/>
                <a:cs typeface="Times New Roman" panose="02020603050405020304" pitchFamily="18" charset="0"/>
              </a:rPr>
              <a:t>ним.</a:t>
            </a:r>
            <a:endParaRPr lang="ru-RU"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400" b="1" i="1" dirty="0">
                <a:solidFill>
                  <a:srgbClr val="002060"/>
                </a:solidFill>
                <a:latin typeface="Times New Roman" panose="02020603050405020304" pitchFamily="18" charset="0"/>
                <a:cs typeface="Times New Roman" panose="02020603050405020304" pitchFamily="18" charset="0"/>
              </a:rPr>
              <a:t>Благодарите учеников.</a:t>
            </a:r>
            <a:endParaRPr lang="ru-RU"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400" dirty="0" smtClean="0">
                <a:solidFill>
                  <a:srgbClr val="002060"/>
                </a:solidFill>
                <a:latin typeface="Times New Roman" panose="02020603050405020304" pitchFamily="18" charset="0"/>
                <a:cs typeface="Times New Roman" panose="02020603050405020304" pitchFamily="18" charset="0"/>
              </a:rPr>
              <a:t>Благодарит </a:t>
            </a:r>
            <a:r>
              <a:rPr lang="ru-RU" sz="2400" dirty="0">
                <a:solidFill>
                  <a:srgbClr val="002060"/>
                </a:solidFill>
                <a:latin typeface="Times New Roman" panose="02020603050405020304" pitchFamily="18" charset="0"/>
                <a:cs typeface="Times New Roman" panose="02020603050405020304" pitchFamily="18" charset="0"/>
              </a:rPr>
              <a:t>ученика за выполненное поручение, успехи и продвижения, а также всех учеников в </a:t>
            </a:r>
            <a:r>
              <a:rPr lang="ru-RU" sz="2400" dirty="0" smtClean="0">
                <a:solidFill>
                  <a:srgbClr val="002060"/>
                </a:solidFill>
                <a:latin typeface="Times New Roman" panose="02020603050405020304" pitchFamily="18" charset="0"/>
                <a:cs typeface="Times New Roman" panose="02020603050405020304" pitchFamily="18" charset="0"/>
              </a:rPr>
              <a:t>классе.</a:t>
            </a:r>
            <a:endParaRPr lang="ru-RU"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553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2400" b="1" u="sng" dirty="0" smtClean="0">
                <a:solidFill>
                  <a:srgbClr val="FF0000">
                    <a:lumMod val="75000"/>
                  </a:srgbClr>
                </a:solidFill>
              </a:rPr>
              <a:t/>
            </a:r>
            <a:br>
              <a:rPr lang="ru-RU" sz="2400" b="1" u="sng" dirty="0" smtClean="0">
                <a:solidFill>
                  <a:srgbClr val="FF0000">
                    <a:lumMod val="75000"/>
                  </a:srgbClr>
                </a:solidFill>
              </a:rPr>
            </a:br>
            <a:r>
              <a:rPr lang="ru-RU" sz="2400" b="1" u="sng" dirty="0" smtClean="0">
                <a:solidFill>
                  <a:srgbClr val="FF0000">
                    <a:lumMod val="75000"/>
                  </a:srgbClr>
                </a:solidFill>
                <a:latin typeface="Times New Roman" panose="02020603050405020304" pitchFamily="18" charset="0"/>
                <a:cs typeface="Times New Roman" panose="02020603050405020304" pitchFamily="18" charset="0"/>
              </a:rPr>
              <a:t>Шаг</a:t>
            </a:r>
            <a:r>
              <a:rPr lang="ru-RU" sz="2800" b="1" u="sng" dirty="0" smtClean="0">
                <a:solidFill>
                  <a:srgbClr val="FF0000">
                    <a:lumMod val="75000"/>
                  </a:srgbClr>
                </a:solidFill>
                <a:latin typeface="Times New Roman" panose="02020603050405020304" pitchFamily="18" charset="0"/>
                <a:cs typeface="Times New Roman" panose="02020603050405020304" pitchFamily="18" charset="0"/>
              </a:rPr>
              <a:t> №4</a:t>
            </a:r>
            <a:r>
              <a:rPr lang="ru-RU" sz="2800" b="1" u="sng" dirty="0">
                <a:solidFill>
                  <a:srgbClr val="FF0000">
                    <a:lumMod val="75000"/>
                  </a:srgbClr>
                </a:solidFill>
                <a:latin typeface="Times New Roman" panose="02020603050405020304" pitchFamily="18" charset="0"/>
                <a:cs typeface="Times New Roman" panose="02020603050405020304" pitchFamily="18" charset="0"/>
              </a:rPr>
              <a:t/>
            </a:r>
            <a:br>
              <a:rPr lang="ru-RU" sz="2800" b="1" u="sng" dirty="0">
                <a:solidFill>
                  <a:srgbClr val="FF0000">
                    <a:lumMod val="75000"/>
                  </a:srgbClr>
                </a:solidFill>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19200" y="1316421"/>
            <a:ext cx="7467600" cy="4525963"/>
          </a:xfrm>
        </p:spPr>
        <p:txBody>
          <a:bodyPr/>
          <a:lstStyle/>
          <a:p>
            <a:endParaRPr lang="ru-RU" sz="2000" b="1" i="1" dirty="0" smtClean="0"/>
          </a:p>
          <a:p>
            <a:pPr algn="just"/>
            <a:r>
              <a:rPr lang="ru-RU" sz="2400" b="1" dirty="0" smtClean="0">
                <a:solidFill>
                  <a:srgbClr val="002060"/>
                </a:solidFill>
                <a:latin typeface="Times New Roman" panose="02020603050405020304" pitchFamily="18" charset="0"/>
                <a:cs typeface="Times New Roman" panose="02020603050405020304" pitchFamily="18" charset="0"/>
              </a:rPr>
              <a:t>Стратегия </a:t>
            </a:r>
            <a:r>
              <a:rPr lang="ru-RU" sz="2400" b="1" dirty="0">
                <a:solidFill>
                  <a:srgbClr val="002060"/>
                </a:solidFill>
                <a:latin typeface="Times New Roman" panose="02020603050405020304" pitchFamily="18" charset="0"/>
                <a:cs typeface="Times New Roman" panose="02020603050405020304" pitchFamily="18" charset="0"/>
              </a:rPr>
              <a:t>1</a:t>
            </a:r>
            <a:r>
              <a:rPr lang="ru-RU" sz="2400" b="1" dirty="0" smtClean="0">
                <a:solidFill>
                  <a:srgbClr val="002060"/>
                </a:solidFill>
                <a:latin typeface="Times New Roman" panose="02020603050405020304" pitchFamily="18" charset="0"/>
                <a:cs typeface="Times New Roman" panose="02020603050405020304" pitchFamily="18" charset="0"/>
              </a:rPr>
              <a:t>. </a:t>
            </a:r>
          </a:p>
          <a:p>
            <a:pPr marL="25400" indent="0" algn="just">
              <a:buNone/>
            </a:pPr>
            <a:r>
              <a:rPr lang="ru-RU" sz="2400" b="1" dirty="0" smtClean="0">
                <a:solidFill>
                  <a:srgbClr val="002060"/>
                </a:solidFill>
                <a:latin typeface="Times New Roman" panose="02020603050405020304" pitchFamily="18" charset="0"/>
                <a:cs typeface="Times New Roman" panose="02020603050405020304" pitchFamily="18" charset="0"/>
              </a:rPr>
              <a:t>Формируйте </a:t>
            </a:r>
            <a:r>
              <a:rPr lang="ru-RU" sz="2400" b="1" dirty="0">
                <a:solidFill>
                  <a:srgbClr val="002060"/>
                </a:solidFill>
                <a:latin typeface="Times New Roman" panose="02020603050405020304" pitchFamily="18" charset="0"/>
                <a:cs typeface="Times New Roman" panose="02020603050405020304" pitchFamily="18" charset="0"/>
              </a:rPr>
              <a:t>у учеников веру в успех. </a:t>
            </a:r>
            <a:endParaRPr lang="ru-RU" sz="2400" b="1" dirty="0" smtClean="0">
              <a:solidFill>
                <a:srgbClr val="002060"/>
              </a:solidFill>
              <a:latin typeface="Times New Roman" panose="02020603050405020304" pitchFamily="18" charset="0"/>
              <a:cs typeface="Times New Roman" panose="02020603050405020304" pitchFamily="18" charset="0"/>
            </a:endParaRPr>
          </a:p>
          <a:p>
            <a:pPr marL="25400" indent="0" algn="just">
              <a:buNone/>
            </a:pPr>
            <a:r>
              <a:rPr lang="ru-RU" sz="2400" b="1" dirty="0" smtClean="0">
                <a:solidFill>
                  <a:srgbClr val="002060"/>
                </a:solidFill>
                <a:latin typeface="Times New Roman" panose="02020603050405020304" pitchFamily="18" charset="0"/>
                <a:cs typeface="Times New Roman" panose="02020603050405020304" pitchFamily="18" charset="0"/>
              </a:rPr>
              <a:t>Подчеркивайте </a:t>
            </a:r>
            <a:r>
              <a:rPr lang="ru-RU" sz="2400" b="1" dirty="0">
                <a:solidFill>
                  <a:srgbClr val="002060"/>
                </a:solidFill>
                <a:latin typeface="Times New Roman" panose="02020603050405020304" pitchFamily="18" charset="0"/>
                <a:cs typeface="Times New Roman" panose="02020603050405020304" pitchFamily="18" charset="0"/>
              </a:rPr>
              <a:t>любые улучшения. </a:t>
            </a:r>
            <a:endParaRPr lang="ru-RU" sz="2400" b="1" dirty="0" smtClean="0">
              <a:solidFill>
                <a:srgbClr val="002060"/>
              </a:solidFill>
              <a:latin typeface="Times New Roman" panose="02020603050405020304" pitchFamily="18" charset="0"/>
              <a:cs typeface="Times New Roman" panose="02020603050405020304" pitchFamily="18" charset="0"/>
            </a:endParaRPr>
          </a:p>
          <a:p>
            <a:pPr algn="just"/>
            <a:endParaRPr lang="ru-RU" sz="2400" b="1" dirty="0">
              <a:solidFill>
                <a:srgbClr val="002060"/>
              </a:solidFill>
              <a:latin typeface="Times New Roman" panose="02020603050405020304" pitchFamily="18" charset="0"/>
              <a:cs typeface="Times New Roman" panose="02020603050405020304" pitchFamily="18" charset="0"/>
            </a:endParaRPr>
          </a:p>
          <a:p>
            <a:pPr algn="just"/>
            <a:endParaRPr lang="ru-RU" sz="2400" b="1" dirty="0" smtClean="0">
              <a:solidFill>
                <a:srgbClr val="002060"/>
              </a:solidFill>
              <a:latin typeface="Times New Roman" panose="02020603050405020304" pitchFamily="18" charset="0"/>
              <a:cs typeface="Times New Roman" panose="02020603050405020304" pitchFamily="18" charset="0"/>
            </a:endParaRPr>
          </a:p>
          <a:p>
            <a:pPr algn="just"/>
            <a:endParaRPr lang="ru-RU" sz="2400" dirty="0">
              <a:solidFill>
                <a:srgbClr val="002060"/>
              </a:solidFill>
              <a:latin typeface="Times New Roman" panose="02020603050405020304" pitchFamily="18" charset="0"/>
              <a:cs typeface="Times New Roman" panose="02020603050405020304" pitchFamily="18" charset="0"/>
            </a:endParaRPr>
          </a:p>
          <a:p>
            <a:pPr algn="just"/>
            <a:r>
              <a:rPr lang="ru-RU" sz="2400" b="1" dirty="0" smtClean="0">
                <a:solidFill>
                  <a:srgbClr val="002060"/>
                </a:solidFill>
                <a:latin typeface="Times New Roman" panose="02020603050405020304" pitchFamily="18" charset="0"/>
                <a:cs typeface="Times New Roman" panose="02020603050405020304" pitchFamily="18" charset="0"/>
              </a:rPr>
              <a:t>Стратегия </a:t>
            </a:r>
            <a:r>
              <a:rPr lang="ru-RU" sz="2400" b="1" dirty="0">
                <a:solidFill>
                  <a:srgbClr val="002060"/>
                </a:solidFill>
                <a:latin typeface="Times New Roman" panose="02020603050405020304" pitchFamily="18" charset="0"/>
                <a:cs typeface="Times New Roman" panose="02020603050405020304" pitchFamily="18" charset="0"/>
              </a:rPr>
              <a:t>2. </a:t>
            </a:r>
            <a:endParaRPr lang="ru-RU" sz="2400" b="1" dirty="0" smtClean="0">
              <a:solidFill>
                <a:srgbClr val="002060"/>
              </a:solidFill>
              <a:latin typeface="Times New Roman" panose="02020603050405020304" pitchFamily="18" charset="0"/>
              <a:cs typeface="Times New Roman" panose="02020603050405020304" pitchFamily="18" charset="0"/>
            </a:endParaRPr>
          </a:p>
          <a:p>
            <a:pPr marL="25400" indent="0" algn="just">
              <a:buNone/>
            </a:pPr>
            <a:r>
              <a:rPr lang="ru-RU" sz="2400" b="1" dirty="0" smtClean="0">
                <a:solidFill>
                  <a:srgbClr val="002060"/>
                </a:solidFill>
                <a:latin typeface="Times New Roman" panose="02020603050405020304" pitchFamily="18" charset="0"/>
                <a:cs typeface="Times New Roman" panose="02020603050405020304" pitchFamily="18" charset="0"/>
              </a:rPr>
              <a:t>Повышения </a:t>
            </a:r>
            <a:r>
              <a:rPr lang="ru-RU" sz="2400" b="1" dirty="0">
                <a:solidFill>
                  <a:srgbClr val="002060"/>
                </a:solidFill>
                <a:latin typeface="Times New Roman" panose="02020603050405020304" pitchFamily="18" charset="0"/>
                <a:cs typeface="Times New Roman" panose="02020603050405020304" pitchFamily="18" charset="0"/>
              </a:rPr>
              <a:t>значимости ученика в классе</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786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0065"/>
            <a:ext cx="8229600" cy="740666"/>
          </a:xfrm>
        </p:spPr>
        <p:txBody>
          <a:bodyPr/>
          <a:lstStyle/>
          <a:p>
            <a:pPr algn="ctr"/>
            <a:r>
              <a:rPr lang="ru-RU" sz="2400" b="1" u="sng" dirty="0">
                <a:solidFill>
                  <a:srgbClr val="FF0000">
                    <a:lumMod val="75000"/>
                  </a:srgbClr>
                </a:solidFill>
                <a:latin typeface="Times New Roman" panose="02020603050405020304" pitchFamily="18" charset="0"/>
                <a:cs typeface="Times New Roman" panose="02020603050405020304" pitchFamily="18" charset="0"/>
              </a:rPr>
              <a:t>Ш</a:t>
            </a:r>
            <a:r>
              <a:rPr lang="ru-RU" sz="2400" b="1" u="sng" dirty="0" smtClean="0">
                <a:solidFill>
                  <a:srgbClr val="FF0000">
                    <a:lumMod val="75000"/>
                  </a:srgbClr>
                </a:solidFill>
                <a:latin typeface="Times New Roman" panose="02020603050405020304" pitchFamily="18" charset="0"/>
                <a:cs typeface="Times New Roman" panose="02020603050405020304" pitchFamily="18" charset="0"/>
              </a:rPr>
              <a:t>аг №5</a:t>
            </a:r>
            <a:r>
              <a:rPr lang="ru-RU" sz="2400" b="1" u="sng" dirty="0">
                <a:solidFill>
                  <a:srgbClr val="FF0000">
                    <a:lumMod val="75000"/>
                  </a:srgbClr>
                </a:solidFill>
              </a:rPr>
              <a:t/>
            </a:r>
            <a:br>
              <a:rPr lang="ru-RU" sz="2400" b="1" u="sng" dirty="0">
                <a:solidFill>
                  <a:srgbClr val="FF0000">
                    <a:lumMod val="75000"/>
                  </a:srgbClr>
                </a:solidFill>
              </a:rPr>
            </a:br>
            <a:endParaRPr lang="ru-RU" sz="2400" dirty="0"/>
          </a:p>
        </p:txBody>
      </p:sp>
      <p:sp>
        <p:nvSpPr>
          <p:cNvPr id="3" name="Прямоугольник 2"/>
          <p:cNvSpPr/>
          <p:nvPr/>
        </p:nvSpPr>
        <p:spPr>
          <a:xfrm>
            <a:off x="1331640" y="1653065"/>
            <a:ext cx="7355160" cy="2068195"/>
          </a:xfrm>
          <a:prstGeom prst="rect">
            <a:avLst/>
          </a:prstGeom>
        </p:spPr>
        <p:txBody>
          <a:bodyPr wrap="square">
            <a:spAutoFit/>
          </a:bodyPr>
          <a:lstStyle/>
          <a:p>
            <a:pPr algn="just">
              <a:lnSpc>
                <a:spcPct val="107000"/>
              </a:lnSpc>
              <a:spcAft>
                <a:spcPts val="0"/>
              </a:spcAft>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Важно, чтобы стратегии поддерживались другими учителями и родителями. </a:t>
            </a:r>
          </a:p>
          <a:p>
            <a:pPr algn="just">
              <a:lnSpc>
                <a:spcPct val="107000"/>
              </a:lnSpc>
              <a:spcAft>
                <a:spcPts val="0"/>
              </a:spcAft>
              <a:buFont typeface="Wingdings" pitchFamily="2" charset="2"/>
              <a:buChar char="Ø"/>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Все учителя заполняли дневник наблюдения.</a:t>
            </a:r>
          </a:p>
          <a:p>
            <a:pPr algn="just">
              <a:lnSpc>
                <a:spcPct val="107000"/>
              </a:lnSpc>
              <a:spcAft>
                <a:spcPts val="0"/>
              </a:spcAft>
              <a:buFont typeface="Wingdings" pitchFamily="2" charset="2"/>
              <a:buChar char="Ø"/>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Родители дома поддерживали позитивные изменения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 </a:t>
            </a:r>
          </a:p>
        </p:txBody>
      </p:sp>
    </p:spTree>
    <p:extLst>
      <p:ext uri="{BB962C8B-B14F-4D97-AF65-F5344CB8AC3E}">
        <p14:creationId xmlns:p14="http://schemas.microsoft.com/office/powerpoint/2010/main" val="2715549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308" y="504335"/>
            <a:ext cx="7283154" cy="871100"/>
          </a:xfrm>
        </p:spPr>
        <p:txBody>
          <a:bodyPr/>
          <a:lstStyle/>
          <a:p>
            <a:r>
              <a:rPr lang="ru-RU" sz="1800" b="1" dirty="0" smtClean="0">
                <a:solidFill>
                  <a:srgbClr val="FF0000"/>
                </a:solidFill>
                <a:latin typeface="Times New Roman" pitchFamily="18" charset="0"/>
                <a:cs typeface="Times New Roman" pitchFamily="18" charset="0"/>
              </a:rPr>
              <a:t>Карта наблюдений ученика 3 класса </a:t>
            </a:r>
            <a:endParaRPr lang="ru-RU" sz="1800" b="1" dirty="0">
              <a:solidFill>
                <a:srgbClr val="FF000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2553390"/>
              </p:ext>
            </p:extLst>
          </p:nvPr>
        </p:nvGraphicFramePr>
        <p:xfrm>
          <a:off x="1271754" y="1019502"/>
          <a:ext cx="7415045" cy="5513920"/>
        </p:xfrm>
        <a:graphic>
          <a:graphicData uri="http://schemas.openxmlformats.org/drawingml/2006/table">
            <a:tbl>
              <a:tblPr firstRow="1" firstCol="1" bandRow="1">
                <a:tableStyleId>{5C22544A-7EE6-4342-B048-85BDC9FD1C3A}</a:tableStyleId>
              </a:tblPr>
              <a:tblGrid>
                <a:gridCol w="3623152">
                  <a:extLst>
                    <a:ext uri="{9D8B030D-6E8A-4147-A177-3AD203B41FA5}">
                      <a16:colId xmlns:a16="http://schemas.microsoft.com/office/drawing/2014/main" val="3539413799"/>
                    </a:ext>
                  </a:extLst>
                </a:gridCol>
                <a:gridCol w="540717">
                  <a:extLst>
                    <a:ext uri="{9D8B030D-6E8A-4147-A177-3AD203B41FA5}">
                      <a16:colId xmlns:a16="http://schemas.microsoft.com/office/drawing/2014/main" val="2338209544"/>
                    </a:ext>
                  </a:extLst>
                </a:gridCol>
                <a:gridCol w="541967">
                  <a:extLst>
                    <a:ext uri="{9D8B030D-6E8A-4147-A177-3AD203B41FA5}">
                      <a16:colId xmlns:a16="http://schemas.microsoft.com/office/drawing/2014/main" val="2877610978"/>
                    </a:ext>
                  </a:extLst>
                </a:gridCol>
                <a:gridCol w="541967">
                  <a:extLst>
                    <a:ext uri="{9D8B030D-6E8A-4147-A177-3AD203B41FA5}">
                      <a16:colId xmlns:a16="http://schemas.microsoft.com/office/drawing/2014/main" val="1224785889"/>
                    </a:ext>
                  </a:extLst>
                </a:gridCol>
                <a:gridCol w="541341">
                  <a:extLst>
                    <a:ext uri="{9D8B030D-6E8A-4147-A177-3AD203B41FA5}">
                      <a16:colId xmlns:a16="http://schemas.microsoft.com/office/drawing/2014/main" val="2177062032"/>
                    </a:ext>
                  </a:extLst>
                </a:gridCol>
                <a:gridCol w="541967">
                  <a:extLst>
                    <a:ext uri="{9D8B030D-6E8A-4147-A177-3AD203B41FA5}">
                      <a16:colId xmlns:a16="http://schemas.microsoft.com/office/drawing/2014/main" val="1986856959"/>
                    </a:ext>
                  </a:extLst>
                </a:gridCol>
                <a:gridCol w="541967">
                  <a:extLst>
                    <a:ext uri="{9D8B030D-6E8A-4147-A177-3AD203B41FA5}">
                      <a16:colId xmlns:a16="http://schemas.microsoft.com/office/drawing/2014/main" val="3764343006"/>
                    </a:ext>
                  </a:extLst>
                </a:gridCol>
                <a:gridCol w="541967">
                  <a:extLst>
                    <a:ext uri="{9D8B030D-6E8A-4147-A177-3AD203B41FA5}">
                      <a16:colId xmlns:a16="http://schemas.microsoft.com/office/drawing/2014/main" val="2970607876"/>
                    </a:ext>
                  </a:extLst>
                </a:gridCol>
              </a:tblGrid>
              <a:tr h="139685">
                <a:tc>
                  <a:txBody>
                    <a:bodyPr/>
                    <a:lstStyle/>
                    <a:p>
                      <a:pPr>
                        <a:lnSpc>
                          <a:spcPct val="107000"/>
                        </a:lnSpc>
                        <a:spcAft>
                          <a:spcPts val="0"/>
                        </a:spcAft>
                      </a:pPr>
                      <a:r>
                        <a:rPr lang="ru-RU" sz="700" dirty="0">
                          <a:effectLst/>
                        </a:rPr>
                        <a:t>Урок</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gn="ctr">
                        <a:lnSpc>
                          <a:spcPct val="107000"/>
                        </a:lnSpc>
                        <a:spcAft>
                          <a:spcPts val="0"/>
                        </a:spcAft>
                      </a:pPr>
                      <a:r>
                        <a:rPr lang="ru-RU" sz="700">
                          <a:effectLst/>
                        </a:rPr>
                        <a:t>1</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gn="ctr">
                        <a:lnSpc>
                          <a:spcPct val="107000"/>
                        </a:lnSpc>
                        <a:spcAft>
                          <a:spcPts val="0"/>
                        </a:spcAft>
                      </a:pPr>
                      <a:r>
                        <a:rPr lang="ru-RU" sz="700">
                          <a:effectLst/>
                        </a:rPr>
                        <a:t>2</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gn="ctr">
                        <a:lnSpc>
                          <a:spcPct val="107000"/>
                        </a:lnSpc>
                        <a:spcAft>
                          <a:spcPts val="0"/>
                        </a:spcAft>
                      </a:pPr>
                      <a:r>
                        <a:rPr lang="ru-RU" sz="700">
                          <a:effectLst/>
                        </a:rPr>
                        <a:t>3</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gn="ctr">
                        <a:lnSpc>
                          <a:spcPct val="107000"/>
                        </a:lnSpc>
                        <a:spcAft>
                          <a:spcPts val="0"/>
                        </a:spcAft>
                      </a:pPr>
                      <a:r>
                        <a:rPr lang="ru-RU" sz="700">
                          <a:effectLst/>
                        </a:rPr>
                        <a:t>4</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gn="ctr">
                        <a:lnSpc>
                          <a:spcPct val="107000"/>
                        </a:lnSpc>
                        <a:spcAft>
                          <a:spcPts val="0"/>
                        </a:spcAft>
                      </a:pPr>
                      <a:r>
                        <a:rPr lang="ru-RU" sz="700">
                          <a:effectLst/>
                        </a:rPr>
                        <a:t>5</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gn="ctr">
                        <a:lnSpc>
                          <a:spcPct val="107000"/>
                        </a:lnSpc>
                        <a:spcAft>
                          <a:spcPts val="0"/>
                        </a:spcAft>
                      </a:pPr>
                      <a:r>
                        <a:rPr lang="ru-RU" sz="700">
                          <a:effectLst/>
                        </a:rPr>
                        <a:t>6</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gn="ctr">
                        <a:lnSpc>
                          <a:spcPct val="107000"/>
                        </a:lnSpc>
                        <a:spcAft>
                          <a:spcPts val="0"/>
                        </a:spcAft>
                      </a:pPr>
                      <a:r>
                        <a:rPr lang="ru-RU" sz="700">
                          <a:effectLst/>
                        </a:rPr>
                        <a:t>7</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1777902849"/>
                  </a:ext>
                </a:extLst>
              </a:tr>
              <a:tr h="279373">
                <a:tc>
                  <a:txBody>
                    <a:bodyPr/>
                    <a:lstStyle/>
                    <a:p>
                      <a:pPr>
                        <a:lnSpc>
                          <a:spcPct val="107000"/>
                        </a:lnSpc>
                        <a:spcAft>
                          <a:spcPts val="0"/>
                        </a:spcAft>
                      </a:pPr>
                      <a:r>
                        <a:rPr lang="ru-RU" sz="700">
                          <a:effectLst/>
                        </a:rPr>
                        <a:t>Название урока</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1639380982"/>
                  </a:ext>
                </a:extLst>
              </a:tr>
              <a:tr h="279373">
                <a:tc>
                  <a:txBody>
                    <a:bodyPr/>
                    <a:lstStyle/>
                    <a:p>
                      <a:pPr>
                        <a:lnSpc>
                          <a:spcPct val="107000"/>
                        </a:lnSpc>
                        <a:spcAft>
                          <a:spcPts val="0"/>
                        </a:spcAft>
                      </a:pPr>
                      <a:r>
                        <a:rPr lang="ru-RU" sz="700">
                          <a:effectLst/>
                        </a:rPr>
                        <a:t>Спокоен</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2233662506"/>
                  </a:ext>
                </a:extLst>
              </a:tr>
              <a:tr h="279373">
                <a:tc>
                  <a:txBody>
                    <a:bodyPr/>
                    <a:lstStyle/>
                    <a:p>
                      <a:pPr>
                        <a:lnSpc>
                          <a:spcPct val="107000"/>
                        </a:lnSpc>
                        <a:spcAft>
                          <a:spcPts val="0"/>
                        </a:spcAft>
                      </a:pPr>
                      <a:r>
                        <a:rPr lang="ru-RU" sz="700" dirty="0">
                          <a:effectLst/>
                        </a:rPr>
                        <a:t>Приветлив</a:t>
                      </a:r>
                      <a:endParaRPr lang="ru-RU" sz="600" dirty="0">
                        <a:effectLst/>
                      </a:endParaRPr>
                    </a:p>
                    <a:p>
                      <a:pPr>
                        <a:lnSpc>
                          <a:spcPct val="107000"/>
                        </a:lnSpc>
                        <a:spcAft>
                          <a:spcPts val="0"/>
                        </a:spcAft>
                      </a:pPr>
                      <a:r>
                        <a:rPr lang="ru-RU" sz="700" dirty="0">
                          <a:effectLst/>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1910919629"/>
                  </a:ext>
                </a:extLst>
              </a:tr>
              <a:tr h="279373">
                <a:tc>
                  <a:txBody>
                    <a:bodyPr/>
                    <a:lstStyle/>
                    <a:p>
                      <a:pPr>
                        <a:lnSpc>
                          <a:spcPct val="107000"/>
                        </a:lnSpc>
                        <a:spcAft>
                          <a:spcPts val="0"/>
                        </a:spcAft>
                      </a:pPr>
                      <a:r>
                        <a:rPr lang="ru-RU" sz="700">
                          <a:effectLst/>
                        </a:rPr>
                        <a:t>Дружелюбен</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410842633"/>
                  </a:ext>
                </a:extLst>
              </a:tr>
              <a:tr h="279373">
                <a:tc>
                  <a:txBody>
                    <a:bodyPr/>
                    <a:lstStyle/>
                    <a:p>
                      <a:pPr>
                        <a:lnSpc>
                          <a:spcPct val="107000"/>
                        </a:lnSpc>
                        <a:spcAft>
                          <a:spcPts val="0"/>
                        </a:spcAft>
                      </a:pPr>
                      <a:r>
                        <a:rPr lang="ru-RU" sz="700">
                          <a:effectLst/>
                        </a:rPr>
                        <a:t>Внимателен</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3807724007"/>
                  </a:ext>
                </a:extLst>
              </a:tr>
              <a:tr h="279373">
                <a:tc>
                  <a:txBody>
                    <a:bodyPr/>
                    <a:lstStyle/>
                    <a:p>
                      <a:pPr>
                        <a:lnSpc>
                          <a:spcPct val="107000"/>
                        </a:lnSpc>
                        <a:spcAft>
                          <a:spcPts val="0"/>
                        </a:spcAft>
                      </a:pPr>
                      <a:r>
                        <a:rPr lang="ru-RU" sz="700">
                          <a:effectLst/>
                        </a:rPr>
                        <a:t>Участвует в уроке</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dirty="0">
                          <a:effectLst/>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1694444718"/>
                  </a:ext>
                </a:extLst>
              </a:tr>
              <a:tr h="279373">
                <a:tc>
                  <a:txBody>
                    <a:bodyPr/>
                    <a:lstStyle/>
                    <a:p>
                      <a:pPr>
                        <a:lnSpc>
                          <a:spcPct val="107000"/>
                        </a:lnSpc>
                        <a:spcAft>
                          <a:spcPts val="0"/>
                        </a:spcAft>
                      </a:pPr>
                      <a:r>
                        <a:rPr lang="ru-RU" sz="700">
                          <a:effectLst/>
                        </a:rPr>
                        <a:t>Выполняет задания</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947217293"/>
                  </a:ext>
                </a:extLst>
              </a:tr>
              <a:tr h="273011">
                <a:tc>
                  <a:txBody>
                    <a:bodyPr/>
                    <a:lstStyle/>
                    <a:p>
                      <a:pPr>
                        <a:lnSpc>
                          <a:spcPct val="107000"/>
                        </a:lnSpc>
                        <a:spcAft>
                          <a:spcPts val="0"/>
                        </a:spcAft>
                      </a:pPr>
                      <a:r>
                        <a:rPr lang="ru-RU" sz="700">
                          <a:effectLst/>
                        </a:rPr>
                        <a:t>Выполнил домашнюю работу</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3363532341"/>
                  </a:ext>
                </a:extLst>
              </a:tr>
              <a:tr h="279373">
                <a:tc>
                  <a:txBody>
                    <a:bodyPr/>
                    <a:lstStyle/>
                    <a:p>
                      <a:pPr>
                        <a:lnSpc>
                          <a:spcPct val="107000"/>
                        </a:lnSpc>
                        <a:spcAft>
                          <a:spcPts val="0"/>
                        </a:spcAft>
                      </a:pPr>
                      <a:r>
                        <a:rPr lang="ru-RU" sz="700" dirty="0">
                          <a:effectLst/>
                        </a:rPr>
                        <a:t>Выучил урок</a:t>
                      </a:r>
                      <a:endParaRPr lang="ru-RU" sz="600" dirty="0">
                        <a:effectLst/>
                      </a:endParaRPr>
                    </a:p>
                    <a:p>
                      <a:pPr>
                        <a:lnSpc>
                          <a:spcPct val="107000"/>
                        </a:lnSpc>
                        <a:spcAft>
                          <a:spcPts val="0"/>
                        </a:spcAft>
                      </a:pPr>
                      <a:r>
                        <a:rPr lang="ru-RU" sz="700" dirty="0">
                          <a:effectLst/>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1210030881"/>
                  </a:ext>
                </a:extLst>
              </a:tr>
              <a:tr h="279373">
                <a:tc>
                  <a:txBody>
                    <a:bodyPr/>
                    <a:lstStyle/>
                    <a:p>
                      <a:pPr>
                        <a:lnSpc>
                          <a:spcPct val="107000"/>
                        </a:lnSpc>
                        <a:spcAft>
                          <a:spcPts val="0"/>
                        </a:spcAft>
                      </a:pPr>
                      <a:r>
                        <a:rPr lang="ru-RU" sz="700" dirty="0">
                          <a:effectLst/>
                        </a:rPr>
                        <a:t>Принес материал</a:t>
                      </a:r>
                      <a:endParaRPr lang="ru-RU" sz="600" dirty="0">
                        <a:effectLst/>
                      </a:endParaRPr>
                    </a:p>
                    <a:p>
                      <a:pPr>
                        <a:lnSpc>
                          <a:spcPct val="107000"/>
                        </a:lnSpc>
                        <a:spcAft>
                          <a:spcPts val="0"/>
                        </a:spcAft>
                      </a:pPr>
                      <a:r>
                        <a:rPr lang="ru-RU" sz="700" dirty="0">
                          <a:effectLst/>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438856649"/>
                  </a:ext>
                </a:extLst>
              </a:tr>
              <a:tr h="279373">
                <a:tc>
                  <a:txBody>
                    <a:bodyPr/>
                    <a:lstStyle/>
                    <a:p>
                      <a:pPr>
                        <a:lnSpc>
                          <a:spcPct val="107000"/>
                        </a:lnSpc>
                        <a:spcAft>
                          <a:spcPts val="0"/>
                        </a:spcAft>
                      </a:pPr>
                      <a:r>
                        <a:rPr lang="ru-RU" sz="700">
                          <a:effectLst/>
                        </a:rPr>
                        <a:t>Тетрадь в порядке</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3009812271"/>
                  </a:ext>
                </a:extLst>
              </a:tr>
              <a:tr h="279373">
                <a:tc>
                  <a:txBody>
                    <a:bodyPr/>
                    <a:lstStyle/>
                    <a:p>
                      <a:pPr>
                        <a:lnSpc>
                          <a:spcPct val="107000"/>
                        </a:lnSpc>
                        <a:spcAft>
                          <a:spcPts val="0"/>
                        </a:spcAft>
                      </a:pPr>
                      <a:r>
                        <a:rPr lang="ru-RU" sz="700">
                          <a:effectLst/>
                        </a:rPr>
                        <a:t>Проявляет интерес</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2535924224"/>
                  </a:ext>
                </a:extLst>
              </a:tr>
              <a:tr h="279373">
                <a:tc>
                  <a:txBody>
                    <a:bodyPr/>
                    <a:lstStyle/>
                    <a:p>
                      <a:pPr>
                        <a:lnSpc>
                          <a:spcPct val="107000"/>
                        </a:lnSpc>
                        <a:spcAft>
                          <a:spcPts val="0"/>
                        </a:spcAft>
                      </a:pPr>
                      <a:r>
                        <a:rPr lang="ru-RU" sz="700">
                          <a:effectLst/>
                        </a:rPr>
                        <a:t>Готов помочь</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2360508281"/>
                  </a:ext>
                </a:extLst>
              </a:tr>
              <a:tr h="409515">
                <a:tc>
                  <a:txBody>
                    <a:bodyPr/>
                    <a:lstStyle/>
                    <a:p>
                      <a:pPr>
                        <a:lnSpc>
                          <a:spcPct val="107000"/>
                        </a:lnSpc>
                        <a:spcAft>
                          <a:spcPts val="0"/>
                        </a:spcAft>
                      </a:pPr>
                      <a:r>
                        <a:rPr lang="ru-RU" sz="700">
                          <a:effectLst/>
                        </a:rPr>
                        <a:t>Работает самостоятельно</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173689742"/>
                  </a:ext>
                </a:extLst>
              </a:tr>
              <a:tr h="279373">
                <a:tc>
                  <a:txBody>
                    <a:bodyPr/>
                    <a:lstStyle/>
                    <a:p>
                      <a:pPr>
                        <a:lnSpc>
                          <a:spcPct val="107000"/>
                        </a:lnSpc>
                        <a:spcAft>
                          <a:spcPts val="0"/>
                        </a:spcAft>
                      </a:pPr>
                      <a:r>
                        <a:rPr lang="ru-RU" sz="700">
                          <a:effectLst/>
                        </a:rPr>
                        <a:t>Настойчив</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1548424240"/>
                  </a:ext>
                </a:extLst>
              </a:tr>
              <a:tr h="409515">
                <a:tc>
                  <a:txBody>
                    <a:bodyPr/>
                    <a:lstStyle/>
                    <a:p>
                      <a:pPr>
                        <a:lnSpc>
                          <a:spcPct val="107000"/>
                        </a:lnSpc>
                        <a:spcAft>
                          <a:spcPts val="0"/>
                        </a:spcAft>
                      </a:pPr>
                      <a:r>
                        <a:rPr lang="ru-RU" sz="700">
                          <a:effectLst/>
                        </a:rPr>
                        <a:t>Пришел вовремя на урок</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538232381"/>
                  </a:ext>
                </a:extLst>
              </a:tr>
              <a:tr h="407985">
                <a:tc>
                  <a:txBody>
                    <a:bodyPr/>
                    <a:lstStyle/>
                    <a:p>
                      <a:pPr>
                        <a:lnSpc>
                          <a:spcPct val="107000"/>
                        </a:lnSpc>
                        <a:spcAft>
                          <a:spcPts val="0"/>
                        </a:spcAft>
                      </a:pPr>
                      <a:r>
                        <a:rPr lang="ru-RU" sz="700">
                          <a:effectLst/>
                        </a:rPr>
                        <a:t>Хорошо дежурил в классе (столовой)</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endParaRPr>
                    </a:p>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4186341992"/>
                  </a:ext>
                </a:extLst>
              </a:tr>
              <a:tr h="242360">
                <a:tc>
                  <a:txBody>
                    <a:bodyPr/>
                    <a:lstStyle/>
                    <a:p>
                      <a:pPr>
                        <a:lnSpc>
                          <a:spcPct val="107000"/>
                        </a:lnSpc>
                        <a:spcAft>
                          <a:spcPts val="0"/>
                        </a:spcAft>
                      </a:pPr>
                      <a:r>
                        <a:rPr lang="ru-RU" sz="700" u="sng">
                          <a:effectLst/>
                        </a:rPr>
                        <a:t>Организовал игру на перемене</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u="none" strike="noStrike">
                          <a:effectLst/>
                        </a:rPr>
                        <a:t> </a:t>
                      </a:r>
                      <a:endParaRPr lang="ru-RU" sz="600">
                        <a:effectLst/>
                      </a:endParaRPr>
                    </a:p>
                    <a:p>
                      <a:pPr>
                        <a:lnSpc>
                          <a:spcPct val="107000"/>
                        </a:lnSpc>
                        <a:spcAft>
                          <a:spcPts val="0"/>
                        </a:spcAft>
                      </a:pPr>
                      <a:r>
                        <a:rPr lang="ru-RU" sz="700" u="none" strike="noStrike">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u="none" strike="noStrike" dirty="0">
                          <a:effectLst/>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u="none" strike="noStrike">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u="none" strike="noStrike">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u="none" strike="noStrike">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u="none" strike="noStrike">
                          <a:effectLst/>
                        </a:rPr>
                        <a:t> </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tc>
                  <a:txBody>
                    <a:bodyPr/>
                    <a:lstStyle/>
                    <a:p>
                      <a:pPr>
                        <a:lnSpc>
                          <a:spcPct val="107000"/>
                        </a:lnSpc>
                        <a:spcAft>
                          <a:spcPts val="0"/>
                        </a:spcAft>
                      </a:pPr>
                      <a:r>
                        <a:rPr lang="ru-RU" sz="700" u="none" strike="noStrike" dirty="0">
                          <a:effectLst/>
                        </a:rPr>
                        <a:t> </a:t>
                      </a:r>
                      <a:endParaRPr lang="ru-RU"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98" marR="39098" marT="0" marB="0"/>
                </a:tc>
                <a:extLst>
                  <a:ext uri="{0D108BD9-81ED-4DB2-BD59-A6C34878D82A}">
                    <a16:rowId xmlns:a16="http://schemas.microsoft.com/office/drawing/2014/main" val="2146176234"/>
                  </a:ext>
                </a:extLst>
              </a:tr>
            </a:tbl>
          </a:graphicData>
        </a:graphic>
      </p:graphicFrame>
    </p:spTree>
    <p:extLst>
      <p:ext uri="{BB962C8B-B14F-4D97-AF65-F5344CB8AC3E}">
        <p14:creationId xmlns:p14="http://schemas.microsoft.com/office/powerpoint/2010/main" val="517980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14fa14373d_7_132"/>
          <p:cNvSpPr txBox="1">
            <a:spLocks noGrp="1"/>
          </p:cNvSpPr>
          <p:nvPr>
            <p:ph type="title"/>
          </p:nvPr>
        </p:nvSpPr>
        <p:spPr>
          <a:xfrm>
            <a:off x="1410663" y="648746"/>
            <a:ext cx="7135027" cy="8413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3600"/>
              <a:buFont typeface="Times New Roman"/>
              <a:buNone/>
            </a:pPr>
            <a:r>
              <a:rPr lang="en-US" sz="2800" b="1" dirty="0">
                <a:solidFill>
                  <a:srgbClr val="FF0000"/>
                </a:solidFill>
                <a:latin typeface="Times New Roman"/>
                <a:ea typeface="Times New Roman"/>
                <a:cs typeface="Times New Roman"/>
                <a:sym typeface="Times New Roman"/>
              </a:rPr>
              <a:t>ШКОЛЬНЫЙ ПЛАН ДЕЙСТВИЙ</a:t>
            </a:r>
            <a:endParaRPr sz="2800" b="1" dirty="0">
              <a:solidFill>
                <a:srgbClr val="FF0000"/>
              </a:solidFill>
              <a:latin typeface="Times New Roman"/>
              <a:ea typeface="Times New Roman"/>
              <a:cs typeface="Times New Roman"/>
              <a:sym typeface="Times New Roman"/>
            </a:endParaRPr>
          </a:p>
        </p:txBody>
      </p:sp>
      <p:sp>
        <p:nvSpPr>
          <p:cNvPr id="231" name="Google Shape;231;g114fa14373d_7_132"/>
          <p:cNvSpPr txBox="1">
            <a:spLocks noGrp="1"/>
          </p:cNvSpPr>
          <p:nvPr>
            <p:ph type="body" idx="1"/>
          </p:nvPr>
        </p:nvSpPr>
        <p:spPr>
          <a:xfrm>
            <a:off x="1410662" y="1907822"/>
            <a:ext cx="7260371" cy="451399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3200"/>
              <a:buNone/>
            </a:pPr>
            <a:r>
              <a:rPr lang="en-US" sz="2800" dirty="0" err="1">
                <a:solidFill>
                  <a:srgbClr val="002060"/>
                </a:solidFill>
                <a:latin typeface="Times New Roman"/>
                <a:ea typeface="Times New Roman"/>
                <a:cs typeface="Times New Roman"/>
                <a:sym typeface="Times New Roman"/>
              </a:rPr>
              <a:t>Составитель</a:t>
            </a:r>
            <a:r>
              <a:rPr lang="en-US" sz="2800" dirty="0">
                <a:solidFill>
                  <a:srgbClr val="002060"/>
                </a:solidFill>
                <a:latin typeface="Times New Roman"/>
                <a:ea typeface="Times New Roman"/>
                <a:cs typeface="Times New Roman"/>
                <a:sym typeface="Times New Roman"/>
              </a:rPr>
              <a:t>: </a:t>
            </a:r>
            <a:r>
              <a:rPr lang="ru-RU" sz="2800" dirty="0">
                <a:solidFill>
                  <a:srgbClr val="002060"/>
                </a:solidFill>
                <a:latin typeface="Times New Roman"/>
                <a:ea typeface="Times New Roman"/>
                <a:cs typeface="Times New Roman"/>
                <a:sym typeface="Times New Roman"/>
              </a:rPr>
              <a:t>Филоненко Елена Сергеевна</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учитель</a:t>
            </a:r>
            <a:r>
              <a:rPr lang="en-US" sz="2800" dirty="0">
                <a:solidFill>
                  <a:srgbClr val="002060"/>
                </a:solidFill>
                <a:latin typeface="Times New Roman"/>
                <a:ea typeface="Times New Roman"/>
                <a:cs typeface="Times New Roman"/>
                <a:sym typeface="Times New Roman"/>
              </a:rPr>
              <a:t> </a:t>
            </a:r>
            <a:r>
              <a:rPr lang="ru-RU" sz="2800" dirty="0">
                <a:solidFill>
                  <a:srgbClr val="002060"/>
                </a:solidFill>
                <a:latin typeface="Times New Roman"/>
                <a:ea typeface="Times New Roman"/>
                <a:cs typeface="Times New Roman"/>
                <a:sym typeface="Times New Roman"/>
              </a:rPr>
              <a:t>истории </a:t>
            </a:r>
            <a:r>
              <a:rPr lang="en-US" sz="2800" dirty="0">
                <a:solidFill>
                  <a:srgbClr val="002060"/>
                </a:solidFill>
                <a:latin typeface="Times New Roman"/>
                <a:ea typeface="Times New Roman"/>
                <a:cs typeface="Times New Roman"/>
                <a:sym typeface="Times New Roman"/>
              </a:rPr>
              <a:t>МАОУ </a:t>
            </a:r>
            <a:r>
              <a:rPr lang="ru-RU" sz="2800" dirty="0">
                <a:solidFill>
                  <a:srgbClr val="002060"/>
                </a:solidFill>
                <a:latin typeface="Times New Roman"/>
                <a:ea typeface="Times New Roman"/>
                <a:cs typeface="Times New Roman"/>
                <a:sym typeface="Times New Roman"/>
              </a:rPr>
              <a:t>Школы «Перспектива»</a:t>
            </a:r>
            <a:endParaRPr lang="ru-RU" sz="2800" dirty="0">
              <a:ea typeface="Times New Roman"/>
            </a:endParaRPr>
          </a:p>
          <a:p>
            <a:pPr marL="0" lvl="0" indent="0" algn="ctr" rtl="0">
              <a:spcBef>
                <a:spcPts val="0"/>
              </a:spcBef>
              <a:spcAft>
                <a:spcPts val="0"/>
              </a:spcAft>
              <a:buClr>
                <a:srgbClr val="002060"/>
              </a:buClr>
              <a:buSzPts val="3200"/>
              <a:buNone/>
            </a:pPr>
            <a:endParaRPr sz="2800" dirty="0">
              <a:solidFill>
                <a:srgbClr val="002060"/>
              </a:solidFill>
              <a:latin typeface="Times New Roman"/>
              <a:ea typeface="Times New Roman"/>
              <a:cs typeface="Times New Roman"/>
              <a:sym typeface="Times New Roman"/>
            </a:endParaRPr>
          </a:p>
          <a:p>
            <a:pPr marL="0" lvl="0" indent="0" algn="ctr" rtl="0">
              <a:spcBef>
                <a:spcPts val="640"/>
              </a:spcBef>
              <a:spcAft>
                <a:spcPts val="0"/>
              </a:spcAft>
              <a:buClr>
                <a:srgbClr val="002060"/>
              </a:buClr>
              <a:buSzPts val="3200"/>
              <a:buNone/>
            </a:pPr>
            <a:r>
              <a:rPr lang="en-US" sz="2800" dirty="0" err="1">
                <a:solidFill>
                  <a:srgbClr val="002060"/>
                </a:solidFill>
                <a:latin typeface="Times New Roman"/>
                <a:ea typeface="Times New Roman"/>
                <a:cs typeface="Times New Roman"/>
                <a:sym typeface="Times New Roman"/>
              </a:rPr>
              <a:t>Психолого-педагогическое</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сопровождение</a:t>
            </a:r>
            <a:r>
              <a:rPr lang="en-US" sz="2800" dirty="0">
                <a:solidFill>
                  <a:srgbClr val="002060"/>
                </a:solidFill>
                <a:latin typeface="Times New Roman"/>
                <a:ea typeface="Times New Roman"/>
                <a:cs typeface="Times New Roman"/>
                <a:sym typeface="Times New Roman"/>
              </a:rPr>
              <a:t>: </a:t>
            </a:r>
            <a:r>
              <a:rPr lang="ru-RU" sz="2800" dirty="0">
                <a:solidFill>
                  <a:srgbClr val="002060"/>
                </a:solidFill>
                <a:latin typeface="Times New Roman"/>
                <a:ea typeface="Times New Roman"/>
                <a:cs typeface="Times New Roman"/>
                <a:sym typeface="Times New Roman"/>
              </a:rPr>
              <a:t>Казакова Елена Сергеевна</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педагог-психолог</a:t>
            </a:r>
            <a:r>
              <a:rPr lang="en-US" sz="2800" dirty="0">
                <a:solidFill>
                  <a:srgbClr val="002060"/>
                </a:solidFill>
                <a:latin typeface="Times New Roman"/>
                <a:ea typeface="Times New Roman"/>
                <a:cs typeface="Times New Roman"/>
                <a:sym typeface="Times New Roman"/>
              </a:rPr>
              <a:t> МАОУ </a:t>
            </a:r>
            <a:r>
              <a:rPr lang="ru-RU" sz="2800" dirty="0">
                <a:solidFill>
                  <a:srgbClr val="002060"/>
                </a:solidFill>
                <a:latin typeface="Times New Roman"/>
                <a:ea typeface="Times New Roman"/>
                <a:cs typeface="Times New Roman"/>
                <a:sym typeface="Times New Roman"/>
              </a:rPr>
              <a:t>Школы «Перспектива»</a:t>
            </a:r>
            <a:endParaRPr sz="2800" dirty="0">
              <a:solidFill>
                <a:srgbClr val="00206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2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4fa14373d_7_137"/>
          <p:cNvSpPr txBox="1">
            <a:spLocks noGrp="1"/>
          </p:cNvSpPr>
          <p:nvPr>
            <p:ph type="title"/>
          </p:nvPr>
        </p:nvSpPr>
        <p:spPr>
          <a:xfrm>
            <a:off x="1106311" y="403578"/>
            <a:ext cx="7749821"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3600"/>
              <a:buFont typeface="Times New Roman"/>
              <a:buNone/>
            </a:pPr>
            <a:r>
              <a:rPr lang="en-US" sz="2400" u="sng" dirty="0">
                <a:solidFill>
                  <a:srgbClr val="FF0000"/>
                </a:solidFill>
                <a:latin typeface="Times New Roman"/>
                <a:ea typeface="Times New Roman"/>
                <a:cs typeface="Times New Roman"/>
                <a:sym typeface="Times New Roman"/>
              </a:rPr>
              <a:t>ШАГ 1</a:t>
            </a:r>
            <a:r>
              <a:rPr lang="en-US" sz="3600" dirty="0">
                <a:solidFill>
                  <a:srgbClr val="002060"/>
                </a:solidFill>
                <a:latin typeface="Times New Roman"/>
                <a:ea typeface="Times New Roman"/>
                <a:cs typeface="Times New Roman"/>
                <a:sym typeface="Times New Roman"/>
              </a:rPr>
              <a:t/>
            </a:r>
            <a:br>
              <a:rPr lang="en-US" sz="3600" dirty="0">
                <a:solidFill>
                  <a:srgbClr val="002060"/>
                </a:solidFill>
                <a:latin typeface="Times New Roman"/>
                <a:ea typeface="Times New Roman"/>
                <a:cs typeface="Times New Roman"/>
                <a:sym typeface="Times New Roman"/>
              </a:rPr>
            </a:br>
            <a:r>
              <a:rPr lang="en-US" sz="2400" dirty="0">
                <a:solidFill>
                  <a:srgbClr val="00206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Объективное</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описание</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поведения</a:t>
            </a:r>
            <a:r>
              <a:rPr lang="en-US" sz="2400" b="1" dirty="0">
                <a:solidFill>
                  <a:srgbClr val="FF0000"/>
                </a:solidFill>
                <a:latin typeface="Times New Roman"/>
                <a:ea typeface="Times New Roman"/>
                <a:cs typeface="Times New Roman"/>
                <a:sym typeface="Times New Roman"/>
              </a:rPr>
              <a:t> </a:t>
            </a:r>
            <a:r>
              <a:rPr lang="en-US" sz="2400" b="1" dirty="0" err="1">
                <a:solidFill>
                  <a:srgbClr val="FF0000"/>
                </a:solidFill>
                <a:latin typeface="Times New Roman"/>
                <a:ea typeface="Times New Roman"/>
                <a:cs typeface="Times New Roman"/>
                <a:sym typeface="Times New Roman"/>
              </a:rPr>
              <a:t>ребенка</a:t>
            </a:r>
            <a:endParaRPr sz="2400" b="1" dirty="0">
              <a:solidFill>
                <a:srgbClr val="FF0000"/>
              </a:solidFill>
              <a:latin typeface="Times New Roman"/>
              <a:ea typeface="Times New Roman"/>
              <a:cs typeface="Times New Roman"/>
              <a:sym typeface="Times New Roman"/>
            </a:endParaRPr>
          </a:p>
        </p:txBody>
      </p:sp>
      <p:sp>
        <p:nvSpPr>
          <p:cNvPr id="237" name="Google Shape;237;g114fa14373d_7_137"/>
          <p:cNvSpPr txBox="1">
            <a:spLocks noGrp="1"/>
          </p:cNvSpPr>
          <p:nvPr>
            <p:ph type="body" idx="1"/>
          </p:nvPr>
        </p:nvSpPr>
        <p:spPr>
          <a:xfrm>
            <a:off x="1231634" y="1546578"/>
            <a:ext cx="7499176" cy="4018844"/>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ru-RU" sz="2000" dirty="0">
                <a:solidFill>
                  <a:schemeClr val="dk2"/>
                </a:solidFill>
                <a:latin typeface="Times New Roman"/>
                <a:ea typeface="Times New Roman"/>
                <a:cs typeface="Times New Roman"/>
                <a:sym typeface="Times New Roman"/>
              </a:rPr>
              <a:t>Ученица девятого класса П. на уроках занимается отстраненными делами (не связанными с предметом): </a:t>
            </a:r>
            <a:r>
              <a:rPr lang="ru-RU" sz="2000" dirty="0">
                <a:solidFill>
                  <a:schemeClr val="bg2"/>
                </a:solidFill>
                <a:latin typeface="Times New Roman"/>
                <a:ea typeface="Times New Roman"/>
                <a:cs typeface="Times New Roman"/>
                <a:sym typeface="Times New Roman"/>
              </a:rPr>
              <a:t>пользуется</a:t>
            </a:r>
            <a:r>
              <a:rPr lang="ru-RU" sz="2000" dirty="0">
                <a:solidFill>
                  <a:schemeClr val="dk2"/>
                </a:solidFill>
                <a:latin typeface="Times New Roman"/>
                <a:ea typeface="Times New Roman"/>
                <a:cs typeface="Times New Roman"/>
                <a:sym typeface="Times New Roman"/>
              </a:rPr>
              <a:t> телефоном во время урока, выходит в интернет (игры, социальные контакты).</a:t>
            </a:r>
          </a:p>
          <a:p>
            <a:pPr algn="just">
              <a:lnSpc>
                <a:spcPct val="107000"/>
              </a:lnSpc>
              <a:spcAft>
                <a:spcPts val="800"/>
              </a:spcAft>
            </a:pPr>
            <a:r>
              <a:rPr lang="ru-RU" sz="2000" dirty="0">
                <a:solidFill>
                  <a:schemeClr val="dk2"/>
                </a:solidFill>
                <a:latin typeface="Times New Roman"/>
                <a:ea typeface="Times New Roman"/>
                <a:cs typeface="Times New Roman"/>
                <a:sym typeface="Times New Roman"/>
              </a:rPr>
              <a:t>На замечания реагирует не сразу, после предъявления двух – трех требований, отвечает грубым тоном, пытается вступать в спор, отстаивая свои права, бросая «вызов» учителю.</a:t>
            </a:r>
          </a:p>
          <a:p>
            <a:pPr algn="just">
              <a:lnSpc>
                <a:spcPct val="107000"/>
              </a:lnSpc>
              <a:spcAft>
                <a:spcPts val="800"/>
              </a:spcAft>
            </a:pPr>
            <a:r>
              <a:rPr lang="ru-RU" sz="2000" dirty="0">
                <a:solidFill>
                  <a:schemeClr val="dk2"/>
                </a:solidFill>
                <a:latin typeface="Times New Roman"/>
                <a:ea typeface="Times New Roman"/>
                <a:cs typeface="Times New Roman"/>
                <a:sym typeface="Times New Roman"/>
              </a:rPr>
              <a:t>Пытается быть «на равных» с учителем.</a:t>
            </a:r>
          </a:p>
          <a:p>
            <a:pPr algn="just">
              <a:lnSpc>
                <a:spcPct val="107000"/>
              </a:lnSpc>
              <a:spcAft>
                <a:spcPts val="800"/>
              </a:spcAft>
            </a:pPr>
            <a:r>
              <a:rPr lang="ru-RU" sz="2000" dirty="0">
                <a:solidFill>
                  <a:schemeClr val="dk2"/>
                </a:solidFill>
                <a:latin typeface="Times New Roman"/>
                <a:ea typeface="Times New Roman"/>
                <a:cs typeface="Times New Roman"/>
                <a:sym typeface="Times New Roman"/>
              </a:rPr>
              <a:t>Может копировать детали в поведении и одежде учителя.</a:t>
            </a:r>
          </a:p>
          <a:p>
            <a:pPr algn="just">
              <a:lnSpc>
                <a:spcPct val="107000"/>
              </a:lnSpc>
              <a:spcAft>
                <a:spcPts val="800"/>
              </a:spcAft>
            </a:pPr>
            <a:r>
              <a:rPr lang="ru-RU" sz="2000" dirty="0">
                <a:solidFill>
                  <a:schemeClr val="dk2"/>
                </a:solidFill>
                <a:latin typeface="Times New Roman"/>
                <a:ea typeface="Times New Roman"/>
                <a:cs typeface="Times New Roman"/>
                <a:sym typeface="Times New Roman"/>
              </a:rPr>
              <a:t>Имеет авторитет и влияние на класс, может спровоцировать других учеников на конфликтное поведение.</a:t>
            </a:r>
          </a:p>
          <a:p>
            <a:pPr algn="just">
              <a:lnSpc>
                <a:spcPct val="107000"/>
              </a:lnSpc>
              <a:spcAft>
                <a:spcPts val="800"/>
              </a:spcAft>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400" indent="0" algn="just">
              <a:lnSpc>
                <a:spcPct val="107000"/>
              </a:lnSpc>
              <a:spcAft>
                <a:spcPts val="800"/>
              </a:spcAft>
              <a:buNone/>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4fa14373d_7_137"/>
          <p:cNvSpPr txBox="1">
            <a:spLocks noGrp="1"/>
          </p:cNvSpPr>
          <p:nvPr>
            <p:ph type="title"/>
          </p:nvPr>
        </p:nvSpPr>
        <p:spPr>
          <a:xfrm>
            <a:off x="822412" y="536618"/>
            <a:ext cx="8229600" cy="1143000"/>
          </a:xfrm>
          <a:prstGeom prst="rect">
            <a:avLst/>
          </a:prstGeom>
          <a:noFill/>
          <a:ln>
            <a:noFill/>
          </a:ln>
        </p:spPr>
        <p:txBody>
          <a:bodyPr spcFirstLastPara="1" wrap="square" lIns="91425" tIns="45700" rIns="91425" bIns="45700" anchor="t" anchorCtr="0">
            <a:noAutofit/>
          </a:bodyPr>
          <a:lstStyle/>
          <a:p>
            <a:pPr lvl="0">
              <a:buClr>
                <a:srgbClr val="002060"/>
              </a:buClr>
              <a:buSzPts val="3600"/>
            </a:pPr>
            <a:r>
              <a:rPr lang="en-US" sz="2400" u="sng" dirty="0">
                <a:solidFill>
                  <a:srgbClr val="FF0000"/>
                </a:solidFill>
                <a:latin typeface="Times New Roman"/>
                <a:ea typeface="Times New Roman"/>
                <a:cs typeface="Times New Roman"/>
                <a:sym typeface="Times New Roman"/>
              </a:rPr>
              <a:t>ШАГ </a:t>
            </a:r>
            <a:r>
              <a:rPr lang="ru-RU" sz="2400" u="sng" dirty="0">
                <a:solidFill>
                  <a:srgbClr val="FF0000"/>
                </a:solidFill>
                <a:latin typeface="Times New Roman"/>
                <a:ea typeface="Times New Roman"/>
                <a:cs typeface="Times New Roman"/>
                <a:sym typeface="Times New Roman"/>
              </a:rPr>
              <a:t>2</a:t>
            </a:r>
            <a:r>
              <a:rPr lang="en-US" sz="2400" dirty="0">
                <a:solidFill>
                  <a:srgbClr val="002060"/>
                </a:solidFill>
                <a:latin typeface="Times New Roman"/>
                <a:ea typeface="Times New Roman"/>
                <a:cs typeface="Times New Roman"/>
                <a:sym typeface="Times New Roman"/>
              </a:rPr>
              <a:t/>
            </a:r>
            <a:br>
              <a:rPr lang="en-US" sz="2400" dirty="0">
                <a:solidFill>
                  <a:srgbClr val="002060"/>
                </a:solidFill>
                <a:latin typeface="Times New Roman"/>
                <a:ea typeface="Times New Roman"/>
                <a:cs typeface="Times New Roman"/>
                <a:sym typeface="Times New Roman"/>
              </a:rPr>
            </a:br>
            <a:r>
              <a:rPr lang="en-US" sz="2400" dirty="0">
                <a:solidFill>
                  <a:srgbClr val="002060"/>
                </a:solidFill>
                <a:latin typeface="Times New Roman"/>
                <a:ea typeface="Times New Roman"/>
                <a:cs typeface="Times New Roman"/>
                <a:sym typeface="Times New Roman"/>
              </a:rPr>
              <a:t> </a:t>
            </a:r>
            <a:r>
              <a:rPr lang="ru-RU" sz="2400" b="1" dirty="0">
                <a:solidFill>
                  <a:srgbClr val="FF0000"/>
                </a:solidFill>
                <a:latin typeface="Times New Roman"/>
                <a:ea typeface="Times New Roman"/>
                <a:cs typeface="Times New Roman"/>
                <a:sym typeface="Times New Roman"/>
              </a:rPr>
              <a:t>Понимание мотива «плохого» поведения</a:t>
            </a:r>
            <a:endParaRPr sz="2400" b="1" dirty="0">
              <a:solidFill>
                <a:srgbClr val="FF0000"/>
              </a:solidFill>
              <a:latin typeface="Times New Roman"/>
              <a:ea typeface="Times New Roman"/>
              <a:cs typeface="Times New Roman"/>
              <a:sym typeface="Times New Roman"/>
            </a:endParaRPr>
          </a:p>
        </p:txBody>
      </p:sp>
      <p:sp>
        <p:nvSpPr>
          <p:cNvPr id="237" name="Google Shape;237;g114fa14373d_7_137"/>
          <p:cNvSpPr txBox="1">
            <a:spLocks noGrp="1"/>
          </p:cNvSpPr>
          <p:nvPr>
            <p:ph type="body" idx="1"/>
          </p:nvPr>
        </p:nvSpPr>
        <p:spPr>
          <a:xfrm>
            <a:off x="1187624" y="1916832"/>
            <a:ext cx="7499176" cy="4224324"/>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ru-RU"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Борьба за власть</a:t>
            </a:r>
          </a:p>
          <a:p>
            <a:pPr algn="just">
              <a:lnSpc>
                <a:spcPct val="107000"/>
              </a:lnSpc>
              <a:spcAft>
                <a:spcPts val="800"/>
              </a:spcAft>
            </a:pPr>
            <a:r>
              <a:rPr lang="ru-RU" sz="20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Привлечение внимания</a:t>
            </a:r>
            <a:endParaRPr lang="ru-RU"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5400" indent="0" algn="just">
              <a:lnSpc>
                <a:spcPct val="107000"/>
              </a:lnSpc>
              <a:spcAft>
                <a:spcPts val="800"/>
              </a:spcAft>
              <a:buNone/>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139700" algn="l" rtl="0">
              <a:spcBef>
                <a:spcPts val="640"/>
              </a:spcBef>
              <a:spcAft>
                <a:spcPts val="0"/>
              </a:spcAft>
              <a:buClr>
                <a:schemeClr val="dk1"/>
              </a:buClr>
              <a:buSzPts val="3200"/>
              <a:buNone/>
            </a:pPr>
            <a:endParaRPr dirty="0"/>
          </a:p>
        </p:txBody>
      </p:sp>
    </p:spTree>
    <p:extLst>
      <p:ext uri="{BB962C8B-B14F-4D97-AF65-F5344CB8AC3E}">
        <p14:creationId xmlns:p14="http://schemas.microsoft.com/office/powerpoint/2010/main" val="3970904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4fa14373d_7_137"/>
          <p:cNvSpPr txBox="1">
            <a:spLocks noGrp="1"/>
          </p:cNvSpPr>
          <p:nvPr>
            <p:ph type="title"/>
          </p:nvPr>
        </p:nvSpPr>
        <p:spPr>
          <a:xfrm>
            <a:off x="956202" y="461482"/>
            <a:ext cx="7730598" cy="1229341"/>
          </a:xfrm>
          <a:prstGeom prst="rect">
            <a:avLst/>
          </a:prstGeom>
          <a:noFill/>
          <a:ln>
            <a:noFill/>
          </a:ln>
        </p:spPr>
        <p:txBody>
          <a:bodyPr spcFirstLastPara="1" wrap="square" lIns="91425" tIns="45700" rIns="91425" bIns="45700" anchor="t" anchorCtr="0">
            <a:noAutofit/>
          </a:bodyPr>
          <a:lstStyle/>
          <a:p>
            <a:pPr lvl="0">
              <a:buClr>
                <a:srgbClr val="002060"/>
              </a:buClr>
              <a:buSzPts val="3600"/>
            </a:pPr>
            <a:r>
              <a:rPr lang="en-US" sz="2400" u="sng" dirty="0">
                <a:solidFill>
                  <a:srgbClr val="FF0000"/>
                </a:solidFill>
                <a:latin typeface="Times New Roman"/>
                <a:ea typeface="Times New Roman"/>
                <a:cs typeface="Times New Roman"/>
                <a:sym typeface="Times New Roman"/>
              </a:rPr>
              <a:t>ШАГ </a:t>
            </a:r>
            <a:r>
              <a:rPr lang="ru-RU" sz="2400" u="sng" dirty="0">
                <a:solidFill>
                  <a:srgbClr val="FF0000"/>
                </a:solidFill>
                <a:latin typeface="Times New Roman"/>
                <a:ea typeface="Times New Roman"/>
                <a:cs typeface="Times New Roman"/>
                <a:sym typeface="Times New Roman"/>
              </a:rPr>
              <a:t>3</a:t>
            </a:r>
            <a:r>
              <a:rPr lang="en-US" sz="2400" dirty="0">
                <a:solidFill>
                  <a:srgbClr val="002060"/>
                </a:solidFill>
                <a:latin typeface="Times New Roman"/>
                <a:ea typeface="Times New Roman"/>
                <a:cs typeface="Times New Roman"/>
                <a:sym typeface="Times New Roman"/>
              </a:rPr>
              <a:t/>
            </a:r>
            <a:br>
              <a:rPr lang="en-US" sz="2400" dirty="0">
                <a:solidFill>
                  <a:srgbClr val="002060"/>
                </a:solidFill>
                <a:latin typeface="Times New Roman"/>
                <a:ea typeface="Times New Roman"/>
                <a:cs typeface="Times New Roman"/>
                <a:sym typeface="Times New Roman"/>
              </a:rPr>
            </a:br>
            <a:r>
              <a:rPr lang="en-US" sz="2400" dirty="0">
                <a:solidFill>
                  <a:srgbClr val="002060"/>
                </a:solidFill>
                <a:latin typeface="Times New Roman"/>
                <a:ea typeface="Times New Roman"/>
                <a:cs typeface="Times New Roman"/>
                <a:sym typeface="Times New Roman"/>
              </a:rPr>
              <a:t> </a:t>
            </a:r>
            <a:r>
              <a:rPr lang="ru-RU" sz="2400" b="1" dirty="0">
                <a:solidFill>
                  <a:srgbClr val="FF0000"/>
                </a:solidFill>
                <a:latin typeface="Times New Roman"/>
                <a:ea typeface="Times New Roman"/>
                <a:cs typeface="Times New Roman"/>
                <a:sym typeface="Times New Roman"/>
              </a:rPr>
              <a:t>Выбор техники педагогического вмешательства для экстренного прекращения  «выходки» на уроке</a:t>
            </a:r>
            <a:endParaRPr sz="2400" b="1" dirty="0">
              <a:solidFill>
                <a:srgbClr val="FF0000"/>
              </a:solidFill>
              <a:latin typeface="Times New Roman"/>
              <a:ea typeface="Times New Roman"/>
              <a:cs typeface="Times New Roman"/>
              <a:sym typeface="Times New Roman"/>
            </a:endParaRPr>
          </a:p>
        </p:txBody>
      </p:sp>
      <p:sp>
        <p:nvSpPr>
          <p:cNvPr id="237" name="Google Shape;237;g114fa14373d_7_137"/>
          <p:cNvSpPr txBox="1">
            <a:spLocks noGrp="1"/>
          </p:cNvSpPr>
          <p:nvPr>
            <p:ph type="body" idx="1"/>
          </p:nvPr>
        </p:nvSpPr>
        <p:spPr>
          <a:xfrm>
            <a:off x="1187624" y="2370327"/>
            <a:ext cx="7499176" cy="4120784"/>
          </a:xfrm>
          <a:prstGeom prst="rect">
            <a:avLst/>
          </a:prstGeom>
          <a:noFill/>
          <a:ln>
            <a:noFill/>
          </a:ln>
        </p:spPr>
        <p:txBody>
          <a:bodyPr spcFirstLastPara="1" wrap="square" lIns="91425" tIns="45700" rIns="91425" bIns="45700" anchor="t" anchorCtr="0">
            <a:noAutofit/>
          </a:bodyPr>
          <a:lstStyle/>
          <a:p>
            <a:pPr marL="25400" indent="0" algn="just">
              <a:lnSpc>
                <a:spcPct val="107000"/>
              </a:lnSpc>
              <a:spcAft>
                <a:spcPts val="800"/>
              </a:spcAft>
              <a:buNone/>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139700" algn="l" rtl="0">
              <a:spcBef>
                <a:spcPts val="640"/>
              </a:spcBef>
              <a:spcAft>
                <a:spcPts val="0"/>
              </a:spcAft>
              <a:buClr>
                <a:schemeClr val="dk1"/>
              </a:buClr>
              <a:buSzPts val="3200"/>
              <a:buNone/>
            </a:pPr>
            <a:endParaRPr dirty="0"/>
          </a:p>
        </p:txBody>
      </p:sp>
      <p:sp>
        <p:nvSpPr>
          <p:cNvPr id="5" name="TextBox 4">
            <a:extLst>
              <a:ext uri="{FF2B5EF4-FFF2-40B4-BE49-F238E27FC236}">
                <a16:creationId xmlns:a16="http://schemas.microsoft.com/office/drawing/2014/main" id="{0DD1623D-EAF2-411F-973F-74F46E2410CE}"/>
              </a:ext>
            </a:extLst>
          </p:cNvPr>
          <p:cNvSpPr txBox="1"/>
          <p:nvPr/>
        </p:nvSpPr>
        <p:spPr>
          <a:xfrm>
            <a:off x="1303335" y="1764395"/>
            <a:ext cx="7499176" cy="4800288"/>
          </a:xfrm>
          <a:prstGeom prst="rect">
            <a:avLst/>
          </a:prstGeom>
          <a:noFill/>
        </p:spPr>
        <p:txBody>
          <a:bodyPr wrap="square">
            <a:spAutoFit/>
          </a:bodyPr>
          <a:lstStyle/>
          <a:p>
            <a:pPr algn="just">
              <a:lnSpc>
                <a:spcPct val="107000"/>
              </a:lnSpc>
              <a:spcAft>
                <a:spcPts val="800"/>
              </a:spcAft>
            </a:pPr>
            <a:r>
              <a:rPr lang="ru-RU"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Стратегия «Предлагайте ученикам выбор»</a:t>
            </a:r>
            <a:endParaRPr lang="ru-RU"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Пример: «Ты можешь выполнять задания по предмету и не грубить учителю, не вести спор, а после урока подойти к учителю и проговорить, обозначив свою позицию в том или ином вопросе». </a:t>
            </a:r>
          </a:p>
          <a:p>
            <a:pPr algn="just">
              <a:lnSpc>
                <a:spcPct val="107000"/>
              </a:lnSpc>
              <a:spcAft>
                <a:spcPts val="800"/>
              </a:spcAft>
            </a:pPr>
            <a:r>
              <a:rPr lang="ru-RU"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«Убрать телефон в общее место для хранения (чехол с ячейками при входе в класс) на время урока или оставить на столе учителя до конца всех занятий».</a:t>
            </a:r>
          </a:p>
          <a:p>
            <a:pPr algn="just">
              <a:lnSpc>
                <a:spcPct val="107000"/>
              </a:lnSpc>
              <a:spcAft>
                <a:spcPts val="800"/>
              </a:spcAft>
            </a:pPr>
            <a:r>
              <a:rPr lang="ru-RU"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Стратегия «Устанавливайте санкции»</a:t>
            </a:r>
            <a:endParaRPr lang="ru-RU"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Пример: П. сидит не выполняет работу. </a:t>
            </a:r>
          </a:p>
          <a:p>
            <a:pPr algn="just"/>
            <a:r>
              <a:rPr lang="ru-RU"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Я: «П., работу нужно выполнить, </a:t>
            </a:r>
            <a:r>
              <a:rPr lang="ru-RU"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если ты </a:t>
            </a:r>
            <a:r>
              <a:rPr lang="ru-RU"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не </a:t>
            </a:r>
            <a:r>
              <a:rPr lang="ru-RU" sz="20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выполнишь эту </a:t>
            </a:r>
            <a:r>
              <a:rPr lang="ru-RU" sz="2000"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работу сейчас</a:t>
            </a:r>
            <a:r>
              <a:rPr lang="ru-RU" sz="20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то она перейдет тебе на дополнительное индивидуальное задание» </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(предварительно состоялся разговор с мамой, на котором решили вопрос о дополнительных заданиях)</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844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4fa14373d_7_137"/>
          <p:cNvSpPr txBox="1">
            <a:spLocks noGrp="1"/>
          </p:cNvSpPr>
          <p:nvPr>
            <p:ph type="title"/>
          </p:nvPr>
        </p:nvSpPr>
        <p:spPr>
          <a:xfrm>
            <a:off x="1071913" y="335291"/>
            <a:ext cx="7730598" cy="1247422"/>
          </a:xfrm>
          <a:prstGeom prst="rect">
            <a:avLst/>
          </a:prstGeom>
          <a:noFill/>
          <a:ln>
            <a:noFill/>
          </a:ln>
        </p:spPr>
        <p:txBody>
          <a:bodyPr spcFirstLastPara="1" wrap="square" lIns="91425" tIns="45700" rIns="91425" bIns="45700" anchor="t" anchorCtr="0">
            <a:noAutofit/>
          </a:bodyPr>
          <a:lstStyle/>
          <a:p>
            <a:pPr lvl="0">
              <a:buClr>
                <a:srgbClr val="002060"/>
              </a:buClr>
              <a:buSzPts val="3600"/>
            </a:pPr>
            <a:r>
              <a:rPr lang="en-US" sz="2400" dirty="0">
                <a:solidFill>
                  <a:srgbClr val="FF0000"/>
                </a:solidFill>
                <a:latin typeface="Times New Roman"/>
                <a:ea typeface="Times New Roman"/>
                <a:cs typeface="Times New Roman"/>
                <a:sym typeface="Times New Roman"/>
              </a:rPr>
              <a:t>ШАГ </a:t>
            </a:r>
            <a:r>
              <a:rPr lang="ru-RU" sz="2400" dirty="0">
                <a:solidFill>
                  <a:srgbClr val="FF0000"/>
                </a:solidFill>
                <a:latin typeface="Times New Roman"/>
                <a:ea typeface="Times New Roman"/>
                <a:cs typeface="Times New Roman"/>
                <a:sym typeface="Times New Roman"/>
              </a:rPr>
              <a:t>4</a:t>
            </a:r>
            <a:r>
              <a:rPr lang="en-US" sz="2400" dirty="0">
                <a:solidFill>
                  <a:srgbClr val="002060"/>
                </a:solidFill>
                <a:latin typeface="Times New Roman"/>
                <a:ea typeface="Times New Roman"/>
                <a:cs typeface="Times New Roman"/>
                <a:sym typeface="Times New Roman"/>
              </a:rPr>
              <a:t/>
            </a:r>
            <a:br>
              <a:rPr lang="en-US" sz="2400" dirty="0">
                <a:solidFill>
                  <a:srgbClr val="002060"/>
                </a:solidFill>
                <a:latin typeface="Times New Roman"/>
                <a:ea typeface="Times New Roman"/>
                <a:cs typeface="Times New Roman"/>
                <a:sym typeface="Times New Roman"/>
              </a:rPr>
            </a:br>
            <a:r>
              <a:rPr lang="en-US" sz="2400" dirty="0">
                <a:solidFill>
                  <a:srgbClr val="002060"/>
                </a:solidFill>
                <a:latin typeface="Times New Roman"/>
                <a:ea typeface="Times New Roman"/>
                <a:cs typeface="Times New Roman"/>
                <a:sym typeface="Times New Roman"/>
              </a:rPr>
              <a:t> </a:t>
            </a:r>
            <a:r>
              <a:rPr lang="ru-RU" sz="2400" b="1" dirty="0">
                <a:solidFill>
                  <a:srgbClr val="FF0000"/>
                </a:solidFill>
                <a:latin typeface="Times New Roman"/>
                <a:ea typeface="Times New Roman"/>
                <a:cs typeface="Times New Roman"/>
                <a:sym typeface="Times New Roman"/>
              </a:rPr>
              <a:t>Разработка стратегии и тактики поддержки ученика для повышения его самоуважения</a:t>
            </a:r>
            <a:endParaRPr sz="2400" b="1" dirty="0">
              <a:solidFill>
                <a:srgbClr val="FF0000"/>
              </a:solidFill>
              <a:latin typeface="Times New Roman"/>
              <a:ea typeface="Times New Roman"/>
              <a:cs typeface="Times New Roman"/>
              <a:sym typeface="Times New Roman"/>
            </a:endParaRPr>
          </a:p>
        </p:txBody>
      </p:sp>
      <p:sp>
        <p:nvSpPr>
          <p:cNvPr id="237" name="Google Shape;237;g114fa14373d_7_137"/>
          <p:cNvSpPr txBox="1">
            <a:spLocks noGrp="1"/>
          </p:cNvSpPr>
          <p:nvPr>
            <p:ph type="body" idx="1"/>
          </p:nvPr>
        </p:nvSpPr>
        <p:spPr>
          <a:xfrm>
            <a:off x="1187624" y="2370327"/>
            <a:ext cx="7499176" cy="4120784"/>
          </a:xfrm>
          <a:prstGeom prst="rect">
            <a:avLst/>
          </a:prstGeom>
          <a:noFill/>
          <a:ln>
            <a:noFill/>
          </a:ln>
        </p:spPr>
        <p:txBody>
          <a:bodyPr spcFirstLastPara="1" wrap="square" lIns="91425" tIns="45700" rIns="91425" bIns="45700" anchor="t" anchorCtr="0">
            <a:noAutofit/>
          </a:bodyPr>
          <a:lstStyle/>
          <a:p>
            <a:pPr marL="25400" indent="0" algn="just">
              <a:lnSpc>
                <a:spcPct val="107000"/>
              </a:lnSpc>
              <a:spcAft>
                <a:spcPts val="800"/>
              </a:spcAft>
              <a:buNone/>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139700" algn="l" rtl="0">
              <a:spcBef>
                <a:spcPts val="640"/>
              </a:spcBef>
              <a:spcAft>
                <a:spcPts val="0"/>
              </a:spcAft>
              <a:buClr>
                <a:schemeClr val="dk1"/>
              </a:buClr>
              <a:buSzPts val="3200"/>
              <a:buNone/>
            </a:pPr>
            <a:endParaRPr dirty="0"/>
          </a:p>
        </p:txBody>
      </p:sp>
      <p:sp>
        <p:nvSpPr>
          <p:cNvPr id="5" name="TextBox 4">
            <a:extLst>
              <a:ext uri="{FF2B5EF4-FFF2-40B4-BE49-F238E27FC236}">
                <a16:creationId xmlns:a16="http://schemas.microsoft.com/office/drawing/2014/main" id="{0DD1623D-EAF2-411F-973F-74F46E2410CE}"/>
              </a:ext>
            </a:extLst>
          </p:cNvPr>
          <p:cNvSpPr txBox="1"/>
          <p:nvPr/>
        </p:nvSpPr>
        <p:spPr>
          <a:xfrm>
            <a:off x="1187624" y="1582713"/>
            <a:ext cx="7614887" cy="5037276"/>
          </a:xfrm>
          <a:prstGeom prst="rect">
            <a:avLst/>
          </a:prstGeom>
          <a:noFill/>
        </p:spPr>
        <p:txBody>
          <a:bodyPr wrap="square">
            <a:spAutoFit/>
          </a:bodyPr>
          <a:lstStyle/>
          <a:p>
            <a:pPr>
              <a:spcAft>
                <a:spcPts val="800"/>
              </a:spcAft>
            </a:pPr>
            <a:r>
              <a:rPr lang="ru-RU"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Стратегия «Избегайте прямой конфронтации»</a:t>
            </a:r>
          </a:p>
          <a:p>
            <a:pPr algn="just">
              <a:spcAft>
                <a:spcPts val="800"/>
              </a:spcAft>
            </a:pPr>
            <a:r>
              <a:rPr lang="ru-RU" sz="20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Так как у учителя сформировалось устойчивое отношение и эмоциональные ожидания («негативные прогнозы») к поведению данной ученицы, то работу начали с упражнения по нейтрализации негативного эмоционального восприятия педагога, применив упражнение «20 положительных качеств». Данное упражнение позволило увидеть «сильные стороны» в поведении и личностных качествах П., которые можно использовать со знаком «+» в работе с ребенком, а также проработать «эмоциональные ожидания, страхи и гнев» учителя в отношении данной ученицы</a:t>
            </a:r>
            <a:r>
              <a:rPr lang="ru-RU" sz="2000"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ru-RU" sz="2000" b="1"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Стратегия «Изящный уход» -</a:t>
            </a:r>
            <a:r>
              <a:rPr lang="ru-RU" sz="2800" dirty="0" smtClean="0">
                <a:solidFill>
                  <a:schemeClr val="bg2"/>
                </a:solidFill>
              </a:rPr>
              <a:t> </a:t>
            </a:r>
            <a:r>
              <a:rPr lang="ru-RU" sz="2000" dirty="0" smtClean="0">
                <a:solidFill>
                  <a:schemeClr val="bg2"/>
                </a:solidFill>
                <a:latin typeface="Times New Roman" panose="02020603050405020304" pitchFamily="18" charset="0"/>
                <a:cs typeface="Times New Roman" panose="02020603050405020304" pitchFamily="18" charset="0"/>
              </a:rPr>
              <a:t>это дипломатический маневр, позволяющий всем участникам конфликта «сохранить лицо» и избежать скандала. Во время возникающих пререканий ученицы П., не вступать в полемику, а предложить время для обсуждения данного вопроса вне урока.</a:t>
            </a:r>
            <a:endParaRPr lang="ru-RU"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991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4fa14373d_7_137"/>
          <p:cNvSpPr txBox="1">
            <a:spLocks noGrp="1"/>
          </p:cNvSpPr>
          <p:nvPr>
            <p:ph type="title"/>
          </p:nvPr>
        </p:nvSpPr>
        <p:spPr>
          <a:xfrm>
            <a:off x="1071913" y="366890"/>
            <a:ext cx="7730598" cy="1247422"/>
          </a:xfrm>
          <a:prstGeom prst="rect">
            <a:avLst/>
          </a:prstGeom>
          <a:noFill/>
          <a:ln>
            <a:noFill/>
          </a:ln>
        </p:spPr>
        <p:txBody>
          <a:bodyPr spcFirstLastPara="1" wrap="square" lIns="91425" tIns="45700" rIns="91425" bIns="45700" anchor="t" anchorCtr="0">
            <a:noAutofit/>
          </a:bodyPr>
          <a:lstStyle/>
          <a:p>
            <a:pPr lvl="0">
              <a:buClr>
                <a:srgbClr val="002060"/>
              </a:buClr>
              <a:buSzPts val="3600"/>
            </a:pPr>
            <a:r>
              <a:rPr lang="en-US" sz="2400" dirty="0">
                <a:solidFill>
                  <a:srgbClr val="FF0000"/>
                </a:solidFill>
                <a:latin typeface="Times New Roman"/>
                <a:ea typeface="Times New Roman"/>
                <a:cs typeface="Times New Roman"/>
                <a:sym typeface="Times New Roman"/>
              </a:rPr>
              <a:t>ШАГ </a:t>
            </a:r>
            <a:r>
              <a:rPr lang="ru-RU" sz="2400" dirty="0">
                <a:solidFill>
                  <a:srgbClr val="FF0000"/>
                </a:solidFill>
                <a:latin typeface="Times New Roman"/>
                <a:ea typeface="Times New Roman"/>
                <a:cs typeface="Times New Roman"/>
                <a:sym typeface="Times New Roman"/>
              </a:rPr>
              <a:t>4</a:t>
            </a:r>
            <a:r>
              <a:rPr lang="en-US" sz="2400" dirty="0">
                <a:solidFill>
                  <a:srgbClr val="002060"/>
                </a:solidFill>
                <a:latin typeface="Times New Roman"/>
                <a:ea typeface="Times New Roman"/>
                <a:cs typeface="Times New Roman"/>
                <a:sym typeface="Times New Roman"/>
              </a:rPr>
              <a:t/>
            </a:r>
            <a:br>
              <a:rPr lang="en-US" sz="2400" dirty="0">
                <a:solidFill>
                  <a:srgbClr val="002060"/>
                </a:solidFill>
                <a:latin typeface="Times New Roman"/>
                <a:ea typeface="Times New Roman"/>
                <a:cs typeface="Times New Roman"/>
                <a:sym typeface="Times New Roman"/>
              </a:rPr>
            </a:br>
            <a:r>
              <a:rPr lang="en-US" sz="2400" dirty="0">
                <a:solidFill>
                  <a:srgbClr val="002060"/>
                </a:solidFill>
                <a:latin typeface="Times New Roman"/>
                <a:ea typeface="Times New Roman"/>
                <a:cs typeface="Times New Roman"/>
                <a:sym typeface="Times New Roman"/>
              </a:rPr>
              <a:t> </a:t>
            </a:r>
            <a:r>
              <a:rPr lang="ru-RU" sz="2400" b="1" dirty="0">
                <a:solidFill>
                  <a:srgbClr val="FF0000"/>
                </a:solidFill>
                <a:latin typeface="Times New Roman"/>
                <a:ea typeface="Times New Roman"/>
                <a:cs typeface="Times New Roman"/>
                <a:sym typeface="Times New Roman"/>
              </a:rPr>
              <a:t>Разработка стратегии и тактики поддержки ученика для повышения его самоуважения</a:t>
            </a:r>
            <a:endParaRPr sz="2400" b="1" dirty="0">
              <a:solidFill>
                <a:srgbClr val="FF0000"/>
              </a:solidFill>
              <a:latin typeface="Times New Roman"/>
              <a:ea typeface="Times New Roman"/>
              <a:cs typeface="Times New Roman"/>
              <a:sym typeface="Times New Roman"/>
            </a:endParaRPr>
          </a:p>
        </p:txBody>
      </p:sp>
      <p:sp>
        <p:nvSpPr>
          <p:cNvPr id="237" name="Google Shape;237;g114fa14373d_7_137"/>
          <p:cNvSpPr txBox="1">
            <a:spLocks noGrp="1"/>
          </p:cNvSpPr>
          <p:nvPr>
            <p:ph type="body" idx="1"/>
          </p:nvPr>
        </p:nvSpPr>
        <p:spPr>
          <a:xfrm>
            <a:off x="1187624" y="2370327"/>
            <a:ext cx="7499176" cy="4120784"/>
          </a:xfrm>
          <a:prstGeom prst="rect">
            <a:avLst/>
          </a:prstGeom>
          <a:noFill/>
          <a:ln>
            <a:noFill/>
          </a:ln>
        </p:spPr>
        <p:txBody>
          <a:bodyPr spcFirstLastPara="1" wrap="square" lIns="91425" tIns="45700" rIns="91425" bIns="45700" anchor="t" anchorCtr="0">
            <a:noAutofit/>
          </a:bodyPr>
          <a:lstStyle/>
          <a:p>
            <a:pPr marL="25400" indent="0" algn="just">
              <a:lnSpc>
                <a:spcPct val="107000"/>
              </a:lnSpc>
              <a:spcAft>
                <a:spcPts val="800"/>
              </a:spcAft>
              <a:buNone/>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139700" algn="l" rtl="0">
              <a:spcBef>
                <a:spcPts val="640"/>
              </a:spcBef>
              <a:spcAft>
                <a:spcPts val="0"/>
              </a:spcAft>
              <a:buClr>
                <a:schemeClr val="dk1"/>
              </a:buClr>
              <a:buSzPts val="3200"/>
              <a:buNone/>
            </a:pPr>
            <a:endParaRPr dirty="0"/>
          </a:p>
        </p:txBody>
      </p:sp>
      <p:sp>
        <p:nvSpPr>
          <p:cNvPr id="5" name="TextBox 4">
            <a:extLst>
              <a:ext uri="{FF2B5EF4-FFF2-40B4-BE49-F238E27FC236}">
                <a16:creationId xmlns:a16="http://schemas.microsoft.com/office/drawing/2014/main" id="{0DD1623D-EAF2-411F-973F-74F46E2410CE}"/>
              </a:ext>
            </a:extLst>
          </p:cNvPr>
          <p:cNvSpPr txBox="1"/>
          <p:nvPr/>
        </p:nvSpPr>
        <p:spPr>
          <a:xfrm>
            <a:off x="1187624" y="1614312"/>
            <a:ext cx="7614887" cy="4791055"/>
          </a:xfrm>
          <a:prstGeom prst="rect">
            <a:avLst/>
          </a:prstGeom>
          <a:noFill/>
        </p:spPr>
        <p:txBody>
          <a:bodyPr wrap="square">
            <a:spAutoFit/>
          </a:bodyPr>
          <a:lstStyle/>
          <a:p>
            <a:pPr algn="just">
              <a:spcAft>
                <a:spcPts val="800"/>
              </a:spcAft>
            </a:pPr>
            <a:r>
              <a:rPr lang="ru-RU"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Стратегия «Формируйте у учеников веру в успех»</a:t>
            </a:r>
            <a:endParaRPr lang="ru-RU"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Подчеркивайте любые улучшения;</a:t>
            </a:r>
            <a:endParaRPr lang="ru-RU"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Объявляйте о любых вклада конкретного ученика в общее дело;</a:t>
            </a:r>
            <a:endParaRPr lang="ru-RU"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Раскрывайте сильные стороны своих учеников;</a:t>
            </a:r>
            <a:endParaRPr lang="ru-RU"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Демонстрируйте веру в своих учеников</a:t>
            </a:r>
            <a:endParaRPr lang="ru-RU"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Признавайте трудность ваших заданий. </a:t>
            </a:r>
            <a:endParaRPr lang="ru-RU"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Ограничивайте время на выполнение задания.</a:t>
            </a:r>
          </a:p>
          <a:p>
            <a:pPr algn="just">
              <a:spcAft>
                <a:spcPts val="800"/>
              </a:spcAft>
            </a:pPr>
            <a:r>
              <a:rPr lang="ru-RU" sz="18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Стратегия «Позволяйте ученикам проявлять власть и руководить разрешенными способами»</a:t>
            </a:r>
          </a:p>
          <a:p>
            <a:pPr algn="just">
              <a:spcAft>
                <a:spcPts val="800"/>
              </a:spcAft>
            </a:pPr>
            <a:r>
              <a:rPr lang="ru-RU" sz="1800" b="1" i="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Передача ученику части своей организаторской </a:t>
            </a:r>
            <a:r>
              <a:rPr lang="ru-RU" sz="18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власти. </a:t>
            </a:r>
            <a:r>
              <a:rPr lang="ru-RU" sz="18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Ученицу П. на собрании класса выбрали старостой, так как она пользуется авторитетом у большинства одноклассников. Теперь она может использовать свои лидерские качества и организаторские способности в самоуправлении класса и выполнении поручений классного руководителя.</a:t>
            </a:r>
            <a:endParaRPr lang="ru-RU" sz="1800" i="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84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14fa14373d_7_132"/>
          <p:cNvSpPr txBox="1">
            <a:spLocks noGrp="1"/>
          </p:cNvSpPr>
          <p:nvPr>
            <p:ph type="title"/>
          </p:nvPr>
        </p:nvSpPr>
        <p:spPr>
          <a:xfrm>
            <a:off x="1331640" y="332656"/>
            <a:ext cx="7509520" cy="21602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3600"/>
              <a:buFont typeface="Times New Roman"/>
              <a:buNone/>
            </a:pPr>
            <a:r>
              <a:rPr lang="en-US" sz="3600" b="1">
                <a:solidFill>
                  <a:srgbClr val="FF0000"/>
                </a:solidFill>
                <a:latin typeface="Times New Roman"/>
                <a:ea typeface="Times New Roman"/>
                <a:cs typeface="Times New Roman"/>
                <a:sym typeface="Times New Roman"/>
              </a:rPr>
              <a:t>ШКОЛЬНЫЙ ПЛАН ДЕЙСТВИЙ</a:t>
            </a:r>
            <a:endParaRPr sz="3600" b="1">
              <a:solidFill>
                <a:srgbClr val="FF0000"/>
              </a:solidFill>
              <a:latin typeface="Times New Roman"/>
              <a:ea typeface="Times New Roman"/>
              <a:cs typeface="Times New Roman"/>
              <a:sym typeface="Times New Roman"/>
            </a:endParaRPr>
          </a:p>
        </p:txBody>
      </p:sp>
      <p:sp>
        <p:nvSpPr>
          <p:cNvPr id="231" name="Google Shape;231;g114fa14373d_7_132"/>
          <p:cNvSpPr txBox="1">
            <a:spLocks noGrp="1"/>
          </p:cNvSpPr>
          <p:nvPr>
            <p:ph type="body" idx="1"/>
          </p:nvPr>
        </p:nvSpPr>
        <p:spPr>
          <a:xfrm>
            <a:off x="1331640" y="1412776"/>
            <a:ext cx="7509520" cy="49580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3200"/>
              <a:buNone/>
            </a:pPr>
            <a:r>
              <a:rPr lang="en-US" dirty="0" err="1">
                <a:solidFill>
                  <a:srgbClr val="002060"/>
                </a:solidFill>
                <a:latin typeface="Times New Roman"/>
                <a:ea typeface="Times New Roman"/>
                <a:cs typeface="Times New Roman"/>
                <a:sym typeface="Times New Roman"/>
              </a:rPr>
              <a:t>Составитель</a:t>
            </a: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Хилькевич</a:t>
            </a: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Светлана</a:t>
            </a: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Владимировна</a:t>
            </a: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учитель</a:t>
            </a: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начальных</a:t>
            </a: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классов</a:t>
            </a:r>
            <a:r>
              <a:rPr lang="en-US" dirty="0">
                <a:solidFill>
                  <a:srgbClr val="002060"/>
                </a:solidFill>
                <a:latin typeface="Times New Roman"/>
                <a:ea typeface="Times New Roman"/>
                <a:cs typeface="Times New Roman"/>
                <a:sym typeface="Times New Roman"/>
              </a:rPr>
              <a:t> МАОУ СОШ№</a:t>
            </a:r>
            <a:r>
              <a:rPr lang="en-US" dirty="0" smtClean="0">
                <a:solidFill>
                  <a:srgbClr val="002060"/>
                </a:solidFill>
                <a:latin typeface="Times New Roman"/>
                <a:ea typeface="Times New Roman"/>
                <a:cs typeface="Times New Roman"/>
                <a:sym typeface="Times New Roman"/>
              </a:rPr>
              <a:t>44</a:t>
            </a:r>
            <a:endParaRPr dirty="0"/>
          </a:p>
          <a:p>
            <a:pPr marL="342900" lvl="0" indent="-139700" algn="l" rtl="0">
              <a:spcBef>
                <a:spcPts val="640"/>
              </a:spcBef>
              <a:spcAft>
                <a:spcPts val="0"/>
              </a:spcAft>
              <a:buClr>
                <a:schemeClr val="dk1"/>
              </a:buClr>
              <a:buSzPts val="3200"/>
              <a:buNone/>
            </a:pPr>
            <a:endParaRPr dirty="0">
              <a:solidFill>
                <a:srgbClr val="002060"/>
              </a:solidFill>
              <a:latin typeface="Times New Roman"/>
              <a:ea typeface="Times New Roman"/>
              <a:cs typeface="Times New Roman"/>
              <a:sym typeface="Times New Roman"/>
            </a:endParaRPr>
          </a:p>
          <a:p>
            <a:pPr marL="0" lvl="0" indent="0" algn="l" rtl="0">
              <a:spcBef>
                <a:spcPts val="640"/>
              </a:spcBef>
              <a:spcAft>
                <a:spcPts val="0"/>
              </a:spcAft>
              <a:buClr>
                <a:srgbClr val="002060"/>
              </a:buClr>
              <a:buSzPts val="3200"/>
              <a:buNone/>
            </a:pPr>
            <a:r>
              <a:rPr lang="en-US" dirty="0" err="1">
                <a:solidFill>
                  <a:srgbClr val="002060"/>
                </a:solidFill>
                <a:latin typeface="Times New Roman"/>
                <a:ea typeface="Times New Roman"/>
                <a:cs typeface="Times New Roman"/>
                <a:sym typeface="Times New Roman"/>
              </a:rPr>
              <a:t>Психолого-педагогическое</a:t>
            </a: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сопровождение</a:t>
            </a:r>
            <a:r>
              <a:rPr lang="en-US" dirty="0" smtClean="0">
                <a:solidFill>
                  <a:srgbClr val="002060"/>
                </a:solidFill>
                <a:latin typeface="Times New Roman"/>
                <a:ea typeface="Times New Roman"/>
                <a:cs typeface="Times New Roman"/>
                <a:sym typeface="Times New Roman"/>
              </a:rPr>
              <a:t>:</a:t>
            </a:r>
            <a:endParaRPr lang="ru-RU" dirty="0" smtClean="0">
              <a:solidFill>
                <a:srgbClr val="002060"/>
              </a:solidFill>
              <a:latin typeface="Times New Roman"/>
              <a:ea typeface="Times New Roman"/>
              <a:cs typeface="Times New Roman"/>
              <a:sym typeface="Times New Roman"/>
            </a:endParaRPr>
          </a:p>
          <a:p>
            <a:pPr marL="0" lvl="0" indent="0" algn="l" rtl="0">
              <a:spcBef>
                <a:spcPts val="640"/>
              </a:spcBef>
              <a:spcAft>
                <a:spcPts val="0"/>
              </a:spcAft>
              <a:buClr>
                <a:srgbClr val="002060"/>
              </a:buClr>
              <a:buSzPts val="3200"/>
              <a:buNone/>
            </a:pPr>
            <a:r>
              <a:rPr lang="en-US" dirty="0" err="1" smtClean="0">
                <a:solidFill>
                  <a:srgbClr val="002060"/>
                </a:solidFill>
                <a:latin typeface="Times New Roman"/>
                <a:ea typeface="Times New Roman"/>
                <a:cs typeface="Times New Roman"/>
                <a:sym typeface="Times New Roman"/>
              </a:rPr>
              <a:t>Карнаухова</a:t>
            </a:r>
            <a:r>
              <a:rPr lang="en-US" dirty="0" smtClean="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Татьяна</a:t>
            </a: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Алексеевна</a:t>
            </a: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педагог-психолог</a:t>
            </a:r>
            <a:r>
              <a:rPr lang="en-US" dirty="0">
                <a:solidFill>
                  <a:srgbClr val="002060"/>
                </a:solidFill>
                <a:latin typeface="Times New Roman"/>
                <a:ea typeface="Times New Roman"/>
                <a:cs typeface="Times New Roman"/>
                <a:sym typeface="Times New Roman"/>
              </a:rPr>
              <a:t> МАОУ СОШ№44</a:t>
            </a:r>
            <a:endParaRPr dirty="0">
              <a:solidFill>
                <a:srgbClr val="00206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2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4fa14373d_7_137"/>
          <p:cNvSpPr txBox="1">
            <a:spLocks noGrp="1"/>
          </p:cNvSpPr>
          <p:nvPr>
            <p:ph type="title"/>
          </p:nvPr>
        </p:nvSpPr>
        <p:spPr>
          <a:xfrm>
            <a:off x="1071913" y="288186"/>
            <a:ext cx="7730598" cy="1136089"/>
          </a:xfrm>
          <a:prstGeom prst="rect">
            <a:avLst/>
          </a:prstGeom>
          <a:noFill/>
          <a:ln>
            <a:noFill/>
          </a:ln>
        </p:spPr>
        <p:txBody>
          <a:bodyPr spcFirstLastPara="1" wrap="square" lIns="91425" tIns="45700" rIns="91425" bIns="45700" anchor="t" anchorCtr="0">
            <a:noAutofit/>
          </a:bodyPr>
          <a:lstStyle/>
          <a:p>
            <a:pPr lvl="0">
              <a:buClr>
                <a:srgbClr val="002060"/>
              </a:buClr>
              <a:buSzPts val="3600"/>
            </a:pPr>
            <a:r>
              <a:rPr lang="en-US" sz="2400" dirty="0">
                <a:solidFill>
                  <a:srgbClr val="FF0000"/>
                </a:solidFill>
                <a:latin typeface="Times New Roman"/>
                <a:ea typeface="Times New Roman"/>
                <a:cs typeface="Times New Roman"/>
                <a:sym typeface="Times New Roman"/>
              </a:rPr>
              <a:t>ШАГ </a:t>
            </a:r>
            <a:r>
              <a:rPr lang="ru-RU" sz="2400" dirty="0">
                <a:solidFill>
                  <a:srgbClr val="FF0000"/>
                </a:solidFill>
                <a:latin typeface="Times New Roman"/>
                <a:ea typeface="Times New Roman"/>
                <a:cs typeface="Times New Roman"/>
                <a:sym typeface="Times New Roman"/>
              </a:rPr>
              <a:t>4</a:t>
            </a:r>
            <a:r>
              <a:rPr lang="en-US" sz="2400" dirty="0">
                <a:solidFill>
                  <a:srgbClr val="002060"/>
                </a:solidFill>
                <a:latin typeface="Times New Roman"/>
                <a:ea typeface="Times New Roman"/>
                <a:cs typeface="Times New Roman"/>
                <a:sym typeface="Times New Roman"/>
              </a:rPr>
              <a:t/>
            </a:r>
            <a:br>
              <a:rPr lang="en-US" sz="2400" dirty="0">
                <a:solidFill>
                  <a:srgbClr val="002060"/>
                </a:solidFill>
                <a:latin typeface="Times New Roman"/>
                <a:ea typeface="Times New Roman"/>
                <a:cs typeface="Times New Roman"/>
                <a:sym typeface="Times New Roman"/>
              </a:rPr>
            </a:br>
            <a:r>
              <a:rPr lang="en-US" sz="2400" dirty="0">
                <a:solidFill>
                  <a:srgbClr val="002060"/>
                </a:solidFill>
                <a:latin typeface="Times New Roman"/>
                <a:ea typeface="Times New Roman"/>
                <a:cs typeface="Times New Roman"/>
                <a:sym typeface="Times New Roman"/>
              </a:rPr>
              <a:t> </a:t>
            </a:r>
            <a:r>
              <a:rPr lang="ru-RU" sz="2400" b="1" dirty="0">
                <a:solidFill>
                  <a:srgbClr val="FF0000"/>
                </a:solidFill>
                <a:latin typeface="Times New Roman"/>
                <a:ea typeface="Times New Roman"/>
                <a:cs typeface="Times New Roman"/>
                <a:sym typeface="Times New Roman"/>
              </a:rPr>
              <a:t>Разработка стратегии и тактики поддержки ученика для повышения его самоуважения</a:t>
            </a:r>
            <a:endParaRPr sz="2400" b="1" dirty="0">
              <a:solidFill>
                <a:srgbClr val="FF0000"/>
              </a:solidFill>
              <a:latin typeface="Times New Roman"/>
              <a:ea typeface="Times New Roman"/>
              <a:cs typeface="Times New Roman"/>
              <a:sym typeface="Times New Roman"/>
            </a:endParaRPr>
          </a:p>
        </p:txBody>
      </p:sp>
      <p:sp>
        <p:nvSpPr>
          <p:cNvPr id="237" name="Google Shape;237;g114fa14373d_7_137"/>
          <p:cNvSpPr txBox="1">
            <a:spLocks noGrp="1"/>
          </p:cNvSpPr>
          <p:nvPr>
            <p:ph type="body" idx="1"/>
          </p:nvPr>
        </p:nvSpPr>
        <p:spPr>
          <a:xfrm>
            <a:off x="1187624" y="2370327"/>
            <a:ext cx="7499176" cy="4120784"/>
          </a:xfrm>
          <a:prstGeom prst="rect">
            <a:avLst/>
          </a:prstGeom>
          <a:noFill/>
          <a:ln>
            <a:noFill/>
          </a:ln>
        </p:spPr>
        <p:txBody>
          <a:bodyPr spcFirstLastPara="1" wrap="square" lIns="91425" tIns="45700" rIns="91425" bIns="45700" anchor="t" anchorCtr="0">
            <a:noAutofit/>
          </a:bodyPr>
          <a:lstStyle/>
          <a:p>
            <a:pPr marL="25400" indent="0" algn="just">
              <a:lnSpc>
                <a:spcPct val="107000"/>
              </a:lnSpc>
              <a:spcAft>
                <a:spcPts val="800"/>
              </a:spcAft>
              <a:buNone/>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139700" algn="l" rtl="0">
              <a:spcBef>
                <a:spcPts val="640"/>
              </a:spcBef>
              <a:spcAft>
                <a:spcPts val="0"/>
              </a:spcAft>
              <a:buClr>
                <a:schemeClr val="dk1"/>
              </a:buClr>
              <a:buSzPts val="3200"/>
              <a:buNone/>
            </a:pPr>
            <a:endParaRPr dirty="0"/>
          </a:p>
        </p:txBody>
      </p:sp>
      <p:sp>
        <p:nvSpPr>
          <p:cNvPr id="5" name="TextBox 4">
            <a:extLst>
              <a:ext uri="{FF2B5EF4-FFF2-40B4-BE49-F238E27FC236}">
                <a16:creationId xmlns:a16="http://schemas.microsoft.com/office/drawing/2014/main" id="{0DD1623D-EAF2-411F-973F-74F46E2410CE}"/>
              </a:ext>
            </a:extLst>
          </p:cNvPr>
          <p:cNvSpPr txBox="1"/>
          <p:nvPr/>
        </p:nvSpPr>
        <p:spPr>
          <a:xfrm>
            <a:off x="1303335" y="1424275"/>
            <a:ext cx="7499176" cy="5345053"/>
          </a:xfrm>
          <a:prstGeom prst="rect">
            <a:avLst/>
          </a:prstGeom>
          <a:noFill/>
        </p:spPr>
        <p:txBody>
          <a:bodyPr wrap="square">
            <a:spAutoFit/>
          </a:bodyPr>
          <a:lstStyle/>
          <a:p>
            <a:pPr algn="ctr">
              <a:spcAft>
                <a:spcPts val="800"/>
              </a:spcAft>
            </a:pPr>
            <a:r>
              <a:rPr lang="ru-RU" sz="1600" b="1"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Упражнение «20 положительных качеств»</a:t>
            </a:r>
          </a:p>
          <a:p>
            <a:pPr algn="just">
              <a:spcAft>
                <a:spcPts val="800"/>
              </a:spcAft>
            </a:pPr>
            <a:r>
              <a:rPr lang="ru-RU" sz="1600" b="1" i="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В ходе работы с учителем, выявлены следующие </a:t>
            </a:r>
            <a:r>
              <a:rPr lang="ru-RU" sz="16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сильные </a:t>
            </a:r>
            <a:r>
              <a:rPr lang="ru-RU" sz="1600" b="1" i="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стороны (положительные качества) учащейся:</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Активная                                                        </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Позитивная</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Имеет свою точку зрения</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Обладает лидерскими качествами</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Пунктуальная</a:t>
            </a:r>
          </a:p>
          <a:p>
            <a:pPr marL="342900" lvl="0" indent="-342900">
              <a:buFont typeface="+mj-lt"/>
              <a:buAutoNum type="arabicPeriod"/>
            </a:pPr>
            <a:r>
              <a:rPr lang="ru-RU" dirty="0" smtClean="0">
                <a:solidFill>
                  <a:schemeClr val="bg2"/>
                </a:solidFill>
                <a:latin typeface="Times New Roman" panose="02020603050405020304" pitchFamily="18" charset="0"/>
                <a:cs typeface="Times New Roman" panose="02020603050405020304" pitchFamily="18" charset="0"/>
              </a:rPr>
              <a:t>Отзывчивая</a:t>
            </a:r>
            <a:endParaRPr lang="ru-RU" dirty="0">
              <a:solidFill>
                <a:schemeClr val="bg2"/>
              </a:solidFill>
              <a:latin typeface="Times New Roman" panose="02020603050405020304" pitchFamily="18" charset="0"/>
              <a:cs typeface="Times New Roman" panose="02020603050405020304" pitchFamily="18" charset="0"/>
            </a:endParaRP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Способна контролировать свои желания</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Умеет делать выводы</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Инициативная</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Может брать на себя ответственность</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Обладает дипломатическими качествами</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Встает на защиту одноклассников</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Может поддержать словом</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Рассудительная. </a:t>
            </a:r>
            <a:endParaRPr lang="ru-RU" dirty="0" smtClean="0">
              <a:solidFill>
                <a:schemeClr val="bg2"/>
              </a:solidFill>
              <a:latin typeface="Times New Roman" panose="02020603050405020304" pitchFamily="18" charset="0"/>
              <a:cs typeface="Times New Roman" panose="02020603050405020304" pitchFamily="18" charset="0"/>
            </a:endParaRPr>
          </a:p>
          <a:p>
            <a:pPr marL="342900" lvl="0" indent="-342900">
              <a:buFont typeface="+mj-lt"/>
              <a:buAutoNum type="arabicPeriod"/>
            </a:pPr>
            <a:r>
              <a:rPr lang="ru-RU" dirty="0" smtClean="0">
                <a:solidFill>
                  <a:schemeClr val="bg2"/>
                </a:solidFill>
                <a:latin typeface="Times New Roman" panose="02020603050405020304" pitchFamily="18" charset="0"/>
                <a:cs typeface="Times New Roman" panose="02020603050405020304" pitchFamily="18" charset="0"/>
              </a:rPr>
              <a:t>Хорошая </a:t>
            </a:r>
            <a:r>
              <a:rPr lang="ru-RU" dirty="0">
                <a:solidFill>
                  <a:schemeClr val="bg2"/>
                </a:solidFill>
                <a:latin typeface="Times New Roman" panose="02020603050405020304" pitchFamily="18" charset="0"/>
                <a:cs typeface="Times New Roman" panose="02020603050405020304" pitchFamily="18" charset="0"/>
              </a:rPr>
              <a:t>грамотная речь</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Умеет шутить, хорошее чувство юмора</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Умеет хранить секреты, умеет дружить </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Имеет организаторские способности</a:t>
            </a:r>
          </a:p>
          <a:p>
            <a:pPr marL="342900" lvl="0" indent="-342900">
              <a:buFont typeface="+mj-lt"/>
              <a:buAutoNum type="arabicPeriod"/>
            </a:pPr>
            <a:r>
              <a:rPr lang="ru-RU" dirty="0">
                <a:solidFill>
                  <a:schemeClr val="bg2"/>
                </a:solidFill>
                <a:latin typeface="Times New Roman" panose="02020603050405020304" pitchFamily="18" charset="0"/>
                <a:cs typeface="Times New Roman" panose="02020603050405020304" pitchFamily="18" charset="0"/>
              </a:rPr>
              <a:t>Легко усваивает информацию (учебную)</a:t>
            </a:r>
          </a:p>
          <a:p>
            <a:pPr marL="342900" lvl="0" indent="-342900">
              <a:buFont typeface="+mj-lt"/>
              <a:buAutoNum type="arabicPeriod"/>
            </a:pPr>
            <a:r>
              <a:rPr lang="ru-RU" dirty="0" smtClean="0">
                <a:solidFill>
                  <a:schemeClr val="bg2"/>
                </a:solidFill>
                <a:latin typeface="Times New Roman" panose="02020603050405020304" pitchFamily="18" charset="0"/>
                <a:cs typeface="Times New Roman" panose="02020603050405020304" pitchFamily="18" charset="0"/>
              </a:rPr>
              <a:t>Справедливая</a:t>
            </a:r>
            <a:endParaRPr lang="ru-RU"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804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4fa14373d_7_137"/>
          <p:cNvSpPr txBox="1">
            <a:spLocks noGrp="1"/>
          </p:cNvSpPr>
          <p:nvPr>
            <p:ph type="title"/>
          </p:nvPr>
        </p:nvSpPr>
        <p:spPr>
          <a:xfrm>
            <a:off x="1071913" y="604341"/>
            <a:ext cx="7730598" cy="925462"/>
          </a:xfrm>
          <a:prstGeom prst="rect">
            <a:avLst/>
          </a:prstGeom>
          <a:noFill/>
          <a:ln>
            <a:noFill/>
          </a:ln>
        </p:spPr>
        <p:txBody>
          <a:bodyPr spcFirstLastPara="1" wrap="square" lIns="91425" tIns="45700" rIns="91425" bIns="45700" anchor="t" anchorCtr="0">
            <a:noAutofit/>
          </a:bodyPr>
          <a:lstStyle/>
          <a:p>
            <a:pPr lvl="0">
              <a:buClr>
                <a:srgbClr val="002060"/>
              </a:buClr>
              <a:buSzPts val="3600"/>
            </a:pPr>
            <a:r>
              <a:rPr lang="en-US" sz="2400" dirty="0">
                <a:solidFill>
                  <a:srgbClr val="FF0000"/>
                </a:solidFill>
                <a:latin typeface="Times New Roman"/>
                <a:ea typeface="Times New Roman"/>
                <a:cs typeface="Times New Roman"/>
                <a:sym typeface="Times New Roman"/>
              </a:rPr>
              <a:t>ШАГ </a:t>
            </a:r>
            <a:r>
              <a:rPr lang="ru-RU" sz="2400" dirty="0">
                <a:solidFill>
                  <a:srgbClr val="FF0000"/>
                </a:solidFill>
                <a:latin typeface="Times New Roman"/>
                <a:ea typeface="Times New Roman"/>
                <a:cs typeface="Times New Roman"/>
                <a:sym typeface="Times New Roman"/>
              </a:rPr>
              <a:t>5</a:t>
            </a:r>
            <a:r>
              <a:rPr lang="en-US" sz="2400" dirty="0">
                <a:solidFill>
                  <a:srgbClr val="002060"/>
                </a:solidFill>
                <a:latin typeface="Times New Roman"/>
                <a:ea typeface="Times New Roman"/>
                <a:cs typeface="Times New Roman"/>
                <a:sym typeface="Times New Roman"/>
              </a:rPr>
              <a:t/>
            </a:r>
            <a:br>
              <a:rPr lang="en-US" sz="2400" dirty="0">
                <a:solidFill>
                  <a:srgbClr val="002060"/>
                </a:solidFill>
                <a:latin typeface="Times New Roman"/>
                <a:ea typeface="Times New Roman"/>
                <a:cs typeface="Times New Roman"/>
                <a:sym typeface="Times New Roman"/>
              </a:rPr>
            </a:br>
            <a:r>
              <a:rPr lang="en-US" sz="2400" dirty="0">
                <a:solidFill>
                  <a:srgbClr val="002060"/>
                </a:solidFill>
                <a:latin typeface="Times New Roman"/>
                <a:ea typeface="Times New Roman"/>
                <a:cs typeface="Times New Roman"/>
                <a:sym typeface="Times New Roman"/>
              </a:rPr>
              <a:t> </a:t>
            </a:r>
            <a:r>
              <a:rPr lang="ru-RU" sz="2400" b="1" dirty="0">
                <a:solidFill>
                  <a:srgbClr val="FF0000"/>
                </a:solidFill>
                <a:latin typeface="Times New Roman"/>
                <a:ea typeface="Times New Roman"/>
                <a:cs typeface="Times New Roman"/>
                <a:sym typeface="Times New Roman"/>
              </a:rPr>
              <a:t>Включение родителей в реализацию ШПД</a:t>
            </a:r>
            <a:endParaRPr sz="2400" b="1" dirty="0">
              <a:solidFill>
                <a:srgbClr val="FF0000"/>
              </a:solidFill>
              <a:latin typeface="Times New Roman"/>
              <a:ea typeface="Times New Roman"/>
              <a:cs typeface="Times New Roman"/>
              <a:sym typeface="Times New Roman"/>
            </a:endParaRPr>
          </a:p>
        </p:txBody>
      </p:sp>
      <p:sp>
        <p:nvSpPr>
          <p:cNvPr id="237" name="Google Shape;237;g114fa14373d_7_137"/>
          <p:cNvSpPr txBox="1">
            <a:spLocks noGrp="1"/>
          </p:cNvSpPr>
          <p:nvPr>
            <p:ph type="body" idx="1"/>
          </p:nvPr>
        </p:nvSpPr>
        <p:spPr>
          <a:xfrm>
            <a:off x="1187624" y="2370327"/>
            <a:ext cx="7499176" cy="1579881"/>
          </a:xfrm>
          <a:prstGeom prst="rect">
            <a:avLst/>
          </a:prstGeom>
          <a:noFill/>
          <a:ln>
            <a:noFill/>
          </a:ln>
        </p:spPr>
        <p:txBody>
          <a:bodyPr spcFirstLastPara="1" wrap="square" lIns="91425" tIns="45700" rIns="91425" bIns="45700" anchor="t" anchorCtr="0">
            <a:noAutofit/>
          </a:bodyPr>
          <a:lstStyle/>
          <a:p>
            <a:pPr marL="25400" indent="0" algn="just">
              <a:lnSpc>
                <a:spcPct val="107000"/>
              </a:lnSpc>
              <a:spcAft>
                <a:spcPts val="800"/>
              </a:spcAft>
              <a:buNone/>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139700" algn="l" rtl="0">
              <a:spcBef>
                <a:spcPts val="640"/>
              </a:spcBef>
              <a:spcAft>
                <a:spcPts val="0"/>
              </a:spcAft>
              <a:buClr>
                <a:schemeClr val="dk1"/>
              </a:buClr>
              <a:buSzPts val="3200"/>
              <a:buNone/>
            </a:pPr>
            <a:endParaRPr dirty="0"/>
          </a:p>
        </p:txBody>
      </p:sp>
      <p:sp>
        <p:nvSpPr>
          <p:cNvPr id="2" name="Прямоугольник 1"/>
          <p:cNvSpPr/>
          <p:nvPr/>
        </p:nvSpPr>
        <p:spPr>
          <a:xfrm>
            <a:off x="1282263" y="2002851"/>
            <a:ext cx="7520248" cy="2829493"/>
          </a:xfrm>
          <a:prstGeom prst="rect">
            <a:avLst/>
          </a:prstGeom>
        </p:spPr>
        <p:txBody>
          <a:bodyPr wrap="square">
            <a:spAutoFit/>
          </a:bodyPr>
          <a:lstStyle/>
          <a:p>
            <a:pPr algn="just">
              <a:lnSpc>
                <a:spcPct val="107000"/>
              </a:lnSpc>
              <a:spcAft>
                <a:spcPts val="800"/>
              </a:spcAft>
            </a:pPr>
            <a:r>
              <a:rPr lang="ru-RU" sz="20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В ходе работы проведена встреча с мамой, на которой выработаны совместные  приемлемые санкции за проявление нежелательного поведения  во время урока</a:t>
            </a:r>
            <a:r>
              <a:rPr lang="ru-RU" sz="2000"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Мама одобрила дополнительный объем заданий за нарушение дисциплины на уроке и невыполнение учебных заданий в полном объеме.</a:t>
            </a:r>
          </a:p>
          <a:p>
            <a:pPr algn="just">
              <a:lnSpc>
                <a:spcPct val="107000"/>
              </a:lnSpc>
              <a:spcAft>
                <a:spcPts val="800"/>
              </a:spcAft>
            </a:pPr>
            <a:r>
              <a:rPr lang="ru-RU" sz="2000" dirty="0" smtClean="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После того, как учитель получил поддержку со стороны родителя и согласовал допустимые санкции, П. стала более сдержана в высказываниях и предъявлении претензий.</a:t>
            </a:r>
            <a:endParaRPr lang="ru-RU"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3809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4fa14373d_7_137"/>
          <p:cNvSpPr txBox="1">
            <a:spLocks noGrp="1"/>
          </p:cNvSpPr>
          <p:nvPr>
            <p:ph type="title"/>
          </p:nvPr>
        </p:nvSpPr>
        <p:spPr>
          <a:xfrm>
            <a:off x="1071913" y="378372"/>
            <a:ext cx="7730598" cy="956442"/>
          </a:xfrm>
          <a:prstGeom prst="rect">
            <a:avLst/>
          </a:prstGeom>
          <a:noFill/>
          <a:ln>
            <a:noFill/>
          </a:ln>
        </p:spPr>
        <p:txBody>
          <a:bodyPr spcFirstLastPara="1" wrap="square" lIns="91425" tIns="45700" rIns="91425" bIns="45700" anchor="t" anchorCtr="0">
            <a:noAutofit/>
          </a:bodyPr>
          <a:lstStyle/>
          <a:p>
            <a:pPr lvl="0">
              <a:buClr>
                <a:srgbClr val="002060"/>
              </a:buClr>
              <a:buSzPts val="3600"/>
            </a:pPr>
            <a:r>
              <a:rPr lang="en-US" sz="2400" dirty="0">
                <a:solidFill>
                  <a:srgbClr val="002060"/>
                </a:solidFill>
                <a:latin typeface="Times New Roman"/>
                <a:ea typeface="Times New Roman"/>
                <a:cs typeface="Times New Roman"/>
                <a:sym typeface="Times New Roman"/>
              </a:rPr>
              <a:t/>
            </a:r>
            <a:br>
              <a:rPr lang="en-US" sz="2400" dirty="0">
                <a:solidFill>
                  <a:srgbClr val="002060"/>
                </a:solidFill>
                <a:latin typeface="Times New Roman"/>
                <a:ea typeface="Times New Roman"/>
                <a:cs typeface="Times New Roman"/>
                <a:sym typeface="Times New Roman"/>
              </a:rPr>
            </a:br>
            <a:r>
              <a:rPr lang="en-US" sz="2400" dirty="0">
                <a:solidFill>
                  <a:srgbClr val="002060"/>
                </a:solidFill>
                <a:latin typeface="Times New Roman"/>
                <a:ea typeface="Times New Roman"/>
                <a:cs typeface="Times New Roman"/>
                <a:sym typeface="Times New Roman"/>
              </a:rPr>
              <a:t> </a:t>
            </a:r>
            <a:r>
              <a:rPr lang="ru-RU" sz="2400" b="1" dirty="0" smtClean="0">
                <a:solidFill>
                  <a:srgbClr val="FF0000"/>
                </a:solidFill>
                <a:latin typeface="Times New Roman"/>
                <a:ea typeface="Times New Roman"/>
                <a:cs typeface="Times New Roman"/>
                <a:sym typeface="Times New Roman"/>
              </a:rPr>
              <a:t>Результаты работы</a:t>
            </a:r>
            <a:endParaRPr sz="2400" b="1" dirty="0">
              <a:solidFill>
                <a:srgbClr val="FF0000"/>
              </a:solidFill>
              <a:latin typeface="Times New Roman"/>
              <a:ea typeface="Times New Roman"/>
              <a:cs typeface="Times New Roman"/>
              <a:sym typeface="Times New Roman"/>
            </a:endParaRPr>
          </a:p>
        </p:txBody>
      </p:sp>
      <p:sp>
        <p:nvSpPr>
          <p:cNvPr id="237" name="Google Shape;237;g114fa14373d_7_137"/>
          <p:cNvSpPr txBox="1">
            <a:spLocks noGrp="1"/>
          </p:cNvSpPr>
          <p:nvPr>
            <p:ph type="body" idx="1"/>
          </p:nvPr>
        </p:nvSpPr>
        <p:spPr>
          <a:xfrm>
            <a:off x="1187624" y="2370327"/>
            <a:ext cx="7499176" cy="4120784"/>
          </a:xfrm>
          <a:prstGeom prst="rect">
            <a:avLst/>
          </a:prstGeom>
          <a:noFill/>
          <a:ln>
            <a:noFill/>
          </a:ln>
        </p:spPr>
        <p:txBody>
          <a:bodyPr spcFirstLastPara="1" wrap="square" lIns="91425" tIns="45700" rIns="91425" bIns="45700" anchor="t" anchorCtr="0">
            <a:noAutofit/>
          </a:bodyPr>
          <a:lstStyle/>
          <a:p>
            <a:pPr marL="25400" indent="0" algn="just">
              <a:lnSpc>
                <a:spcPct val="107000"/>
              </a:lnSpc>
              <a:spcAft>
                <a:spcPts val="800"/>
              </a:spcAft>
              <a:buNone/>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139700" algn="l" rtl="0">
              <a:spcBef>
                <a:spcPts val="640"/>
              </a:spcBef>
              <a:spcAft>
                <a:spcPts val="0"/>
              </a:spcAft>
              <a:buClr>
                <a:schemeClr val="dk1"/>
              </a:buClr>
              <a:buSzPts val="3200"/>
              <a:buNone/>
            </a:pPr>
            <a:endParaRPr dirty="0"/>
          </a:p>
        </p:txBody>
      </p:sp>
      <p:sp>
        <p:nvSpPr>
          <p:cNvPr id="5" name="TextBox 4">
            <a:extLst>
              <a:ext uri="{FF2B5EF4-FFF2-40B4-BE49-F238E27FC236}">
                <a16:creationId xmlns:a16="http://schemas.microsoft.com/office/drawing/2014/main" id="{0DD1623D-EAF2-411F-973F-74F46E2410CE}"/>
              </a:ext>
            </a:extLst>
          </p:cNvPr>
          <p:cNvSpPr txBox="1"/>
          <p:nvPr/>
        </p:nvSpPr>
        <p:spPr>
          <a:xfrm>
            <a:off x="1303335" y="1614312"/>
            <a:ext cx="7499176" cy="2154436"/>
          </a:xfrm>
          <a:prstGeom prst="rect">
            <a:avLst/>
          </a:prstGeom>
          <a:noFill/>
        </p:spPr>
        <p:txBody>
          <a:bodyPr wrap="square">
            <a:spAutoFit/>
          </a:bodyPr>
          <a:lstStyle/>
          <a:p>
            <a:pPr marL="342900" indent="-342900" algn="just">
              <a:spcAft>
                <a:spcPts val="800"/>
              </a:spcAft>
              <a:buAutoNum type="arabicPeriod"/>
            </a:pPr>
            <a:r>
              <a:rPr lang="ru-RU" sz="2000" dirty="0" smtClean="0">
                <a:solidFill>
                  <a:schemeClr val="bg2"/>
                </a:solidFill>
                <a:latin typeface="Times New Roman" panose="02020603050405020304" pitchFamily="18" charset="0"/>
                <a:cs typeface="Times New Roman" panose="02020603050405020304" pitchFamily="18" charset="0"/>
              </a:rPr>
              <a:t>Нарушения дисциплины во время уроков стали более редкими.</a:t>
            </a:r>
          </a:p>
          <a:p>
            <a:pPr marL="342900" indent="-342900" algn="just">
              <a:spcAft>
                <a:spcPts val="800"/>
              </a:spcAft>
              <a:buAutoNum type="arabicPeriod"/>
            </a:pPr>
            <a:r>
              <a:rPr lang="ru-RU" sz="2000" dirty="0" smtClean="0">
                <a:solidFill>
                  <a:schemeClr val="bg2"/>
                </a:solidFill>
                <a:latin typeface="Times New Roman" panose="02020603050405020304" pitchFamily="18" charset="0"/>
                <a:cs typeface="Times New Roman" panose="02020603050405020304" pitchFamily="18" charset="0"/>
              </a:rPr>
              <a:t>Отношения между учителем и учащейся П. стали носить характер «взрослый - взрослый».</a:t>
            </a:r>
          </a:p>
          <a:p>
            <a:pPr marL="342900" indent="-342900" algn="just">
              <a:spcAft>
                <a:spcPts val="800"/>
              </a:spcAft>
              <a:buAutoNum type="arabicPeriod"/>
            </a:pPr>
            <a:r>
              <a:rPr lang="ru-RU" sz="2000" dirty="0" smtClean="0">
                <a:solidFill>
                  <a:schemeClr val="bg2"/>
                </a:solidFill>
                <a:latin typeface="Times New Roman" panose="02020603050405020304" pitchFamily="18" charset="0"/>
                <a:cs typeface="Times New Roman" panose="02020603050405020304" pitchFamily="18" charset="0"/>
              </a:rPr>
              <a:t>У учителя изменилось личностное отношение к учащейся, снизилось сопротивление к взаимодействию.</a:t>
            </a:r>
          </a:p>
          <a:p>
            <a:pPr marL="342900" indent="-342900">
              <a:spcAft>
                <a:spcPts val="800"/>
              </a:spcAft>
              <a:buAutoNum type="arabicPeriod"/>
            </a:pPr>
            <a:endParaRPr lang="ru-RU" dirty="0"/>
          </a:p>
        </p:txBody>
      </p:sp>
    </p:spTree>
    <p:extLst>
      <p:ext uri="{BB962C8B-B14F-4D97-AF65-F5344CB8AC3E}">
        <p14:creationId xmlns:p14="http://schemas.microsoft.com/office/powerpoint/2010/main" val="56124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14fa14373d_7_1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3600"/>
              <a:buFont typeface="Times New Roman"/>
              <a:buNone/>
            </a:pPr>
            <a:r>
              <a:rPr lang="en-US" sz="3600">
                <a:solidFill>
                  <a:srgbClr val="002060"/>
                </a:solidFill>
                <a:latin typeface="Times New Roman"/>
                <a:ea typeface="Times New Roman"/>
                <a:cs typeface="Times New Roman"/>
                <a:sym typeface="Times New Roman"/>
              </a:rPr>
              <a:t>ШАГ 1</a:t>
            </a:r>
            <a:br>
              <a:rPr lang="en-US" sz="3600">
                <a:solidFill>
                  <a:srgbClr val="002060"/>
                </a:solidFill>
                <a:latin typeface="Times New Roman"/>
                <a:ea typeface="Times New Roman"/>
                <a:cs typeface="Times New Roman"/>
                <a:sym typeface="Times New Roman"/>
              </a:rPr>
            </a:br>
            <a:r>
              <a:rPr lang="en-US" sz="3600">
                <a:solidFill>
                  <a:srgbClr val="002060"/>
                </a:solidFill>
                <a:latin typeface="Times New Roman"/>
                <a:ea typeface="Times New Roman"/>
                <a:cs typeface="Times New Roman"/>
                <a:sym typeface="Times New Roman"/>
              </a:rPr>
              <a:t> Объективное описание поведения ребенка</a:t>
            </a:r>
            <a:endParaRPr sz="3600">
              <a:solidFill>
                <a:srgbClr val="002060"/>
              </a:solidFill>
              <a:latin typeface="Times New Roman"/>
              <a:ea typeface="Times New Roman"/>
              <a:cs typeface="Times New Roman"/>
              <a:sym typeface="Times New Roman"/>
            </a:endParaRPr>
          </a:p>
        </p:txBody>
      </p:sp>
      <p:sp>
        <p:nvSpPr>
          <p:cNvPr id="237" name="Google Shape;237;g114fa14373d_7_137"/>
          <p:cNvSpPr txBox="1">
            <a:spLocks noGrp="1"/>
          </p:cNvSpPr>
          <p:nvPr>
            <p:ph type="body" idx="1"/>
          </p:nvPr>
        </p:nvSpPr>
        <p:spPr>
          <a:xfrm>
            <a:off x="1187624" y="1916832"/>
            <a:ext cx="7776864" cy="468052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060"/>
              </a:buClr>
              <a:buSzPts val="2600"/>
              <a:buChar char="•"/>
            </a:pPr>
            <a:r>
              <a:rPr lang="en-US" sz="2600">
                <a:solidFill>
                  <a:srgbClr val="002060"/>
                </a:solidFill>
                <a:latin typeface="Times New Roman"/>
                <a:ea typeface="Times New Roman"/>
                <a:cs typeface="Times New Roman"/>
                <a:sym typeface="Times New Roman"/>
              </a:rPr>
              <a:t>Мальчик во время урока перебивает учителя, других детей, говорит вслух на темы не связанные с учебным процессом; акцентирует внимание класса на своих умениях («а я умею считать 100+100, а я читал Гарри Поттера»)</a:t>
            </a:r>
            <a:endParaRPr/>
          </a:p>
          <a:p>
            <a:pPr marL="342900" lvl="0" indent="-342900" algn="l" rtl="0">
              <a:spcBef>
                <a:spcPts val="520"/>
              </a:spcBef>
              <a:spcAft>
                <a:spcPts val="0"/>
              </a:spcAft>
              <a:buClr>
                <a:srgbClr val="002060"/>
              </a:buClr>
              <a:buSzPts val="2600"/>
              <a:buChar char="•"/>
            </a:pPr>
            <a:r>
              <a:rPr lang="en-US" sz="2600">
                <a:solidFill>
                  <a:srgbClr val="002060"/>
                </a:solidFill>
                <a:latin typeface="Times New Roman"/>
                <a:ea typeface="Times New Roman"/>
                <a:cs typeface="Times New Roman"/>
                <a:sym typeface="Times New Roman"/>
              </a:rPr>
              <a:t> На замечания реагирует фразами: «Отстань», «Я тебе палец откушу»;</a:t>
            </a:r>
            <a:endParaRPr/>
          </a:p>
          <a:p>
            <a:pPr marL="342900" lvl="0" indent="-342900" algn="l" rtl="0">
              <a:spcBef>
                <a:spcPts val="520"/>
              </a:spcBef>
              <a:spcAft>
                <a:spcPts val="0"/>
              </a:spcAft>
              <a:buClr>
                <a:srgbClr val="002060"/>
              </a:buClr>
              <a:buSzPts val="2600"/>
              <a:buChar char="•"/>
            </a:pPr>
            <a:r>
              <a:rPr lang="en-US" sz="2600">
                <a:solidFill>
                  <a:srgbClr val="002060"/>
                </a:solidFill>
                <a:latin typeface="Times New Roman"/>
                <a:ea typeface="Times New Roman"/>
                <a:cs typeface="Times New Roman"/>
                <a:sym typeface="Times New Roman"/>
              </a:rPr>
              <a:t>У ребенка не сформировано понятие «взрослый»,  обращается с учителем на «ты»;</a:t>
            </a:r>
            <a:endParaRPr sz="2600">
              <a:solidFill>
                <a:srgbClr val="002060"/>
              </a:solidFill>
              <a:latin typeface="Times New Roman"/>
              <a:ea typeface="Times New Roman"/>
              <a:cs typeface="Times New Roman"/>
              <a:sym typeface="Times New Roman"/>
            </a:endParaRPr>
          </a:p>
          <a:p>
            <a:pPr marL="342900" lvl="0" indent="-342900" algn="l" rtl="0">
              <a:spcBef>
                <a:spcPts val="520"/>
              </a:spcBef>
              <a:spcAft>
                <a:spcPts val="0"/>
              </a:spcAft>
              <a:buClr>
                <a:srgbClr val="002060"/>
              </a:buClr>
              <a:buSzPts val="2600"/>
              <a:buChar char="•"/>
            </a:pPr>
            <a:r>
              <a:rPr lang="en-US" sz="2600">
                <a:solidFill>
                  <a:srgbClr val="002060"/>
                </a:solidFill>
                <a:latin typeface="Times New Roman"/>
                <a:ea typeface="Times New Roman"/>
                <a:cs typeface="Times New Roman"/>
                <a:sym typeface="Times New Roman"/>
              </a:rPr>
              <a:t>Может оскорбить и ударить одноклассника(цу)  «Она на меня посмотрела и улыбнулась»</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14fa14373d_7_1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000"/>
              <a:buFont typeface="Times New Roman"/>
              <a:buNone/>
            </a:pPr>
            <a:r>
              <a:rPr lang="en-US" sz="4000" dirty="0">
                <a:solidFill>
                  <a:srgbClr val="002060"/>
                </a:solidFill>
                <a:latin typeface="Times New Roman"/>
                <a:ea typeface="Times New Roman"/>
                <a:cs typeface="Times New Roman"/>
                <a:sym typeface="Times New Roman"/>
              </a:rPr>
              <a:t>ШАГ 2 </a:t>
            </a:r>
            <a:r>
              <a:rPr lang="en-US" sz="4000" dirty="0" err="1">
                <a:solidFill>
                  <a:srgbClr val="002060"/>
                </a:solidFill>
                <a:latin typeface="Times New Roman"/>
                <a:ea typeface="Times New Roman"/>
                <a:cs typeface="Times New Roman"/>
                <a:sym typeface="Times New Roman"/>
              </a:rPr>
              <a:t>Понимание</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мотива</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плохого</a:t>
            </a:r>
            <a:r>
              <a:rPr lang="en-US" sz="4000" dirty="0">
                <a:solidFill>
                  <a:srgbClr val="002060"/>
                </a:solidFill>
                <a:latin typeface="Times New Roman"/>
                <a:ea typeface="Times New Roman"/>
                <a:cs typeface="Times New Roman"/>
                <a:sym typeface="Times New Roman"/>
              </a:rPr>
              <a:t>» </a:t>
            </a:r>
            <a:r>
              <a:rPr lang="en-US" sz="4000" dirty="0" err="1">
                <a:solidFill>
                  <a:srgbClr val="002060"/>
                </a:solidFill>
                <a:latin typeface="Times New Roman"/>
                <a:ea typeface="Times New Roman"/>
                <a:cs typeface="Times New Roman"/>
                <a:sym typeface="Times New Roman"/>
              </a:rPr>
              <a:t>поведения</a:t>
            </a:r>
            <a:r>
              <a:rPr lang="en-US" sz="4000" dirty="0">
                <a:solidFill>
                  <a:srgbClr val="002060"/>
                </a:solidFill>
                <a:latin typeface="Times New Roman"/>
                <a:ea typeface="Times New Roman"/>
                <a:cs typeface="Times New Roman"/>
                <a:sym typeface="Times New Roman"/>
              </a:rPr>
              <a:t/>
            </a:r>
            <a:br>
              <a:rPr lang="en-US" sz="4000" dirty="0">
                <a:solidFill>
                  <a:srgbClr val="002060"/>
                </a:solidFill>
                <a:latin typeface="Times New Roman"/>
                <a:ea typeface="Times New Roman"/>
                <a:cs typeface="Times New Roman"/>
                <a:sym typeface="Times New Roman"/>
              </a:rPr>
            </a:br>
            <a:endParaRPr sz="4000" dirty="0">
              <a:solidFill>
                <a:srgbClr val="002060"/>
              </a:solidFill>
              <a:latin typeface="Times New Roman"/>
              <a:ea typeface="Times New Roman"/>
              <a:cs typeface="Times New Roman"/>
              <a:sym typeface="Times New Roman"/>
            </a:endParaRPr>
          </a:p>
        </p:txBody>
      </p:sp>
      <p:sp>
        <p:nvSpPr>
          <p:cNvPr id="243" name="Google Shape;243;g114fa14373d_7_1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3200"/>
              <a:buNone/>
            </a:pPr>
            <a:r>
              <a:rPr lang="en-US" dirty="0">
                <a:solidFill>
                  <a:srgbClr val="002060"/>
                </a:solidFill>
                <a:latin typeface="Times New Roman"/>
                <a:ea typeface="Times New Roman"/>
                <a:cs typeface="Times New Roman"/>
                <a:sym typeface="Times New Roman"/>
              </a:rPr>
              <a:t>  </a:t>
            </a:r>
            <a:r>
              <a:rPr lang="en-US" dirty="0" err="1">
                <a:solidFill>
                  <a:srgbClr val="002060"/>
                </a:solidFill>
                <a:latin typeface="Times New Roman"/>
                <a:ea typeface="Times New Roman"/>
                <a:cs typeface="Times New Roman"/>
                <a:sym typeface="Times New Roman"/>
              </a:rPr>
              <a:t>Мотивы</a:t>
            </a:r>
            <a:r>
              <a:rPr lang="en-US" dirty="0">
                <a:solidFill>
                  <a:srgbClr val="002060"/>
                </a:solidFill>
                <a:latin typeface="Times New Roman"/>
                <a:ea typeface="Times New Roman"/>
                <a:cs typeface="Times New Roman"/>
                <a:sym typeface="Times New Roman"/>
              </a:rPr>
              <a:t>    </a:t>
            </a:r>
            <a:endParaRPr dirty="0">
              <a:solidFill>
                <a:srgbClr val="002060"/>
              </a:solidFill>
            </a:endParaRPr>
          </a:p>
          <a:p>
            <a:pPr marL="342900" lvl="0" indent="-342900" algn="ctr" rtl="0">
              <a:spcBef>
                <a:spcPts val="640"/>
              </a:spcBef>
              <a:spcAft>
                <a:spcPts val="0"/>
              </a:spcAft>
              <a:buClr>
                <a:schemeClr val="dk1"/>
              </a:buClr>
              <a:buSzPts val="3200"/>
              <a:buNone/>
            </a:pPr>
            <a:endParaRPr dirty="0">
              <a:solidFill>
                <a:srgbClr val="002060"/>
              </a:solidFill>
            </a:endParaRPr>
          </a:p>
          <a:p>
            <a:pPr marL="342900" lvl="0" indent="-342900" algn="ctr" rtl="0">
              <a:spcBef>
                <a:spcPts val="640"/>
              </a:spcBef>
              <a:spcAft>
                <a:spcPts val="0"/>
              </a:spcAft>
              <a:buClr>
                <a:schemeClr val="dk1"/>
              </a:buClr>
              <a:buSzPts val="3200"/>
              <a:buNone/>
            </a:pPr>
            <a:endParaRPr dirty="0">
              <a:solidFill>
                <a:srgbClr val="002060"/>
              </a:solidFill>
            </a:endParaRPr>
          </a:p>
          <a:p>
            <a:pPr marL="342900" lvl="0" indent="-342900" algn="ctr" rtl="0">
              <a:spcBef>
                <a:spcPts val="640"/>
              </a:spcBef>
              <a:spcAft>
                <a:spcPts val="0"/>
              </a:spcAft>
              <a:buClr>
                <a:schemeClr val="dk1"/>
              </a:buClr>
              <a:buSzPts val="3200"/>
              <a:buNone/>
            </a:pPr>
            <a:r>
              <a:rPr lang="en-US" dirty="0">
                <a:solidFill>
                  <a:srgbClr val="002060"/>
                </a:solidFill>
              </a:rPr>
              <a:t>                                                                                             </a:t>
            </a:r>
            <a:endParaRPr dirty="0">
              <a:solidFill>
                <a:srgbClr val="002060"/>
              </a:solidFill>
            </a:endParaRPr>
          </a:p>
        </p:txBody>
      </p:sp>
      <p:cxnSp>
        <p:nvCxnSpPr>
          <p:cNvPr id="244" name="Google Shape;244;g114fa14373d_7_142"/>
          <p:cNvCxnSpPr/>
          <p:nvPr/>
        </p:nvCxnSpPr>
        <p:spPr>
          <a:xfrm flipH="1">
            <a:off x="2428860" y="2214554"/>
            <a:ext cx="1357322" cy="785818"/>
          </a:xfrm>
          <a:prstGeom prst="straightConnector1">
            <a:avLst/>
          </a:prstGeom>
          <a:noFill/>
          <a:ln w="9525" cap="flat" cmpd="sng">
            <a:solidFill>
              <a:schemeClr val="accent1"/>
            </a:solidFill>
            <a:prstDash val="solid"/>
            <a:round/>
            <a:headEnd type="none" w="sm" len="sm"/>
            <a:tailEnd type="stealth" w="med" len="med"/>
          </a:ln>
        </p:spPr>
      </p:cxnSp>
      <p:cxnSp>
        <p:nvCxnSpPr>
          <p:cNvPr id="245" name="Google Shape;245;g114fa14373d_7_142"/>
          <p:cNvCxnSpPr/>
          <p:nvPr/>
        </p:nvCxnSpPr>
        <p:spPr>
          <a:xfrm>
            <a:off x="5429256" y="2214554"/>
            <a:ext cx="1357322" cy="714380"/>
          </a:xfrm>
          <a:prstGeom prst="straightConnector1">
            <a:avLst/>
          </a:prstGeom>
          <a:noFill/>
          <a:ln w="9525" cap="flat" cmpd="sng">
            <a:solidFill>
              <a:schemeClr val="accent1"/>
            </a:solidFill>
            <a:prstDash val="solid"/>
            <a:round/>
            <a:headEnd type="none" w="sm" len="sm"/>
            <a:tailEnd type="stealth" w="med" len="med"/>
          </a:ln>
        </p:spPr>
      </p:cxnSp>
      <p:sp>
        <p:nvSpPr>
          <p:cNvPr id="246" name="Google Shape;246;g114fa14373d_7_142"/>
          <p:cNvSpPr txBox="1"/>
          <p:nvPr/>
        </p:nvSpPr>
        <p:spPr>
          <a:xfrm>
            <a:off x="11144296" y="164305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g114fa14373d_7_142"/>
          <p:cNvSpPr txBox="1"/>
          <p:nvPr/>
        </p:nvSpPr>
        <p:spPr>
          <a:xfrm>
            <a:off x="1000100" y="3071810"/>
            <a:ext cx="40005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rgbClr val="002060"/>
                </a:solidFill>
                <a:latin typeface="Times New Roman"/>
                <a:ea typeface="Times New Roman"/>
                <a:cs typeface="Times New Roman"/>
                <a:sym typeface="Times New Roman"/>
              </a:rPr>
              <a:t>Привлечение</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внимания</a:t>
            </a:r>
            <a:endParaRPr dirty="0">
              <a:solidFill>
                <a:srgbClr val="002060"/>
              </a:solidFill>
            </a:endParaRPr>
          </a:p>
        </p:txBody>
      </p:sp>
      <p:sp>
        <p:nvSpPr>
          <p:cNvPr id="248" name="Google Shape;248;g114fa14373d_7_142"/>
          <p:cNvSpPr txBox="1"/>
          <p:nvPr/>
        </p:nvSpPr>
        <p:spPr>
          <a:xfrm>
            <a:off x="5214942" y="3071810"/>
            <a:ext cx="33218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rgbClr val="002060"/>
                </a:solidFill>
                <a:latin typeface="Times New Roman"/>
                <a:ea typeface="Times New Roman"/>
                <a:cs typeface="Times New Roman"/>
                <a:sym typeface="Times New Roman"/>
              </a:rPr>
              <a:t>Утверждение</a:t>
            </a:r>
            <a:r>
              <a:rPr lang="en-US" sz="2800" dirty="0">
                <a:solidFill>
                  <a:srgbClr val="002060"/>
                </a:solidFill>
                <a:latin typeface="Times New Roman"/>
                <a:ea typeface="Times New Roman"/>
                <a:cs typeface="Times New Roman"/>
                <a:sym typeface="Times New Roman"/>
              </a:rPr>
              <a:t> </a:t>
            </a:r>
            <a:r>
              <a:rPr lang="en-US" sz="2800" dirty="0" err="1">
                <a:solidFill>
                  <a:srgbClr val="002060"/>
                </a:solidFill>
                <a:latin typeface="Times New Roman"/>
                <a:ea typeface="Times New Roman"/>
                <a:cs typeface="Times New Roman"/>
                <a:sym typeface="Times New Roman"/>
              </a:rPr>
              <a:t>власти</a:t>
            </a:r>
            <a:endParaRPr sz="2800" dirty="0">
              <a:solidFill>
                <a:srgbClr val="002060"/>
              </a:solidFill>
              <a:latin typeface="Times New Roman"/>
              <a:ea typeface="Times New Roman"/>
              <a:cs typeface="Times New Roman"/>
              <a:sym typeface="Times New Roman"/>
            </a:endParaRPr>
          </a:p>
        </p:txBody>
      </p:sp>
      <p:pic>
        <p:nvPicPr>
          <p:cNvPr id="249" name="Google Shape;249;g114fa14373d_7_142" descr="Без названия (7).jpg"/>
          <p:cNvPicPr preferRelativeResize="0"/>
          <p:nvPr/>
        </p:nvPicPr>
        <p:blipFill rotWithShape="1">
          <a:blip r:embed="rId3">
            <a:alphaModFix/>
          </a:blip>
          <a:srcRect/>
          <a:stretch/>
        </p:blipFill>
        <p:spPr>
          <a:xfrm>
            <a:off x="5572132" y="3929066"/>
            <a:ext cx="2667766" cy="1995489"/>
          </a:xfrm>
          <a:prstGeom prst="rect">
            <a:avLst/>
          </a:prstGeom>
          <a:noFill/>
          <a:ln>
            <a:noFill/>
          </a:ln>
        </p:spPr>
      </p:pic>
      <p:pic>
        <p:nvPicPr>
          <p:cNvPr id="250" name="Google Shape;250;g114fa14373d_7_142" descr="2397017_detail.jpg"/>
          <p:cNvPicPr preferRelativeResize="0"/>
          <p:nvPr/>
        </p:nvPicPr>
        <p:blipFill rotWithShape="1">
          <a:blip r:embed="rId4">
            <a:alphaModFix/>
          </a:blip>
          <a:srcRect/>
          <a:stretch/>
        </p:blipFill>
        <p:spPr>
          <a:xfrm>
            <a:off x="1571604" y="4000504"/>
            <a:ext cx="2799347" cy="1928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114fa14373d_7_1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4000"/>
              <a:buFont typeface="Times New Roman"/>
              <a:buNone/>
            </a:pPr>
            <a:r>
              <a:rPr lang="en-US" sz="4000">
                <a:solidFill>
                  <a:srgbClr val="002060"/>
                </a:solidFill>
                <a:latin typeface="Times New Roman"/>
                <a:ea typeface="Times New Roman"/>
                <a:cs typeface="Times New Roman"/>
                <a:sym typeface="Times New Roman"/>
              </a:rPr>
              <a:t>ШАГ 3</a:t>
            </a:r>
            <a:br>
              <a:rPr lang="en-US" sz="4000">
                <a:solidFill>
                  <a:srgbClr val="002060"/>
                </a:solidFill>
                <a:latin typeface="Times New Roman"/>
                <a:ea typeface="Times New Roman"/>
                <a:cs typeface="Times New Roman"/>
                <a:sym typeface="Times New Roman"/>
              </a:rPr>
            </a:br>
            <a:r>
              <a:rPr lang="en-US" sz="4000">
                <a:solidFill>
                  <a:srgbClr val="002060"/>
                </a:solidFill>
                <a:latin typeface="Times New Roman"/>
                <a:ea typeface="Times New Roman"/>
                <a:cs typeface="Times New Roman"/>
                <a:sym typeface="Times New Roman"/>
              </a:rPr>
              <a:t> Выбор техники экстренного педагогического вмешательства</a:t>
            </a:r>
            <a:endParaRPr sz="4000">
              <a:solidFill>
                <a:srgbClr val="002060"/>
              </a:solidFill>
              <a:latin typeface="Times New Roman"/>
              <a:ea typeface="Times New Roman"/>
              <a:cs typeface="Times New Roman"/>
              <a:sym typeface="Times New Roman"/>
            </a:endParaRPr>
          </a:p>
        </p:txBody>
      </p:sp>
      <p:sp>
        <p:nvSpPr>
          <p:cNvPr id="256" name="Google Shape;256;g114fa14373d_7_154"/>
          <p:cNvSpPr txBox="1">
            <a:spLocks noGrp="1"/>
          </p:cNvSpPr>
          <p:nvPr>
            <p:ph type="body" idx="1"/>
          </p:nvPr>
        </p:nvSpPr>
        <p:spPr>
          <a:xfrm>
            <a:off x="1043608" y="1417638"/>
            <a:ext cx="8229600" cy="4891682"/>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dirty="0"/>
          </a:p>
          <a:p>
            <a:pPr marL="342900" lvl="0" indent="-165100" algn="l" rtl="0">
              <a:spcBef>
                <a:spcPts val="560"/>
              </a:spcBef>
              <a:spcAft>
                <a:spcPts val="0"/>
              </a:spcAft>
              <a:buClr>
                <a:schemeClr val="dk1"/>
              </a:buClr>
              <a:buSzPts val="2800"/>
              <a:buNone/>
            </a:pPr>
            <a:endParaRPr sz="2800" dirty="0"/>
          </a:p>
          <a:p>
            <a:pPr marL="342900" lvl="0" indent="-342900" algn="l" rtl="0">
              <a:spcBef>
                <a:spcPts val="560"/>
              </a:spcBef>
              <a:spcAft>
                <a:spcPts val="0"/>
              </a:spcAft>
              <a:buClr>
                <a:schemeClr val="dk1"/>
              </a:buClr>
              <a:buSzPts val="2800"/>
              <a:buChar char="•"/>
            </a:pPr>
            <a:r>
              <a:rPr lang="en-US" sz="2800" dirty="0"/>
              <a:t> </a:t>
            </a:r>
            <a:r>
              <a:rPr lang="en-US" sz="2800" b="1" u="sng" dirty="0" err="1">
                <a:solidFill>
                  <a:srgbClr val="002060"/>
                </a:solidFill>
                <a:latin typeface="Times New Roman"/>
                <a:ea typeface="Times New Roman"/>
                <a:cs typeface="Times New Roman"/>
                <a:sym typeface="Times New Roman"/>
              </a:rPr>
              <a:t>Стратегия</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Минимизация</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внимания</a:t>
            </a:r>
            <a:r>
              <a:rPr lang="en-US" sz="2800" b="1" u="sng" dirty="0">
                <a:solidFill>
                  <a:srgbClr val="002060"/>
                </a:solidFill>
                <a:latin typeface="Times New Roman"/>
                <a:ea typeface="Times New Roman"/>
                <a:cs typeface="Times New Roman"/>
                <a:sym typeface="Times New Roman"/>
              </a:rPr>
              <a:t>»</a:t>
            </a:r>
            <a:endParaRPr sz="2800" u="sng" dirty="0">
              <a:solidFill>
                <a:srgbClr val="002060"/>
              </a:solidFill>
              <a:latin typeface="Times New Roman"/>
              <a:ea typeface="Times New Roman"/>
              <a:cs typeface="Times New Roman"/>
              <a:sym typeface="Times New Roman"/>
            </a:endParaRPr>
          </a:p>
          <a:p>
            <a:pPr marL="0" lvl="0" indent="0" algn="l" rtl="0">
              <a:spcBef>
                <a:spcPts val="560"/>
              </a:spcBef>
              <a:spcAft>
                <a:spcPts val="0"/>
              </a:spcAft>
              <a:buClr>
                <a:srgbClr val="002060"/>
              </a:buClr>
              <a:buSzPts val="2800"/>
              <a:buNone/>
            </a:pPr>
            <a:r>
              <a:rPr lang="en-US" sz="2800" b="1" dirty="0" err="1">
                <a:solidFill>
                  <a:srgbClr val="002060"/>
                </a:solidFill>
                <a:latin typeface="Times New Roman"/>
                <a:ea typeface="Times New Roman"/>
                <a:cs typeface="Times New Roman"/>
                <a:sym typeface="Times New Roman"/>
              </a:rPr>
              <a:t>Техники</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Зрительный</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контакт</a:t>
            </a:r>
            <a:r>
              <a:rPr lang="en-US" sz="2800" b="1" dirty="0" smtClean="0">
                <a:solidFill>
                  <a:srgbClr val="002060"/>
                </a:solidFill>
                <a:latin typeface="Times New Roman"/>
                <a:ea typeface="Times New Roman"/>
                <a:cs typeface="Times New Roman"/>
                <a:sym typeface="Times New Roman"/>
              </a:rPr>
              <a:t>»,</a:t>
            </a:r>
            <a:endParaRPr lang="ru-RU" sz="2800" b="1" dirty="0" smtClean="0">
              <a:solidFill>
                <a:srgbClr val="002060"/>
              </a:solidFill>
              <a:latin typeface="Times New Roman"/>
              <a:ea typeface="Times New Roman"/>
              <a:cs typeface="Times New Roman"/>
              <a:sym typeface="Times New Roman"/>
            </a:endParaRPr>
          </a:p>
          <a:p>
            <a:pPr marL="0" lvl="0" indent="0" algn="l" rtl="0">
              <a:spcBef>
                <a:spcPts val="560"/>
              </a:spcBef>
              <a:spcAft>
                <a:spcPts val="0"/>
              </a:spcAft>
              <a:buClr>
                <a:srgbClr val="002060"/>
              </a:buClr>
              <a:buSzPts val="2800"/>
              <a:buNone/>
            </a:pPr>
            <a:r>
              <a:rPr lang="en-US" sz="2800" b="1" dirty="0" smtClean="0">
                <a:solidFill>
                  <a:srgbClr val="002060"/>
                </a:solidFill>
                <a:latin typeface="Times New Roman"/>
                <a:ea typeface="Times New Roman"/>
                <a:cs typeface="Times New Roman"/>
                <a:sym typeface="Times New Roman"/>
              </a:rPr>
              <a:t> </a:t>
            </a:r>
            <a:r>
              <a:rPr lang="en-US" sz="2800" b="1" dirty="0">
                <a:solidFill>
                  <a:srgbClr val="002060"/>
                </a:solidFill>
                <a:latin typeface="Times New Roman"/>
                <a:ea typeface="Times New Roman"/>
                <a:cs typeface="Times New Roman"/>
                <a:sym typeface="Times New Roman"/>
              </a:rPr>
              <a:t>«</a:t>
            </a:r>
            <a:r>
              <a:rPr lang="en-US" sz="2800" b="1" dirty="0" err="1">
                <a:solidFill>
                  <a:srgbClr val="002060"/>
                </a:solidFill>
                <a:latin typeface="Times New Roman"/>
                <a:ea typeface="Times New Roman"/>
                <a:cs typeface="Times New Roman"/>
                <a:sym typeface="Times New Roman"/>
              </a:rPr>
              <a:t>Упоминание</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имени</a:t>
            </a:r>
            <a:r>
              <a:rPr lang="en-US" sz="2800" b="1" dirty="0">
                <a:solidFill>
                  <a:srgbClr val="002060"/>
                </a:solidFill>
                <a:latin typeface="Times New Roman"/>
                <a:ea typeface="Times New Roman"/>
                <a:cs typeface="Times New Roman"/>
                <a:sym typeface="Times New Roman"/>
              </a:rPr>
              <a:t>»;</a:t>
            </a:r>
            <a:endParaRPr sz="2800" dirty="0">
              <a:solidFill>
                <a:srgbClr val="002060"/>
              </a:solidFill>
              <a:latin typeface="Times New Roman"/>
              <a:ea typeface="Times New Roman"/>
              <a:cs typeface="Times New Roman"/>
              <a:sym typeface="Times New Roman"/>
            </a:endParaRPr>
          </a:p>
          <a:p>
            <a:pPr marL="342900" lvl="0" indent="-342900" algn="l" rtl="0">
              <a:spcBef>
                <a:spcPts val="560"/>
              </a:spcBef>
              <a:spcAft>
                <a:spcPts val="0"/>
              </a:spcAft>
              <a:buClr>
                <a:srgbClr val="002060"/>
              </a:buClr>
              <a:buSzPts val="2800"/>
              <a:buChar char="•"/>
            </a:pPr>
            <a:r>
              <a:rPr lang="en-US" sz="2800" b="1" u="sng" dirty="0" err="1">
                <a:solidFill>
                  <a:srgbClr val="002060"/>
                </a:solidFill>
                <a:latin typeface="Times New Roman"/>
                <a:ea typeface="Times New Roman"/>
                <a:cs typeface="Times New Roman"/>
                <a:sym typeface="Times New Roman"/>
              </a:rPr>
              <a:t>Стратегия</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Изящный</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уход</a:t>
            </a:r>
            <a:r>
              <a:rPr lang="en-US" sz="2800" b="1" u="sng" dirty="0">
                <a:solidFill>
                  <a:srgbClr val="002060"/>
                </a:solidFill>
                <a:latin typeface="Times New Roman"/>
                <a:ea typeface="Times New Roman"/>
                <a:cs typeface="Times New Roman"/>
                <a:sym typeface="Times New Roman"/>
              </a:rPr>
              <a:t>»</a:t>
            </a:r>
            <a:endParaRPr sz="2800" u="sng" dirty="0">
              <a:solidFill>
                <a:srgbClr val="002060"/>
              </a:solidFill>
              <a:latin typeface="Times New Roman"/>
              <a:ea typeface="Times New Roman"/>
              <a:cs typeface="Times New Roman"/>
              <a:sym typeface="Times New Roman"/>
            </a:endParaRPr>
          </a:p>
          <a:p>
            <a:pPr marL="0" lvl="0" indent="0" algn="l" rtl="0">
              <a:spcBef>
                <a:spcPts val="560"/>
              </a:spcBef>
              <a:spcAft>
                <a:spcPts val="0"/>
              </a:spcAft>
              <a:buClr>
                <a:srgbClr val="002060"/>
              </a:buClr>
              <a:buSzPts val="2800"/>
              <a:buNone/>
            </a:pPr>
            <a:r>
              <a:rPr lang="en-US" sz="2800" b="1" dirty="0" err="1" smtClean="0">
                <a:solidFill>
                  <a:srgbClr val="002060"/>
                </a:solidFill>
                <a:latin typeface="Times New Roman"/>
                <a:ea typeface="Times New Roman"/>
                <a:cs typeface="Times New Roman"/>
                <a:sym typeface="Times New Roman"/>
              </a:rPr>
              <a:t>Техника</a:t>
            </a:r>
            <a:r>
              <a:rPr lang="ru-RU" sz="2800" b="1" dirty="0" smtClean="0">
                <a:solidFill>
                  <a:srgbClr val="002060"/>
                </a:solidFill>
                <a:latin typeface="Times New Roman"/>
                <a:ea typeface="Times New Roman"/>
                <a:cs typeface="Times New Roman"/>
                <a:sym typeface="Times New Roman"/>
              </a:rPr>
              <a:t>:</a:t>
            </a:r>
            <a:r>
              <a:rPr lang="en-US" sz="2800" b="1" dirty="0" smtClean="0">
                <a:solidFill>
                  <a:srgbClr val="002060"/>
                </a:solidFill>
                <a:latin typeface="Times New Roman"/>
                <a:ea typeface="Times New Roman"/>
                <a:cs typeface="Times New Roman"/>
                <a:sym typeface="Times New Roman"/>
              </a:rPr>
              <a:t> </a:t>
            </a:r>
            <a:r>
              <a:rPr lang="en-US" sz="2800" b="1" dirty="0">
                <a:solidFill>
                  <a:srgbClr val="002060"/>
                </a:solidFill>
                <a:latin typeface="Times New Roman"/>
                <a:ea typeface="Times New Roman"/>
                <a:cs typeface="Times New Roman"/>
                <a:sym typeface="Times New Roman"/>
              </a:rPr>
              <a:t>«</a:t>
            </a:r>
            <a:r>
              <a:rPr lang="en-US" sz="2800" b="1" dirty="0" err="1">
                <a:solidFill>
                  <a:srgbClr val="002060"/>
                </a:solidFill>
                <a:latin typeface="Times New Roman"/>
                <a:ea typeface="Times New Roman"/>
                <a:cs typeface="Times New Roman"/>
                <a:sym typeface="Times New Roman"/>
              </a:rPr>
              <a:t>Перенесение</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вопроса</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на</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потом</a:t>
            </a:r>
            <a:r>
              <a:rPr lang="en-US" sz="2800" b="1" dirty="0">
                <a:solidFill>
                  <a:srgbClr val="002060"/>
                </a:solidFill>
                <a:latin typeface="Times New Roman"/>
                <a:ea typeface="Times New Roman"/>
                <a:cs typeface="Times New Roman"/>
                <a:sym typeface="Times New Roman"/>
              </a:rPr>
              <a:t>»</a:t>
            </a:r>
            <a:endParaRPr sz="2800" dirty="0">
              <a:solidFill>
                <a:srgbClr val="002060"/>
              </a:solidFill>
              <a:latin typeface="Times New Roman"/>
              <a:ea typeface="Times New Roman"/>
              <a:cs typeface="Times New Roman"/>
              <a:sym typeface="Times New Roman"/>
            </a:endParaRPr>
          </a:p>
          <a:p>
            <a:pPr marL="342900" lvl="0" indent="-342900" algn="l" rtl="0">
              <a:spcBef>
                <a:spcPts val="560"/>
              </a:spcBef>
              <a:spcAft>
                <a:spcPts val="0"/>
              </a:spcAft>
              <a:buClr>
                <a:srgbClr val="002060"/>
              </a:buClr>
              <a:buSzPts val="2800"/>
              <a:buChar char="•"/>
            </a:pPr>
            <a:r>
              <a:rPr lang="en-US" sz="2800" b="1" u="sng" dirty="0" err="1">
                <a:solidFill>
                  <a:srgbClr val="002060"/>
                </a:solidFill>
                <a:latin typeface="Times New Roman"/>
                <a:ea typeface="Times New Roman"/>
                <a:cs typeface="Times New Roman"/>
                <a:sym typeface="Times New Roman"/>
              </a:rPr>
              <a:t>Стратегия</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Удаление</a:t>
            </a:r>
            <a:r>
              <a:rPr lang="en-US" sz="2800" b="1" u="sng" dirty="0">
                <a:solidFill>
                  <a:srgbClr val="002060"/>
                </a:solidFill>
                <a:latin typeface="Times New Roman"/>
                <a:ea typeface="Times New Roman"/>
                <a:cs typeface="Times New Roman"/>
                <a:sym typeface="Times New Roman"/>
              </a:rPr>
              <a:t>»</a:t>
            </a:r>
            <a:endParaRPr sz="2800" u="sng" dirty="0">
              <a:solidFill>
                <a:srgbClr val="002060"/>
              </a:solidFill>
              <a:latin typeface="Times New Roman"/>
              <a:ea typeface="Times New Roman"/>
              <a:cs typeface="Times New Roman"/>
              <a:sym typeface="Times New Roman"/>
            </a:endParaRPr>
          </a:p>
          <a:p>
            <a:pPr marL="0" lvl="0" indent="0" algn="l" rtl="0">
              <a:spcBef>
                <a:spcPts val="560"/>
              </a:spcBef>
              <a:spcAft>
                <a:spcPts val="0"/>
              </a:spcAft>
              <a:buClr>
                <a:srgbClr val="002060"/>
              </a:buClr>
              <a:buSzPts val="2800"/>
              <a:buNone/>
            </a:pPr>
            <a:r>
              <a:rPr lang="en-US" sz="2800" b="1" dirty="0" err="1" smtClean="0">
                <a:solidFill>
                  <a:srgbClr val="002060"/>
                </a:solidFill>
                <a:latin typeface="Times New Roman"/>
                <a:ea typeface="Times New Roman"/>
                <a:cs typeface="Times New Roman"/>
                <a:sym typeface="Times New Roman"/>
              </a:rPr>
              <a:t>Техника</a:t>
            </a:r>
            <a:r>
              <a:rPr lang="ru-RU" sz="2800" b="1" dirty="0" smtClean="0">
                <a:solidFill>
                  <a:srgbClr val="002060"/>
                </a:solidFill>
                <a:latin typeface="Times New Roman"/>
                <a:ea typeface="Times New Roman"/>
                <a:cs typeface="Times New Roman"/>
                <a:sym typeface="Times New Roman"/>
              </a:rPr>
              <a:t>:</a:t>
            </a:r>
            <a:r>
              <a:rPr lang="en-US" sz="2800" b="1" dirty="0" smtClean="0">
                <a:solidFill>
                  <a:srgbClr val="002060"/>
                </a:solidFill>
                <a:latin typeface="Times New Roman"/>
                <a:ea typeface="Times New Roman"/>
                <a:cs typeface="Times New Roman"/>
                <a:sym typeface="Times New Roman"/>
              </a:rPr>
              <a:t> </a:t>
            </a:r>
            <a:r>
              <a:rPr lang="en-US" sz="2800" b="1" dirty="0">
                <a:solidFill>
                  <a:srgbClr val="002060"/>
                </a:solidFill>
                <a:latin typeface="Times New Roman"/>
                <a:ea typeface="Times New Roman"/>
                <a:cs typeface="Times New Roman"/>
                <a:sym typeface="Times New Roman"/>
              </a:rPr>
              <a:t>«</a:t>
            </a:r>
            <a:r>
              <a:rPr lang="en-US" sz="2800" b="1" dirty="0" err="1">
                <a:solidFill>
                  <a:srgbClr val="002060"/>
                </a:solidFill>
                <a:latin typeface="Times New Roman"/>
                <a:ea typeface="Times New Roman"/>
                <a:cs typeface="Times New Roman"/>
                <a:sym typeface="Times New Roman"/>
              </a:rPr>
              <a:t>Удаление</a:t>
            </a:r>
            <a:r>
              <a:rPr lang="en-US" sz="2800" b="1" dirty="0">
                <a:solidFill>
                  <a:srgbClr val="002060"/>
                </a:solidFill>
                <a:latin typeface="Times New Roman"/>
                <a:ea typeface="Times New Roman"/>
                <a:cs typeface="Times New Roman"/>
                <a:sym typeface="Times New Roman"/>
              </a:rPr>
              <a:t> в </a:t>
            </a:r>
            <a:r>
              <a:rPr lang="en-US" sz="2800" b="1" dirty="0" err="1">
                <a:solidFill>
                  <a:srgbClr val="002060"/>
                </a:solidFill>
                <a:latin typeface="Times New Roman"/>
                <a:ea typeface="Times New Roman"/>
                <a:cs typeface="Times New Roman"/>
                <a:sym typeface="Times New Roman"/>
              </a:rPr>
              <a:t>пределах</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классной</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комнаты</a:t>
            </a:r>
            <a:r>
              <a:rPr lang="en-US" sz="2800" b="1" dirty="0">
                <a:solidFill>
                  <a:srgbClr val="002060"/>
                </a:solidFill>
                <a:latin typeface="Times New Roman"/>
                <a:ea typeface="Times New Roman"/>
                <a:cs typeface="Times New Roman"/>
                <a:sym typeface="Times New Roman"/>
              </a:rPr>
              <a:t>»</a:t>
            </a:r>
            <a:endParaRPr sz="2800" dirty="0">
              <a:solidFill>
                <a:srgbClr val="002060"/>
              </a:solidFill>
              <a:latin typeface="Times New Roman"/>
              <a:ea typeface="Times New Roman"/>
              <a:cs typeface="Times New Roman"/>
              <a:sym typeface="Times New Roman"/>
            </a:endParaRPr>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14fa14373d_7_1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4000"/>
              <a:buFont typeface="Times New Roman"/>
              <a:buNone/>
            </a:pPr>
            <a:r>
              <a:rPr lang="en-US" sz="4000">
                <a:solidFill>
                  <a:srgbClr val="002060"/>
                </a:solidFill>
                <a:latin typeface="Times New Roman"/>
                <a:ea typeface="Times New Roman"/>
                <a:cs typeface="Times New Roman"/>
                <a:sym typeface="Times New Roman"/>
              </a:rPr>
              <a:t>ШАГ 4 </a:t>
            </a:r>
            <a:br>
              <a:rPr lang="en-US" sz="4000">
                <a:solidFill>
                  <a:srgbClr val="002060"/>
                </a:solidFill>
                <a:latin typeface="Times New Roman"/>
                <a:ea typeface="Times New Roman"/>
                <a:cs typeface="Times New Roman"/>
                <a:sym typeface="Times New Roman"/>
              </a:rPr>
            </a:br>
            <a:r>
              <a:rPr lang="en-US" sz="4000">
                <a:solidFill>
                  <a:srgbClr val="002060"/>
                </a:solidFill>
                <a:latin typeface="Times New Roman"/>
                <a:ea typeface="Times New Roman"/>
                <a:cs typeface="Times New Roman"/>
                <a:sym typeface="Times New Roman"/>
              </a:rPr>
              <a:t>Разработка стратегии поддержки ученика</a:t>
            </a:r>
            <a:endParaRPr sz="4000">
              <a:solidFill>
                <a:srgbClr val="002060"/>
              </a:solidFill>
              <a:latin typeface="Times New Roman"/>
              <a:ea typeface="Times New Roman"/>
              <a:cs typeface="Times New Roman"/>
              <a:sym typeface="Times New Roman"/>
            </a:endParaRPr>
          </a:p>
        </p:txBody>
      </p:sp>
      <p:sp>
        <p:nvSpPr>
          <p:cNvPr id="262" name="Google Shape;262;g114fa14373d_7_159"/>
          <p:cNvSpPr txBox="1">
            <a:spLocks noGrp="1"/>
          </p:cNvSpPr>
          <p:nvPr>
            <p:ph type="body" idx="1"/>
          </p:nvPr>
        </p:nvSpPr>
        <p:spPr>
          <a:xfrm>
            <a:off x="1259632" y="2204864"/>
            <a:ext cx="7704856" cy="43924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060"/>
              </a:buClr>
              <a:buSzPts val="2800"/>
              <a:buChar char="•"/>
            </a:pPr>
            <a:r>
              <a:rPr lang="en-US" sz="2800" b="1" u="sng" dirty="0" err="1">
                <a:solidFill>
                  <a:srgbClr val="002060"/>
                </a:solidFill>
                <a:latin typeface="Times New Roman"/>
                <a:ea typeface="Times New Roman"/>
                <a:cs typeface="Times New Roman"/>
                <a:sym typeface="Times New Roman"/>
              </a:rPr>
              <a:t>Стратегия</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Материализация</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процесса</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развития</a:t>
            </a:r>
            <a:r>
              <a:rPr lang="en-US" sz="2800" b="1" u="sng" dirty="0">
                <a:solidFill>
                  <a:srgbClr val="002060"/>
                </a:solidFill>
                <a:latin typeface="Times New Roman"/>
                <a:ea typeface="Times New Roman"/>
                <a:cs typeface="Times New Roman"/>
                <a:sym typeface="Times New Roman"/>
              </a:rPr>
              <a:t>»</a:t>
            </a:r>
            <a:endParaRPr sz="2800" u="sng" dirty="0">
              <a:solidFill>
                <a:srgbClr val="002060"/>
              </a:solidFill>
              <a:latin typeface="Times New Roman"/>
              <a:ea typeface="Times New Roman"/>
              <a:cs typeface="Times New Roman"/>
              <a:sym typeface="Times New Roman"/>
            </a:endParaRPr>
          </a:p>
          <a:p>
            <a:pPr marL="0" lvl="0" indent="0" algn="l" rtl="0">
              <a:spcBef>
                <a:spcPts val="560"/>
              </a:spcBef>
              <a:spcAft>
                <a:spcPts val="0"/>
              </a:spcAft>
              <a:buClr>
                <a:srgbClr val="002060"/>
              </a:buClr>
              <a:buSzPts val="2800"/>
              <a:buNone/>
            </a:pPr>
            <a:r>
              <a:rPr lang="en-US" sz="2800" b="1" dirty="0" err="1">
                <a:solidFill>
                  <a:srgbClr val="002060"/>
                </a:solidFill>
                <a:latin typeface="Times New Roman"/>
                <a:ea typeface="Times New Roman"/>
                <a:cs typeface="Times New Roman"/>
                <a:sym typeface="Times New Roman"/>
              </a:rPr>
              <a:t>Техника</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Альбом</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достижений</a:t>
            </a:r>
            <a:r>
              <a:rPr lang="en-US" sz="2800" b="1" dirty="0">
                <a:solidFill>
                  <a:srgbClr val="002060"/>
                </a:solidFill>
                <a:latin typeface="Times New Roman"/>
                <a:ea typeface="Times New Roman"/>
                <a:cs typeface="Times New Roman"/>
                <a:sym typeface="Times New Roman"/>
              </a:rPr>
              <a:t>»;</a:t>
            </a:r>
            <a:endParaRPr dirty="0"/>
          </a:p>
          <a:p>
            <a:pPr marL="342900" lvl="0" indent="-342900" algn="l" rtl="0">
              <a:spcBef>
                <a:spcPts val="560"/>
              </a:spcBef>
              <a:spcAft>
                <a:spcPts val="0"/>
              </a:spcAft>
              <a:buClr>
                <a:srgbClr val="002060"/>
              </a:buClr>
              <a:buSzPts val="2800"/>
              <a:buChar char="•"/>
            </a:pPr>
            <a:r>
              <a:rPr lang="en-US" sz="2800" b="1" u="sng" dirty="0" err="1">
                <a:solidFill>
                  <a:srgbClr val="002060"/>
                </a:solidFill>
                <a:latin typeface="Times New Roman"/>
                <a:ea typeface="Times New Roman"/>
                <a:cs typeface="Times New Roman"/>
                <a:sym typeface="Times New Roman"/>
              </a:rPr>
              <a:t>Стратегия</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Признание</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достижений</a:t>
            </a:r>
            <a:r>
              <a:rPr lang="en-US" sz="2800" b="1" u="sng" dirty="0">
                <a:solidFill>
                  <a:srgbClr val="002060"/>
                </a:solidFill>
                <a:latin typeface="Times New Roman"/>
                <a:ea typeface="Times New Roman"/>
                <a:cs typeface="Times New Roman"/>
                <a:sym typeface="Times New Roman"/>
              </a:rPr>
              <a:t>»</a:t>
            </a:r>
            <a:endParaRPr sz="2800" u="sng" dirty="0">
              <a:solidFill>
                <a:srgbClr val="002060"/>
              </a:solidFill>
              <a:latin typeface="Times New Roman"/>
              <a:ea typeface="Times New Roman"/>
              <a:cs typeface="Times New Roman"/>
              <a:sym typeface="Times New Roman"/>
            </a:endParaRPr>
          </a:p>
          <a:p>
            <a:pPr marL="342900" lvl="0" indent="-342900" algn="l" rtl="0">
              <a:spcBef>
                <a:spcPts val="560"/>
              </a:spcBef>
              <a:spcAft>
                <a:spcPts val="0"/>
              </a:spcAft>
              <a:buClr>
                <a:srgbClr val="002060"/>
              </a:buClr>
              <a:buSzPts val="2800"/>
              <a:buChar char="•"/>
            </a:pPr>
            <a:r>
              <a:rPr lang="en-US" sz="2800" b="1" u="sng" dirty="0" err="1" smtClean="0">
                <a:solidFill>
                  <a:srgbClr val="002060"/>
                </a:solidFill>
                <a:latin typeface="Times New Roman"/>
                <a:ea typeface="Times New Roman"/>
                <a:cs typeface="Times New Roman"/>
                <a:sym typeface="Times New Roman"/>
              </a:rPr>
              <a:t>Стратегия</a:t>
            </a:r>
            <a:r>
              <a:rPr lang="en-US" sz="2800" b="1" u="sng" dirty="0" smtClean="0">
                <a:solidFill>
                  <a:srgbClr val="002060"/>
                </a:solidFill>
                <a:latin typeface="Times New Roman"/>
                <a:ea typeface="Times New Roman"/>
                <a:cs typeface="Times New Roman"/>
                <a:sym typeface="Times New Roman"/>
              </a:rPr>
              <a:t> </a:t>
            </a:r>
            <a:r>
              <a:rPr lang="en-US" sz="2800" b="1" u="sng" dirty="0">
                <a:solidFill>
                  <a:srgbClr val="002060"/>
                </a:solidFill>
                <a:latin typeface="Times New Roman"/>
                <a:ea typeface="Times New Roman"/>
                <a:cs typeface="Times New Roman"/>
                <a:sym typeface="Times New Roman"/>
              </a:rPr>
              <a:t>«</a:t>
            </a:r>
            <a:r>
              <a:rPr lang="en-US" sz="2800" b="1" u="sng" dirty="0" err="1">
                <a:solidFill>
                  <a:srgbClr val="002060"/>
                </a:solidFill>
                <a:latin typeface="Times New Roman"/>
                <a:ea typeface="Times New Roman"/>
                <a:cs typeface="Times New Roman"/>
                <a:sym typeface="Times New Roman"/>
              </a:rPr>
              <a:t>Оказание</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моральной</a:t>
            </a:r>
            <a:r>
              <a:rPr lang="en-US" sz="2800" b="1" u="sng" dirty="0">
                <a:solidFill>
                  <a:srgbClr val="002060"/>
                </a:solidFill>
                <a:latin typeface="Times New Roman"/>
                <a:ea typeface="Times New Roman"/>
                <a:cs typeface="Times New Roman"/>
                <a:sym typeface="Times New Roman"/>
              </a:rPr>
              <a:t> </a:t>
            </a:r>
            <a:r>
              <a:rPr lang="en-US" sz="2800" b="1" u="sng" dirty="0" err="1">
                <a:solidFill>
                  <a:srgbClr val="002060"/>
                </a:solidFill>
                <a:latin typeface="Times New Roman"/>
                <a:ea typeface="Times New Roman"/>
                <a:cs typeface="Times New Roman"/>
                <a:sym typeface="Times New Roman"/>
              </a:rPr>
              <a:t>поддержки</a:t>
            </a:r>
            <a:r>
              <a:rPr lang="en-US" sz="2800" b="1" u="sng" dirty="0">
                <a:solidFill>
                  <a:srgbClr val="002060"/>
                </a:solidFill>
                <a:latin typeface="Times New Roman"/>
                <a:ea typeface="Times New Roman"/>
                <a:cs typeface="Times New Roman"/>
                <a:sym typeface="Times New Roman"/>
              </a:rPr>
              <a:t>»</a:t>
            </a:r>
            <a:endParaRPr sz="2800" u="sng" dirty="0">
              <a:solidFill>
                <a:srgbClr val="002060"/>
              </a:solidFill>
              <a:latin typeface="Times New Roman"/>
              <a:ea typeface="Times New Roman"/>
              <a:cs typeface="Times New Roman"/>
              <a:sym typeface="Times New Roman"/>
            </a:endParaRPr>
          </a:p>
          <a:p>
            <a:pPr marL="0" lvl="0" indent="0" algn="l" rtl="0">
              <a:spcBef>
                <a:spcPts val="560"/>
              </a:spcBef>
              <a:spcAft>
                <a:spcPts val="0"/>
              </a:spcAft>
              <a:buClr>
                <a:srgbClr val="002060"/>
              </a:buClr>
              <a:buSzPts val="2800"/>
              <a:buNone/>
            </a:pPr>
            <a:r>
              <a:rPr lang="en-US" sz="2800" b="1" dirty="0" err="1">
                <a:solidFill>
                  <a:srgbClr val="002060"/>
                </a:solidFill>
                <a:latin typeface="Times New Roman"/>
                <a:ea typeface="Times New Roman"/>
                <a:cs typeface="Times New Roman"/>
                <a:sym typeface="Times New Roman"/>
              </a:rPr>
              <a:t>Техника</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Ученическое</a:t>
            </a:r>
            <a:r>
              <a:rPr lang="en-US" sz="2800" b="1" dirty="0">
                <a:solidFill>
                  <a:srgbClr val="002060"/>
                </a:solidFill>
                <a:latin typeface="Times New Roman"/>
                <a:ea typeface="Times New Roman"/>
                <a:cs typeface="Times New Roman"/>
                <a:sym typeface="Times New Roman"/>
              </a:rPr>
              <a:t> </a:t>
            </a:r>
            <a:r>
              <a:rPr lang="en-US" sz="2800" b="1" dirty="0" err="1">
                <a:solidFill>
                  <a:srgbClr val="002060"/>
                </a:solidFill>
                <a:latin typeface="Times New Roman"/>
                <a:ea typeface="Times New Roman"/>
                <a:cs typeface="Times New Roman"/>
                <a:sym typeface="Times New Roman"/>
              </a:rPr>
              <a:t>репетиторство</a:t>
            </a:r>
            <a:r>
              <a:rPr lang="en-US" sz="2800" b="1" dirty="0" smtClean="0">
                <a:solidFill>
                  <a:srgbClr val="002060"/>
                </a:solidFill>
                <a:latin typeface="Times New Roman"/>
                <a:ea typeface="Times New Roman"/>
                <a:cs typeface="Times New Roman"/>
                <a:sym typeface="Times New Roman"/>
              </a:rPr>
              <a:t>»</a:t>
            </a:r>
            <a:endParaRPr lang="ru-RU" sz="2800" b="1" dirty="0" smtClean="0">
              <a:solidFill>
                <a:srgbClr val="002060"/>
              </a:solidFill>
              <a:latin typeface="Times New Roman"/>
              <a:ea typeface="Times New Roman"/>
              <a:cs typeface="Times New Roman"/>
              <a:sym typeface="Times New Roman"/>
            </a:endParaRPr>
          </a:p>
          <a:p>
            <a:pPr lvl="0" indent="-457200" algn="l" rtl="0">
              <a:spcBef>
                <a:spcPts val="560"/>
              </a:spcBef>
              <a:spcAft>
                <a:spcPts val="0"/>
              </a:spcAft>
              <a:buClr>
                <a:srgbClr val="002060"/>
              </a:buClr>
              <a:buSzPts val="2800"/>
              <a:buFont typeface="Arial" panose="020B0604020202020204" pitchFamily="34" charset="0"/>
              <a:buChar char="•"/>
            </a:pPr>
            <a:r>
              <a:rPr lang="ru-RU" sz="2800" b="1" u="sng" dirty="0" smtClean="0">
                <a:solidFill>
                  <a:srgbClr val="002060"/>
                </a:solidFill>
                <a:latin typeface="Times New Roman"/>
                <a:ea typeface="Times New Roman"/>
                <a:cs typeface="Times New Roman"/>
                <a:sym typeface="Times New Roman"/>
              </a:rPr>
              <a:t>Стратегия «</a:t>
            </a:r>
            <a:r>
              <a:rPr lang="ru-RU" sz="2800" b="1" u="sng" dirty="0" err="1" smtClean="0">
                <a:solidFill>
                  <a:srgbClr val="002060"/>
                </a:solidFill>
                <a:latin typeface="Times New Roman"/>
                <a:ea typeface="Times New Roman"/>
                <a:cs typeface="Times New Roman"/>
                <a:sym typeface="Times New Roman"/>
              </a:rPr>
              <a:t>Уделение</a:t>
            </a:r>
            <a:r>
              <a:rPr lang="ru-RU" sz="2800" b="1" u="sng" dirty="0" smtClean="0">
                <a:solidFill>
                  <a:srgbClr val="002060"/>
                </a:solidFill>
                <a:latin typeface="Times New Roman"/>
                <a:ea typeface="Times New Roman"/>
                <a:cs typeface="Times New Roman"/>
                <a:sym typeface="Times New Roman"/>
              </a:rPr>
              <a:t> внимания вне урока»</a:t>
            </a:r>
            <a:endParaRPr sz="2800" b="1" u="sng" dirty="0">
              <a:solidFill>
                <a:srgbClr val="002060"/>
              </a:solidFill>
              <a:latin typeface="Times New Roman"/>
              <a:ea typeface="Times New Roman"/>
              <a:cs typeface="Times New Roman"/>
              <a:sym typeface="Times New Roman"/>
            </a:endParaRPr>
          </a:p>
          <a:p>
            <a:pPr marL="0" lvl="0" indent="0" algn="l" rtl="0">
              <a:spcBef>
                <a:spcPts val="560"/>
              </a:spcBef>
              <a:spcAft>
                <a:spcPts val="0"/>
              </a:spcAft>
              <a:buClr>
                <a:schemeClr val="dk1"/>
              </a:buClr>
              <a:buSzPts val="2800"/>
              <a:buNone/>
            </a:pPr>
            <a:endParaRPr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14fa14373d_7_1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060"/>
              </a:buClr>
              <a:buSzPts val="4400"/>
              <a:buFont typeface="Times New Roman"/>
              <a:buNone/>
            </a:pPr>
            <a:r>
              <a:rPr lang="en-US" b="1">
                <a:solidFill>
                  <a:srgbClr val="002060"/>
                </a:solidFill>
                <a:latin typeface="Times New Roman"/>
                <a:ea typeface="Times New Roman"/>
                <a:cs typeface="Times New Roman"/>
                <a:sym typeface="Times New Roman"/>
              </a:rPr>
              <a:t>Альбом достижений</a:t>
            </a:r>
            <a:endParaRPr b="1">
              <a:solidFill>
                <a:srgbClr val="002060"/>
              </a:solidFill>
              <a:latin typeface="Times New Roman"/>
              <a:ea typeface="Times New Roman"/>
              <a:cs typeface="Times New Roman"/>
              <a:sym typeface="Times New Roman"/>
            </a:endParaRPr>
          </a:p>
        </p:txBody>
      </p:sp>
      <p:pic>
        <p:nvPicPr>
          <p:cNvPr id="268" name="Google Shape;268;g114fa14373d_7_164"/>
          <p:cNvPicPr preferRelativeResize="0">
            <a:picLocks noGrp="1"/>
          </p:cNvPicPr>
          <p:nvPr>
            <p:ph type="body" idx="1"/>
          </p:nvPr>
        </p:nvPicPr>
        <p:blipFill rotWithShape="1">
          <a:blip r:embed="rId3">
            <a:alphaModFix/>
          </a:blip>
          <a:srcRect/>
          <a:stretch/>
        </p:blipFill>
        <p:spPr>
          <a:xfrm>
            <a:off x="1215706" y="1120355"/>
            <a:ext cx="2156639" cy="2880320"/>
          </a:xfrm>
          <a:prstGeom prst="rect">
            <a:avLst/>
          </a:prstGeom>
          <a:noFill/>
          <a:ln>
            <a:noFill/>
          </a:ln>
        </p:spPr>
      </p:pic>
      <p:pic>
        <p:nvPicPr>
          <p:cNvPr id="269" name="Google Shape;269;g114fa14373d_7_164"/>
          <p:cNvPicPr preferRelativeResize="0"/>
          <p:nvPr/>
        </p:nvPicPr>
        <p:blipFill rotWithShape="1">
          <a:blip r:embed="rId4">
            <a:alphaModFix/>
          </a:blip>
          <a:srcRect/>
          <a:stretch/>
        </p:blipFill>
        <p:spPr>
          <a:xfrm>
            <a:off x="3543968" y="2560515"/>
            <a:ext cx="2700300" cy="3600400"/>
          </a:xfrm>
          <a:prstGeom prst="rect">
            <a:avLst/>
          </a:prstGeom>
          <a:noFill/>
          <a:ln>
            <a:noFill/>
          </a:ln>
        </p:spPr>
      </p:pic>
      <p:pic>
        <p:nvPicPr>
          <p:cNvPr id="270" name="Google Shape;270;g114fa14373d_7_164"/>
          <p:cNvPicPr preferRelativeResize="0"/>
          <p:nvPr/>
        </p:nvPicPr>
        <p:blipFill rotWithShape="1">
          <a:blip r:embed="rId5">
            <a:alphaModFix/>
          </a:blip>
          <a:srcRect/>
          <a:stretch/>
        </p:blipFill>
        <p:spPr>
          <a:xfrm>
            <a:off x="6431729" y="980728"/>
            <a:ext cx="2255071" cy="5602985"/>
          </a:xfrm>
          <a:prstGeom prst="rect">
            <a:avLst/>
          </a:prstGeom>
          <a:noFill/>
          <a:ln>
            <a:noFill/>
          </a:ln>
        </p:spPr>
      </p:pic>
    </p:spTree>
  </p:cSld>
  <p:clrMapOvr>
    <a:masterClrMapping/>
  </p:clrMapOvr>
</p:sld>
</file>

<file path=ppt/theme/theme1.xml><?xml version="1.0" encoding="utf-8"?>
<a:theme xmlns:a="http://schemas.openxmlformats.org/drawingml/2006/main" name="7_Тема Office">
  <a:themeElements>
    <a:clrScheme name="Другая 219">
      <a:dk1>
        <a:srgbClr val="000000"/>
      </a:dk1>
      <a:lt1>
        <a:srgbClr val="FFFFFF"/>
      </a:lt1>
      <a:dk2>
        <a:srgbClr val="1F497D"/>
      </a:dk2>
      <a:lt2>
        <a:srgbClr val="EEECE1"/>
      </a:lt2>
      <a:accent1>
        <a:srgbClr val="008080"/>
      </a:accent1>
      <a:accent2>
        <a:srgbClr val="990000"/>
      </a:accent2>
      <a:accent3>
        <a:srgbClr val="FFFF00"/>
      </a:accent3>
      <a:accent4>
        <a:srgbClr val="006600"/>
      </a:accent4>
      <a:accent5>
        <a:srgbClr val="0000FF"/>
      </a:accent5>
      <a:accent6>
        <a:srgbClr val="FF0000"/>
      </a:accent6>
      <a:hlink>
        <a:srgbClr val="92D050"/>
      </a:hlink>
      <a:folHlink>
        <a:srgbClr val="00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Тема Office">
  <a:themeElements>
    <a:clrScheme name="Другая 219">
      <a:dk1>
        <a:srgbClr val="000000"/>
      </a:dk1>
      <a:lt1>
        <a:srgbClr val="FFFFFF"/>
      </a:lt1>
      <a:dk2>
        <a:srgbClr val="1F497D"/>
      </a:dk2>
      <a:lt2>
        <a:srgbClr val="EEECE1"/>
      </a:lt2>
      <a:accent1>
        <a:srgbClr val="008080"/>
      </a:accent1>
      <a:accent2>
        <a:srgbClr val="990000"/>
      </a:accent2>
      <a:accent3>
        <a:srgbClr val="FFFF00"/>
      </a:accent3>
      <a:accent4>
        <a:srgbClr val="006600"/>
      </a:accent4>
      <a:accent5>
        <a:srgbClr val="0000FF"/>
      </a:accent5>
      <a:accent6>
        <a:srgbClr val="FF0000"/>
      </a:accent6>
      <a:hlink>
        <a:srgbClr val="92D050"/>
      </a:hlink>
      <a:folHlink>
        <a:srgbClr val="00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Другая 219">
      <a:dk1>
        <a:srgbClr val="000000"/>
      </a:dk1>
      <a:lt1>
        <a:srgbClr val="FFFFFF"/>
      </a:lt1>
      <a:dk2>
        <a:srgbClr val="1F497D"/>
      </a:dk2>
      <a:lt2>
        <a:srgbClr val="EEECE1"/>
      </a:lt2>
      <a:accent1>
        <a:srgbClr val="008080"/>
      </a:accent1>
      <a:accent2>
        <a:srgbClr val="990000"/>
      </a:accent2>
      <a:accent3>
        <a:srgbClr val="FFFF00"/>
      </a:accent3>
      <a:accent4>
        <a:srgbClr val="006600"/>
      </a:accent4>
      <a:accent5>
        <a:srgbClr val="0000FF"/>
      </a:accent5>
      <a:accent6>
        <a:srgbClr val="FF0000"/>
      </a:accent6>
      <a:hlink>
        <a:srgbClr val="92D050"/>
      </a:hlink>
      <a:folHlink>
        <a:srgbClr val="00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Другая 219">
      <a:dk1>
        <a:srgbClr val="000000"/>
      </a:dk1>
      <a:lt1>
        <a:srgbClr val="FFFFFF"/>
      </a:lt1>
      <a:dk2>
        <a:srgbClr val="1F497D"/>
      </a:dk2>
      <a:lt2>
        <a:srgbClr val="EEECE1"/>
      </a:lt2>
      <a:accent1>
        <a:srgbClr val="008080"/>
      </a:accent1>
      <a:accent2>
        <a:srgbClr val="990000"/>
      </a:accent2>
      <a:accent3>
        <a:srgbClr val="FFFF00"/>
      </a:accent3>
      <a:accent4>
        <a:srgbClr val="006600"/>
      </a:accent4>
      <a:accent5>
        <a:srgbClr val="0000FF"/>
      </a:accent5>
      <a:accent6>
        <a:srgbClr val="FF0000"/>
      </a:accent6>
      <a:hlink>
        <a:srgbClr val="92D050"/>
      </a:hlink>
      <a:folHlink>
        <a:srgbClr val="00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Другая 219">
      <a:dk1>
        <a:srgbClr val="000000"/>
      </a:dk1>
      <a:lt1>
        <a:srgbClr val="FFFFFF"/>
      </a:lt1>
      <a:dk2>
        <a:srgbClr val="1F497D"/>
      </a:dk2>
      <a:lt2>
        <a:srgbClr val="EEECE1"/>
      </a:lt2>
      <a:accent1>
        <a:srgbClr val="008080"/>
      </a:accent1>
      <a:accent2>
        <a:srgbClr val="990000"/>
      </a:accent2>
      <a:accent3>
        <a:srgbClr val="FFFF00"/>
      </a:accent3>
      <a:accent4>
        <a:srgbClr val="006600"/>
      </a:accent4>
      <a:accent5>
        <a:srgbClr val="0000FF"/>
      </a:accent5>
      <a:accent6>
        <a:srgbClr val="FF0000"/>
      </a:accent6>
      <a:hlink>
        <a:srgbClr val="92D050"/>
      </a:hlink>
      <a:folHlink>
        <a:srgbClr val="00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1727</Words>
  <Application>Microsoft Office PowerPoint</Application>
  <PresentationFormat>Экран (4:3)</PresentationFormat>
  <Paragraphs>429</Paragraphs>
  <Slides>42</Slides>
  <Notes>35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5</vt:i4>
      </vt:variant>
      <vt:variant>
        <vt:lpstr>Заголовки слайдов</vt:lpstr>
      </vt:variant>
      <vt:variant>
        <vt:i4>42</vt:i4>
      </vt:variant>
    </vt:vector>
  </HeadingPairs>
  <TitlesOfParts>
    <vt:vector size="51" baseType="lpstr">
      <vt:lpstr>Arial</vt:lpstr>
      <vt:lpstr>Calibri</vt:lpstr>
      <vt:lpstr>Times New Roman</vt:lpstr>
      <vt:lpstr>Wingdings</vt:lpstr>
      <vt:lpstr>7_Тема Office</vt:lpstr>
      <vt:lpstr>5_Тема Office</vt:lpstr>
      <vt:lpstr>2_Тема Office</vt:lpstr>
      <vt:lpstr>3_Тема Office</vt:lpstr>
      <vt:lpstr>Тема Office</vt:lpstr>
      <vt:lpstr>Муниципальная стажировочная площадка по транслированию значимого педагогического и управленческого опыта по теме  «Педагогическое управление дисциплиной в классе» </vt:lpstr>
      <vt:lpstr>Презентация PowerPoint</vt:lpstr>
      <vt:lpstr>Презентация PowerPoint</vt:lpstr>
      <vt:lpstr>ШКОЛЬНЫЙ ПЛАН ДЕЙСТВИЙ</vt:lpstr>
      <vt:lpstr>ШАГ 1  Объективное описание поведения ребенка</vt:lpstr>
      <vt:lpstr>ШАГ 2 Понимание мотива «плохого» поведения </vt:lpstr>
      <vt:lpstr>ШАГ 3  Выбор техники экстренного педагогического вмешательства</vt:lpstr>
      <vt:lpstr>ШАГ 4  Разработка стратегии поддержки ученика</vt:lpstr>
      <vt:lpstr>Альбом достижений</vt:lpstr>
      <vt:lpstr>Признание достижений</vt:lpstr>
      <vt:lpstr>ШАГ 5 Включение родителей в реализацию ШПД</vt:lpstr>
      <vt:lpstr>Анализ выраженности плохого поведения</vt:lpstr>
      <vt:lpstr> Школьный план действий   </vt:lpstr>
      <vt:lpstr>Мотив «плохого» поведения: ПРИВЛЕЧЕНИЕ ВНИМАНИЯ</vt:lpstr>
      <vt:lpstr>Выбор техники педагогического вмешательства для экстренного прекращения «выходки» на уроке  (ШАГ № 3) </vt:lpstr>
      <vt:lpstr>Выбор техники педагогического вмешательства для экстренного прекращения «выходки» на уроке  (ШАГ № 3) </vt:lpstr>
      <vt:lpstr>Разработка стратегии и тактики поддержки ученика для повышения его самоуважения (ШАГ №4)  </vt:lpstr>
      <vt:lpstr>Разработка стратегии и тактики поддержки ученика для повышения его самоуважения (ШАГ №4)  </vt:lpstr>
      <vt:lpstr> Включение родителей в реализацию ШПД (ШАГ №5) </vt:lpstr>
      <vt:lpstr>Презентация PowerPoint</vt:lpstr>
      <vt:lpstr>Формирование высокого самоуважения учеников Интеллектуальная состоятельность.  Вклад в общую деятельность. </vt:lpstr>
      <vt:lpstr>Формирование высокого самоуважения учеников Интеллектуальная состоятельность.  Вклад в общую деятельность. </vt:lpstr>
      <vt:lpstr>Формирование высокого самоуважения учеников Коммуникативная состоятельность.  Вклад в общую деятельность. </vt:lpstr>
      <vt:lpstr>Включение родителей в превентивные действия </vt:lpstr>
      <vt:lpstr>Презентация PowerPoint</vt:lpstr>
      <vt:lpstr>   </vt:lpstr>
      <vt:lpstr> Школьный план действий   </vt:lpstr>
      <vt:lpstr>Презентация PowerPoint</vt:lpstr>
      <vt:lpstr>Презентация PowerPoint</vt:lpstr>
      <vt:lpstr>Презентация PowerPoint</vt:lpstr>
      <vt:lpstr> Шаг №4 </vt:lpstr>
      <vt:lpstr>Шаг №5 </vt:lpstr>
      <vt:lpstr>Карта наблюдений ученика 3 класса </vt:lpstr>
      <vt:lpstr>ШКОЛЬНЫЙ ПЛАН ДЕЙСТВИЙ</vt:lpstr>
      <vt:lpstr>ШАГ 1  Объективное описание поведения ребенка</vt:lpstr>
      <vt:lpstr>ШАГ 2  Понимание мотива «плохого» поведения</vt:lpstr>
      <vt:lpstr>ШАГ 3  Выбор техники педагогического вмешательства для экстренного прекращения  «выходки» на уроке</vt:lpstr>
      <vt:lpstr>ШАГ 4  Разработка стратегии и тактики поддержки ученика для повышения его самоуважения</vt:lpstr>
      <vt:lpstr>ШАГ 4  Разработка стратегии и тактики поддержки ученика для повышения его самоуважения</vt:lpstr>
      <vt:lpstr>ШАГ 4  Разработка стратегии и тактики поддержки ученика для повышения его самоуважения</vt:lpstr>
      <vt:lpstr>ШАГ 5  Включение родителей в реализацию ШПД</vt:lpstr>
      <vt:lpstr>  Результаты работы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Муниципальная стажировочная площадка по транслированию значимого педагогического и управленческого опыта по теме: «Педагогическое управление дисциплиной в классе». </dc:title>
  <dc:creator>User</dc:creator>
  <cp:lastModifiedBy>Алла Ивановна Тимофеева</cp:lastModifiedBy>
  <cp:revision>39</cp:revision>
  <dcterms:created xsi:type="dcterms:W3CDTF">2016-12-06T19:29:08Z</dcterms:created>
  <dcterms:modified xsi:type="dcterms:W3CDTF">2022-02-15T07:08:08Z</dcterms:modified>
</cp:coreProperties>
</file>