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8" r:id="rId3"/>
    <p:sldId id="259" r:id="rId4"/>
    <p:sldId id="260" r:id="rId5"/>
    <p:sldId id="263" r:id="rId6"/>
    <p:sldId id="267" r:id="rId7"/>
    <p:sldId id="269" r:id="rId8"/>
    <p:sldId id="264" r:id="rId9"/>
    <p:sldId id="270" r:id="rId10"/>
    <p:sldId id="273" r:id="rId11"/>
    <p:sldId id="274" r:id="rId12"/>
    <p:sldId id="271" r:id="rId13"/>
    <p:sldId id="275" r:id="rId14"/>
    <p:sldId id="268" r:id="rId15"/>
    <p:sldId id="261" r:id="rId16"/>
    <p:sldId id="272" r:id="rId17"/>
    <p:sldId id="265" r:id="rId18"/>
    <p:sldId id="266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1F412-89DD-4876-928E-DFBAC42E4215}" v="946" dt="2022-01-31T16:46:04.902"/>
    <p1510:client id="{300BF1EE-90FB-4CD1-9C34-506C824701A4}" v="606" dt="2022-01-30T18:05:24.201"/>
    <p1510:client id="{922BCEDF-3B3D-4FEA-89B8-268629D48D39}" v="182" dt="2022-02-02T05:16:06.5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0A3C4-DB62-42A2-8728-32FBA4176FEA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0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7B21-9F92-4143-AC88-574EBB49C239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1281-475E-483B-B59A-0D02D4155E73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67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9136-0A7C-4191-8B4C-90C7B192DFD6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E4FAA-04DB-49FD-BF8B-29A0833A9BC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9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CAEB-AA10-4D24-A398-61375935B300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7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60DEF5-6A7D-4E77-A42E-0B27FD2C990A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3376" y="6282268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2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68C0E-AF62-449A-9D51-F72F00FDC6A5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8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8988E-7BC0-429E-BB6D-E5201B14D6BC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5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B00413-B0B1-427C-B977-37C3B2D08968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52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41553-35B1-4731-8880-FB4F02C29DCA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9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7717-9224-4A18-B58F-7FC8E2012021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7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7A4C0-AFB5-403D-A4E5-FCAB21DE3CF7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80EACD-CE7F-4B01-964E-AF65C43D78B5}" type="datetimeFigureOut">
              <a:rPr lang="en-US" dirty="0"/>
              <a:t>2/1/2022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4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kcsd24.ru/download/instrumentariy_chuvstva.pdf&#160;" TargetMode="External"/><Relationship Id="rId2" Type="http://schemas.openxmlformats.org/officeDocument/2006/relationships/hyperlink" Target="https://oqu-zaman.kz/?p=42091&#160;&#160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68580" marR="486410">
              <a:spcBef>
                <a:spcPts val="385"/>
              </a:spcBef>
            </a:pPr>
            <a:br>
              <a:rPr lang="ru-RU" sz="3600" b="1" kern="0" dirty="0">
                <a:effectLst/>
                <a:ea typeface="Times New Roman"/>
              </a:rPr>
            </a:br>
            <a:r>
              <a:rPr lang="ru-RU" sz="3600" b="1" kern="0" dirty="0">
                <a:effectLst/>
                <a:ea typeface="Times New Roman"/>
              </a:rPr>
              <a:t>Психолого-педагогическая</a:t>
            </a:r>
            <a:r>
              <a:rPr lang="ru-RU" sz="3600" b="1" kern="0" spc="-65" dirty="0">
                <a:effectLst/>
                <a:ea typeface="Times New Roman"/>
              </a:rPr>
              <a:t> </a:t>
            </a:r>
            <a:r>
              <a:rPr lang="ru-RU" sz="3600" b="1" kern="0" dirty="0">
                <a:effectLst/>
                <a:ea typeface="Times New Roman"/>
              </a:rPr>
              <a:t>коррекционная</a:t>
            </a:r>
            <a:r>
              <a:rPr lang="ru-RU" sz="3600" b="1" kern="0" spc="-65" dirty="0">
                <a:effectLst/>
                <a:ea typeface="Times New Roman"/>
              </a:rPr>
              <a:t> </a:t>
            </a:r>
            <a:r>
              <a:rPr lang="ru-RU" sz="3600" b="1" kern="0" dirty="0">
                <a:effectLst/>
                <a:ea typeface="Times New Roman"/>
              </a:rPr>
              <a:t>программа</a:t>
            </a:r>
            <a:br>
              <a:rPr lang="ru-RU" sz="3600" b="1" kern="0" dirty="0">
                <a:effectLst/>
                <a:ea typeface="Times New Roman"/>
              </a:rPr>
            </a:br>
            <a:r>
              <a:rPr lang="ru-RU" sz="3600" b="1" kern="0" dirty="0">
                <a:effectLst/>
                <a:ea typeface="Times New Roman"/>
              </a:rPr>
              <a:t>«</a:t>
            </a:r>
            <a:r>
              <a:rPr lang="ru-RU" sz="3600" b="1" kern="0" spc="-20" dirty="0">
                <a:effectLst/>
                <a:ea typeface="Times New Roman"/>
              </a:rPr>
              <a:t> </a:t>
            </a:r>
            <a:r>
              <a:rPr lang="ru-RU" sz="3600" b="1" kern="0" dirty="0">
                <a:effectLst/>
                <a:ea typeface="Times New Roman"/>
              </a:rPr>
              <a:t>Мой</a:t>
            </a:r>
            <a:r>
              <a:rPr lang="ru-RU" sz="3600" b="1" kern="0" spc="-15" dirty="0">
                <a:effectLst/>
                <a:ea typeface="Times New Roman"/>
              </a:rPr>
              <a:t> </a:t>
            </a:r>
            <a:r>
              <a:rPr lang="ru-RU" sz="3600" b="1" kern="0" dirty="0">
                <a:effectLst/>
                <a:ea typeface="Times New Roman"/>
              </a:rPr>
              <a:t>мир</a:t>
            </a:r>
            <a:r>
              <a:rPr lang="ru-RU" sz="3600" b="1" kern="0" spc="-20" dirty="0">
                <a:effectLst/>
                <a:ea typeface="Times New Roman"/>
              </a:rPr>
              <a:t> </a:t>
            </a:r>
            <a:r>
              <a:rPr lang="ru-RU" sz="3600" b="1" kern="0" dirty="0">
                <a:effectLst/>
                <a:ea typeface="Times New Roman"/>
              </a:rPr>
              <a:t>без</a:t>
            </a:r>
            <a:r>
              <a:rPr lang="ru-RU" sz="3600" b="1" kern="0" spc="-25" dirty="0">
                <a:effectLst/>
                <a:ea typeface="Times New Roman"/>
              </a:rPr>
              <a:t> </a:t>
            </a:r>
            <a:r>
              <a:rPr lang="ru-RU" sz="3600" b="1" kern="0" dirty="0">
                <a:effectLst/>
                <a:ea typeface="Times New Roman"/>
              </a:rPr>
              <a:t>агрессии</a:t>
            </a:r>
            <a:r>
              <a:rPr lang="ru-RU" sz="3600" b="1" kern="0" spc="-15" dirty="0">
                <a:effectLst/>
                <a:ea typeface="Times New Roman"/>
              </a:rPr>
              <a:t> </a:t>
            </a:r>
            <a:r>
              <a:rPr lang="ru-RU" sz="3600" b="1" kern="0" dirty="0">
                <a:effectLst/>
                <a:ea typeface="Times New Roman"/>
              </a:rPr>
              <a:t>и</a:t>
            </a:r>
            <a:r>
              <a:rPr lang="ru-RU" sz="3600" b="1" kern="0" spc="-15" dirty="0">
                <a:effectLst/>
                <a:ea typeface="Times New Roman"/>
              </a:rPr>
              <a:t> </a:t>
            </a:r>
            <a:r>
              <a:rPr lang="ru-RU" sz="3600" b="1" kern="0" dirty="0">
                <a:effectLst/>
                <a:ea typeface="Times New Roman"/>
              </a:rPr>
              <a:t>тревожности»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Автор: педагог-психолог МАОУ СОШ №2 </a:t>
            </a:r>
          </a:p>
          <a:p>
            <a:pPr algn="r"/>
            <a:r>
              <a:rPr lang="ru-RU" dirty="0"/>
              <a:t>г. Томска Котова Н.Н.</a:t>
            </a:r>
          </a:p>
        </p:txBody>
      </p:sp>
    </p:spTree>
    <p:extLst>
      <p:ext uri="{BB962C8B-B14F-4D97-AF65-F5344CB8AC3E}">
        <p14:creationId xmlns:p14="http://schemas.microsoft.com/office/powerpoint/2010/main" val="371465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AC7CE-B12B-446D-8648-FAABE715A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320964" cy="3991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0" dirty="0"/>
              <a:t>Упражнение «Парное рисование»</a:t>
            </a:r>
            <a:endParaRPr lang="ru-RU" sz="3600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610E0E-B3B5-472A-AF8B-CFE57ED2E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23" y="853543"/>
            <a:ext cx="8300677" cy="53186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b="1" dirty="0">
                <a:latin typeface="Times New Roman"/>
                <a:ea typeface="+mn-lt"/>
                <a:cs typeface="+mn-lt"/>
              </a:rPr>
              <a:t>Время проведения</a:t>
            </a:r>
            <a:r>
              <a:rPr lang="ru-RU" dirty="0">
                <a:latin typeface="Times New Roman"/>
                <a:ea typeface="+mn-lt"/>
                <a:cs typeface="+mn-lt"/>
              </a:rPr>
              <a:t>: 10-15 мин.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ru-RU" b="1" dirty="0">
                <a:latin typeface="Times New Roman"/>
                <a:ea typeface="+mn-lt"/>
                <a:cs typeface="+mn-lt"/>
              </a:rPr>
              <a:t>Цель</a:t>
            </a:r>
            <a:r>
              <a:rPr lang="ru-RU" dirty="0">
                <a:latin typeface="Times New Roman"/>
                <a:ea typeface="+mn-lt"/>
                <a:cs typeface="+mn-lt"/>
              </a:rPr>
              <a:t>: Развитие саморегуляции, произвольности поведения, умения работать по правилам, развитие способности конструктивного взаимодействия. Техника проводится в парах.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ru-RU" b="1" dirty="0">
                <a:latin typeface="Times New Roman"/>
                <a:ea typeface="+mn-lt"/>
                <a:cs typeface="+mn-lt"/>
              </a:rPr>
              <a:t>Ход работы:</a:t>
            </a:r>
            <a:r>
              <a:rPr lang="ru-RU" dirty="0">
                <a:latin typeface="Times New Roman"/>
                <a:ea typeface="+mn-lt"/>
                <a:cs typeface="+mn-lt"/>
              </a:rPr>
              <a:t> группа делиться по парам, каждой паре раздается по листу бумаги, карандаши, фломастеры и </a:t>
            </a:r>
            <a:r>
              <a:rPr lang="ru-RU" dirty="0" err="1">
                <a:latin typeface="Times New Roman"/>
                <a:ea typeface="+mn-lt"/>
                <a:cs typeface="+mn-lt"/>
              </a:rPr>
              <a:t>тд</a:t>
            </a:r>
            <a:r>
              <a:rPr lang="ru-RU" dirty="0">
                <a:latin typeface="Times New Roman"/>
                <a:ea typeface="+mn-lt"/>
                <a:cs typeface="+mn-lt"/>
              </a:rPr>
              <a:t>.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ru-RU" b="1" dirty="0">
                <a:latin typeface="Times New Roman"/>
                <a:ea typeface="+mn-lt"/>
                <a:cs typeface="+mn-lt"/>
              </a:rPr>
              <a:t>Инструкция</a:t>
            </a:r>
            <a:r>
              <a:rPr lang="ru-RU" dirty="0">
                <a:latin typeface="Times New Roman"/>
                <a:ea typeface="+mn-lt"/>
                <a:cs typeface="+mn-lt"/>
              </a:rPr>
              <a:t>: «Сейчас мы будем рисовать в парах. Двое рисуют на одном листе бумаги какую-то единую композицию или образ, который относиться к нашей теме урока. При этом есть очень важное условие: нельзя заранее договариваться о том, что это будет за рисунок, нельзя разговаривать в процессе работы. Начинаем по сигналу».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ru-RU" dirty="0">
                <a:latin typeface="Times New Roman"/>
                <a:ea typeface="+mn-lt"/>
                <a:cs typeface="+mn-lt"/>
              </a:rPr>
              <a:t>После того, как рисунки будут готовы, проводится обсуждение и выставка работ. Можно выбрать самую гармоничную, самую необычную или самую конфликтную работу и задать вопросы авторам, что им помогало, как они действовали, как договаривались на невербальном уровне, что именно будут рисовать и т.д.</a:t>
            </a:r>
            <a:endParaRPr lang="ru-RU" dirty="0">
              <a:latin typeface="Times New Roman"/>
              <a:cs typeface="Times New Roman"/>
            </a:endParaRPr>
          </a:p>
          <a:p>
            <a:r>
              <a:rPr lang="ru-RU" dirty="0">
                <a:latin typeface="Times New Roman"/>
                <a:ea typeface="+mn-lt"/>
                <a:cs typeface="+mn-lt"/>
              </a:rPr>
              <a:t>Так же обсуждается и негативный опыт взаимодействия в процессе парного рисования.</a:t>
            </a:r>
            <a:endParaRPr lang="ru-RU" dirty="0"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02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4E1BC5-9799-4C37-9E39-75AD94AE0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C783E0-E2C4-43D2-93E5-38337F8DA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2544D0-650E-4448-A7E2-E5C6D7398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CE2A87-DBA0-4B0D-98B6-FA36B850B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955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73165-BEA3-4629-86FA-6D23C9C2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634" y="-351007"/>
            <a:ext cx="5057883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 err="1"/>
              <a:t>Упражнение</a:t>
            </a:r>
            <a:r>
              <a:rPr lang="en-US" sz="2800" dirty="0"/>
              <a:t> «</a:t>
            </a:r>
            <a:r>
              <a:rPr lang="en-US" sz="2800" dirty="0" err="1"/>
              <a:t>Недружеский</a:t>
            </a:r>
            <a:r>
              <a:rPr lang="en-US" sz="2800" dirty="0"/>
              <a:t> </a:t>
            </a:r>
            <a:r>
              <a:rPr lang="en-US" sz="2800" dirty="0" err="1"/>
              <a:t>шарж</a:t>
            </a:r>
            <a:r>
              <a:rPr lang="en-US" sz="2800" dirty="0"/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7BEFE7-B4B8-4446-A31E-119AD36C7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59071" y="1016829"/>
            <a:ext cx="5403664" cy="583732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err="1">
                <a:latin typeface="Times New Roman"/>
                <a:cs typeface="Times New Roman"/>
              </a:rPr>
              <a:t>Этот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игровой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прием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поможет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вашему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ребенку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более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достойно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выйти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из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ситуации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когда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он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сильно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рассержен</a:t>
            </a:r>
            <a:r>
              <a:rPr lang="en-US" dirty="0">
                <a:latin typeface="Times New Roman"/>
                <a:cs typeface="Times New Roman"/>
              </a:rPr>
              <a:t> и «</a:t>
            </a:r>
            <a:r>
              <a:rPr lang="en-US" dirty="0" err="1">
                <a:latin typeface="Times New Roman"/>
                <a:cs typeface="Times New Roman"/>
              </a:rPr>
              <a:t>выливает</a:t>
            </a:r>
            <a:r>
              <a:rPr lang="en-US" dirty="0">
                <a:latin typeface="Times New Roman"/>
                <a:cs typeface="Times New Roman"/>
              </a:rPr>
              <a:t>» </a:t>
            </a:r>
            <a:r>
              <a:rPr lang="en-US" dirty="0" err="1">
                <a:latin typeface="Times New Roman"/>
                <a:cs typeface="Times New Roman"/>
              </a:rPr>
              <a:t>свои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чувства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того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кто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его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обидел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крича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обзываясь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толкаясь</a:t>
            </a:r>
            <a:r>
              <a:rPr lang="en-US" dirty="0">
                <a:latin typeface="Times New Roman"/>
                <a:cs typeface="Times New Roman"/>
              </a:rPr>
              <a:t> и т. п. </a:t>
            </a:r>
            <a:r>
              <a:rPr lang="en-US" dirty="0" err="1">
                <a:latin typeface="Times New Roman"/>
                <a:cs typeface="Times New Roman"/>
              </a:rPr>
              <a:t>Постарайтесь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увести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ребенка</a:t>
            </a:r>
            <a:r>
              <a:rPr lang="en-US" dirty="0">
                <a:latin typeface="Times New Roman"/>
                <a:cs typeface="Times New Roman"/>
              </a:rPr>
              <a:t> в </a:t>
            </a:r>
            <a:r>
              <a:rPr lang="en-US" dirty="0" err="1">
                <a:latin typeface="Times New Roman"/>
                <a:cs typeface="Times New Roman"/>
              </a:rPr>
              <a:t>другое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место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чтобы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он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видел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того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кто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его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так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разозлил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Теперь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можно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предложить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ему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нарисовать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карикатуру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этого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человека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dirty="0" err="1">
                <a:latin typeface="Times New Roman"/>
                <a:cs typeface="Times New Roman"/>
              </a:rPr>
              <a:t>Лучше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всего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для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начала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показать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образец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какой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может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быть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карикатура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чем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она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отличается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от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обычного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портрета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Когда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ребенок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поймет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что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нужно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стараться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изобразить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оригинал</a:t>
            </a:r>
            <a:r>
              <a:rPr lang="en-US" dirty="0">
                <a:latin typeface="Times New Roman"/>
                <a:cs typeface="Times New Roman"/>
              </a:rPr>
              <a:t> в </a:t>
            </a:r>
            <a:r>
              <a:rPr lang="en-US" dirty="0" err="1">
                <a:latin typeface="Times New Roman"/>
                <a:cs typeface="Times New Roman"/>
              </a:rPr>
              <a:t>точности</a:t>
            </a:r>
            <a:r>
              <a:rPr lang="en-US" dirty="0">
                <a:latin typeface="Times New Roman"/>
                <a:cs typeface="Times New Roman"/>
              </a:rPr>
              <a:t>, а, </a:t>
            </a:r>
            <a:r>
              <a:rPr lang="en-US" dirty="0" err="1">
                <a:latin typeface="Times New Roman"/>
                <a:cs typeface="Times New Roman"/>
              </a:rPr>
              <a:t>напротив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можно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исказить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яркие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черты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или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просто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нарисовать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человека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таким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каким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он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видится</a:t>
            </a:r>
            <a:r>
              <a:rPr lang="en-US" dirty="0">
                <a:latin typeface="Times New Roman"/>
                <a:cs typeface="Times New Roman"/>
              </a:rPr>
              <a:t> в </a:t>
            </a:r>
            <a:r>
              <a:rPr lang="en-US" dirty="0" err="1">
                <a:latin typeface="Times New Roman"/>
                <a:cs typeface="Times New Roman"/>
              </a:rPr>
              <a:t>данный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момент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дайте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ему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бумагу</a:t>
            </a:r>
            <a:r>
              <a:rPr lang="en-US" dirty="0">
                <a:latin typeface="Times New Roman"/>
                <a:cs typeface="Times New Roman"/>
              </a:rPr>
              <a:t> и </a:t>
            </a:r>
            <a:r>
              <a:rPr lang="en-US" dirty="0" err="1">
                <a:latin typeface="Times New Roman"/>
                <a:cs typeface="Times New Roman"/>
              </a:rPr>
              <a:t>карандаши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5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75C9EA72-080A-4F3E-8B03-FFC47A3FCF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/>
          <a:srcRect l="20451" r="23085"/>
          <a:stretch/>
        </p:blipFill>
        <p:spPr>
          <a:xfrm>
            <a:off x="5658955" y="10"/>
            <a:ext cx="3485045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F4FDEC5-B98A-4D9F-BB63-FA5A1ED9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79EAC7-1067-454B-8145-AE5BF6EC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BEA0E4E-FF8C-4EBC-87F8-743D03BEBF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163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F6BE2-1D46-45E8-96E9-0394FFBD2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6086"/>
            <a:ext cx="7772400" cy="82143"/>
          </a:xfrm>
        </p:spPr>
        <p:txBody>
          <a:bodyPr>
            <a:noAutofit/>
          </a:bodyPr>
          <a:lstStyle/>
          <a:p>
            <a:r>
              <a:rPr lang="ru-RU" sz="2400" dirty="0"/>
              <a:t>Я - высказывание, ты-высказывание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8C2248-DC0C-433F-B5BE-98D966C28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" y="421317"/>
            <a:ext cx="9126710" cy="65096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ru-RU" dirty="0">
                <a:latin typeface="Times New Roman"/>
                <a:cs typeface="Times New Roman"/>
              </a:rPr>
              <a:t>Ведущий объясняет разницу между Я-высказыванием и Ты-высказыванием. Например, использование в речи Я-высказываний делает общение более непосредственным, помогает выразить свои чувства не унижая другого человека. Я-высказывание предполагает ответственность говорящего за свои мысли и чувства («Я очень беспокоюсь если тебя нет дома к 10 часам вечера»), а не нацелено, как Ты-высказывание, на то, чтобы обвинить другого человека («Ты опять пришел домой в 11 часов вечера!»).</a:t>
            </a:r>
            <a:endParaRPr lang="ru-RU" dirty="0">
              <a:latin typeface="Trebuchet MS" panose="020B0603020202020204"/>
              <a:cs typeface="Times New Roman"/>
            </a:endParaRPr>
          </a:p>
          <a:p>
            <a:pPr algn="just"/>
            <a:r>
              <a:rPr lang="ru-RU" dirty="0">
                <a:latin typeface="Times New Roman"/>
                <a:cs typeface="Times New Roman"/>
              </a:rPr>
              <a:t>Если мы используем Ты-высказывания, то человек, к которому мы обращаемся, испытывает негативные эмоции: гнев, раздражение, обиду. Использование Я-высказываний позволяет человеку выслушать вас и спокойно вам ответить.</a:t>
            </a:r>
            <a:endParaRPr lang="ru-RU"/>
          </a:p>
          <a:p>
            <a:pPr algn="just"/>
            <a:r>
              <a:rPr lang="ru-RU" dirty="0">
                <a:latin typeface="Times New Roman"/>
                <a:cs typeface="Times New Roman"/>
              </a:rPr>
              <a:t>Ведущий просит составить Я-высказывания для предложенных ситуаций:</a:t>
            </a:r>
            <a:endParaRPr lang="ru-RU" dirty="0"/>
          </a:p>
          <a:p>
            <a:pPr algn="just"/>
            <a:r>
              <a:rPr lang="ru-RU" dirty="0">
                <a:latin typeface="Times New Roman"/>
                <a:cs typeface="Times New Roman"/>
              </a:rPr>
              <a:t>1. Твой учитель незаслуженно обвинил тебя в том, что ты списал(ла) контрольную у соседа.</a:t>
            </a:r>
            <a:endParaRPr lang="ru-RU" dirty="0"/>
          </a:p>
          <a:p>
            <a:pPr algn="just"/>
            <a:r>
              <a:rPr lang="ru-RU" dirty="0">
                <a:latin typeface="Times New Roman"/>
                <a:cs typeface="Times New Roman"/>
              </a:rPr>
              <a:t>2. Тренер сказал, что ты пропускаешь тренировки, поэтому он отчисляет тебя из команды.</a:t>
            </a:r>
            <a:endParaRPr lang="ru-RU" dirty="0"/>
          </a:p>
          <a:p>
            <a:pPr algn="just"/>
            <a:r>
              <a:rPr lang="ru-RU" dirty="0">
                <a:latin typeface="Times New Roman"/>
                <a:cs typeface="Times New Roman"/>
              </a:rPr>
              <a:t>3. Твой учитель постоянно сравнивает твои результаты с результатами других.</a:t>
            </a:r>
            <a:endParaRPr lang="ru-RU" dirty="0"/>
          </a:p>
          <a:p>
            <a:pPr algn="just"/>
            <a:r>
              <a:rPr lang="ru-RU" dirty="0">
                <a:latin typeface="Times New Roman"/>
                <a:cs typeface="Times New Roman"/>
              </a:rPr>
              <a:t>Примерные вопросы для обсуждения:</a:t>
            </a:r>
            <a:endParaRPr lang="ru-RU" dirty="0"/>
          </a:p>
          <a:p>
            <a:pPr algn="just"/>
            <a:r>
              <a:rPr lang="ru-RU" dirty="0">
                <a:latin typeface="Times New Roman"/>
                <a:cs typeface="Times New Roman"/>
              </a:rPr>
              <a:t>Как вы считаете, какое поведение характерно для вас при раз-решении конфликтных ситуаций?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30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54E1BC5-9799-4C37-9E39-75AD94AE0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C783E0-E2C4-43D2-93E5-38337F8DA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2544D0-650E-4448-A7E2-E5C6D7398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CBF0DE0-C41C-4EF5-8628-96BDE272B8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30678" r="30955" b="2"/>
          <a:stretch/>
        </p:blipFill>
        <p:spPr>
          <a:xfrm>
            <a:off x="2508" y="10"/>
            <a:ext cx="3485044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9FF011-88A5-4B89-AD4A-E08820CEE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754" y="0"/>
            <a:ext cx="5655246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7731C-C85F-4020-87D9-4B085FA86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581" y="234901"/>
            <a:ext cx="5412699" cy="562395"/>
          </a:xfr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 err="1">
                <a:latin typeface="Georgia"/>
              </a:rPr>
              <a:t>Мишень</a:t>
            </a:r>
            <a:r>
              <a:rPr lang="en-US" sz="3600" dirty="0">
                <a:latin typeface="Georgia"/>
              </a:rPr>
              <a:t> </a:t>
            </a:r>
            <a:r>
              <a:rPr lang="en-US" sz="3600" dirty="0" err="1">
                <a:latin typeface="Georgia"/>
              </a:rPr>
              <a:t>негатива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4FD65C-047A-4D72-B43A-764EB350D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60346" y="968803"/>
            <a:ext cx="5479933" cy="571246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800" dirty="0" err="1">
                <a:latin typeface="Times New Roman"/>
                <a:cs typeface="Times New Roman"/>
              </a:rPr>
              <a:t>Цель</a:t>
            </a:r>
            <a:r>
              <a:rPr lang="en-US" sz="1800" dirty="0">
                <a:latin typeface="Times New Roman"/>
                <a:cs typeface="Times New Roman"/>
              </a:rPr>
              <a:t>: </a:t>
            </a:r>
            <a:r>
              <a:rPr lang="en-US" sz="1800" dirty="0" err="1">
                <a:latin typeface="Times New Roman"/>
                <a:cs typeface="Times New Roman"/>
              </a:rPr>
              <a:t>проработка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негативных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состояний</a:t>
            </a:r>
            <a:endParaRPr lang="en-US" sz="1800" dirty="0">
              <a:latin typeface="Times New Roman"/>
              <a:cs typeface="Times New Roman"/>
            </a:endParaRPr>
          </a:p>
          <a:p>
            <a:pPr>
              <a:buClr>
                <a:srgbClr val="558BB8"/>
              </a:buClr>
            </a:pPr>
            <a:r>
              <a:rPr lang="en-US" sz="1800" dirty="0" err="1">
                <a:latin typeface="Times New Roman"/>
                <a:cs typeface="Times New Roman"/>
              </a:rPr>
              <a:t>Оборудование</a:t>
            </a:r>
            <a:r>
              <a:rPr lang="en-US" sz="1800" dirty="0">
                <a:latin typeface="Times New Roman"/>
                <a:cs typeface="Times New Roman"/>
              </a:rPr>
              <a:t>: </a:t>
            </a:r>
            <a:r>
              <a:rPr lang="en-US" sz="1800" dirty="0" err="1">
                <a:latin typeface="Times New Roman"/>
                <a:cs typeface="Times New Roman"/>
              </a:rPr>
              <a:t>маркеры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dirty="0" err="1">
                <a:latin typeface="Times New Roman"/>
                <a:cs typeface="Times New Roman"/>
              </a:rPr>
              <a:t>ватман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dirty="0" err="1">
                <a:latin typeface="Times New Roman"/>
                <a:cs typeface="Times New Roman"/>
              </a:rPr>
              <a:t>мячики</a:t>
            </a:r>
            <a:r>
              <a:rPr lang="en-US" sz="1800" dirty="0">
                <a:latin typeface="Times New Roman"/>
                <a:cs typeface="Times New Roman"/>
              </a:rPr>
              <a:t> (</a:t>
            </a:r>
            <a:r>
              <a:rPr lang="en-US" sz="1800" dirty="0" err="1">
                <a:latin typeface="Times New Roman"/>
                <a:cs typeface="Times New Roman"/>
              </a:rPr>
              <a:t>дротики</a:t>
            </a:r>
            <a:r>
              <a:rPr lang="en-US" sz="1800" dirty="0">
                <a:latin typeface="Times New Roman"/>
                <a:cs typeface="Times New Roman"/>
              </a:rPr>
              <a:t>) </a:t>
            </a:r>
            <a:r>
              <a:rPr lang="en-US" sz="1800" dirty="0" err="1">
                <a:latin typeface="Times New Roman"/>
                <a:cs typeface="Times New Roman"/>
              </a:rPr>
              <a:t>снежки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</a:p>
          <a:p>
            <a:pPr>
              <a:buClr>
                <a:srgbClr val="558BB8"/>
              </a:buClr>
            </a:pPr>
            <a:r>
              <a:rPr lang="en-US" sz="1800" dirty="0" err="1">
                <a:latin typeface="Times New Roman"/>
                <a:cs typeface="Times New Roman"/>
              </a:rPr>
              <a:t>Ребенок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совместно</a:t>
            </a:r>
            <a:r>
              <a:rPr lang="en-US" sz="1800" dirty="0">
                <a:latin typeface="Times New Roman"/>
                <a:cs typeface="Times New Roman"/>
              </a:rPr>
              <a:t> с </a:t>
            </a:r>
            <a:r>
              <a:rPr lang="en-US" sz="1800" dirty="0" err="1">
                <a:latin typeface="Times New Roman"/>
                <a:cs typeface="Times New Roman"/>
              </a:rPr>
              <a:t>психологом</a:t>
            </a:r>
            <a:r>
              <a:rPr lang="en-US" sz="1800" dirty="0">
                <a:latin typeface="Times New Roman"/>
                <a:cs typeface="Times New Roman"/>
              </a:rPr>
              <a:t> в </a:t>
            </a:r>
            <a:r>
              <a:rPr lang="en-US" sz="1800" dirty="0" err="1">
                <a:latin typeface="Times New Roman"/>
                <a:cs typeface="Times New Roman"/>
              </a:rPr>
              <a:t>доверительной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обстановке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вспоминает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dirty="0" err="1">
                <a:latin typeface="Times New Roman"/>
                <a:cs typeface="Times New Roman"/>
              </a:rPr>
              <a:t>что</a:t>
            </a:r>
            <a:r>
              <a:rPr lang="en-US" sz="1800" dirty="0">
                <a:latin typeface="Times New Roman"/>
                <a:cs typeface="Times New Roman"/>
              </a:rPr>
              <a:t> с </a:t>
            </a:r>
            <a:r>
              <a:rPr lang="en-US" sz="1800" dirty="0" err="1">
                <a:latin typeface="Times New Roman"/>
                <a:cs typeface="Times New Roman"/>
              </a:rPr>
              <a:t>ним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происходило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плохого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dirty="0" err="1">
                <a:latin typeface="Times New Roman"/>
                <a:cs typeface="Times New Roman"/>
              </a:rPr>
              <a:t>какие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чувства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он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испытывал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dirty="0" err="1">
                <a:latin typeface="Times New Roman"/>
                <a:cs typeface="Times New Roman"/>
              </a:rPr>
              <a:t>какие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люди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были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на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его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пути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dirty="0" err="1">
                <a:latin typeface="Times New Roman"/>
                <a:cs typeface="Times New Roman"/>
              </a:rPr>
              <a:t>которые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сделали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ему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больно</a:t>
            </a:r>
            <a:r>
              <a:rPr lang="en-US" sz="1800" dirty="0">
                <a:latin typeface="Times New Roman"/>
                <a:cs typeface="Times New Roman"/>
              </a:rPr>
              <a:t> и </a:t>
            </a:r>
            <a:r>
              <a:rPr lang="en-US" sz="1800" dirty="0" err="1">
                <a:latin typeface="Times New Roman"/>
                <a:cs typeface="Times New Roman"/>
              </a:rPr>
              <a:t>т.д</a:t>
            </a:r>
            <a:r>
              <a:rPr lang="en-US" sz="1800" dirty="0">
                <a:latin typeface="Times New Roman"/>
                <a:cs typeface="Times New Roman"/>
              </a:rPr>
              <a:t>.</a:t>
            </a:r>
          </a:p>
          <a:p>
            <a:pPr>
              <a:buClr>
                <a:srgbClr val="558BB8"/>
              </a:buClr>
            </a:pPr>
            <a:r>
              <a:rPr lang="en-US" sz="1800" err="1">
                <a:latin typeface="Times New Roman"/>
                <a:cs typeface="Times New Roman"/>
              </a:rPr>
              <a:t>Далее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он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выписывает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все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свои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мысли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на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больгой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ватмани</a:t>
            </a:r>
            <a:r>
              <a:rPr lang="en-US" sz="1800" dirty="0">
                <a:latin typeface="Times New Roman"/>
                <a:cs typeface="Times New Roman"/>
              </a:rPr>
              <a:t> в </a:t>
            </a:r>
            <a:r>
              <a:rPr lang="en-US" sz="1800" err="1">
                <a:latin typeface="Times New Roman"/>
                <a:cs typeface="Times New Roman"/>
              </a:rPr>
              <a:t>хаотичном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порядке</a:t>
            </a:r>
            <a:r>
              <a:rPr lang="en-US" sz="1800" dirty="0">
                <a:latin typeface="Times New Roman"/>
                <a:cs typeface="Times New Roman"/>
              </a:rPr>
              <a:t>. </a:t>
            </a:r>
            <a:r>
              <a:rPr lang="en-US" sz="1800" err="1">
                <a:latin typeface="Times New Roman"/>
                <a:cs typeface="Times New Roman"/>
              </a:rPr>
              <a:t>Психолог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размещает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этот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ватман</a:t>
            </a:r>
            <a:r>
              <a:rPr lang="en-US" sz="1800" dirty="0">
                <a:latin typeface="Times New Roman"/>
                <a:cs typeface="Times New Roman"/>
              </a:rPr>
              <a:t> в </a:t>
            </a:r>
            <a:r>
              <a:rPr lang="en-US" sz="1800" err="1">
                <a:latin typeface="Times New Roman"/>
                <a:cs typeface="Times New Roman"/>
              </a:rPr>
              <a:t>безопасном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месте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на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определенном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расстоянии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от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ребенка</a:t>
            </a:r>
            <a:r>
              <a:rPr lang="en-US" sz="1800" dirty="0">
                <a:latin typeface="Times New Roman"/>
                <a:cs typeface="Times New Roman"/>
              </a:rPr>
              <a:t>. </a:t>
            </a:r>
          </a:p>
          <a:p>
            <a:pPr>
              <a:buClr>
                <a:srgbClr val="558BB8"/>
              </a:buClr>
            </a:pPr>
            <a:r>
              <a:rPr lang="en-US" sz="1800" err="1">
                <a:latin typeface="Times New Roman"/>
                <a:cs typeface="Times New Roman"/>
              </a:rPr>
              <a:t>Ребенок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берет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предложенные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атрибуты</a:t>
            </a:r>
            <a:r>
              <a:rPr lang="en-US" sz="1800" dirty="0">
                <a:latin typeface="Times New Roman"/>
                <a:cs typeface="Times New Roman"/>
              </a:rPr>
              <a:t> (</a:t>
            </a:r>
            <a:r>
              <a:rPr lang="en-US" sz="1800" err="1">
                <a:latin typeface="Times New Roman"/>
                <a:cs typeface="Times New Roman"/>
              </a:rPr>
              <a:t>мячи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err="1">
                <a:latin typeface="Times New Roman"/>
                <a:cs typeface="Times New Roman"/>
              </a:rPr>
              <a:t>снежки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err="1">
                <a:latin typeface="Times New Roman"/>
                <a:cs typeface="Times New Roman"/>
              </a:rPr>
              <a:t>дротики</a:t>
            </a:r>
            <a:r>
              <a:rPr lang="en-US" sz="1800" dirty="0">
                <a:latin typeface="Times New Roman"/>
                <a:cs typeface="Times New Roman"/>
              </a:rPr>
              <a:t>) и </a:t>
            </a:r>
            <a:r>
              <a:rPr lang="en-US" sz="1800" err="1">
                <a:latin typeface="Times New Roman"/>
                <a:cs typeface="Times New Roman"/>
              </a:rPr>
              <a:t>начинает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со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всей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силы</a:t>
            </a:r>
            <a:r>
              <a:rPr lang="en-US" sz="1800" dirty="0">
                <a:latin typeface="Times New Roman"/>
                <a:cs typeface="Times New Roman"/>
              </a:rPr>
              <a:t> </a:t>
            </a:r>
            <a:r>
              <a:rPr lang="en-US" sz="1800" err="1">
                <a:latin typeface="Times New Roman"/>
                <a:cs typeface="Times New Roman"/>
              </a:rPr>
              <a:t>бросать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их</a:t>
            </a:r>
            <a:r>
              <a:rPr lang="en-US" sz="1800" dirty="0">
                <a:latin typeface="Times New Roman"/>
                <a:cs typeface="Times New Roman"/>
              </a:rPr>
              <a:t> в </a:t>
            </a:r>
            <a:r>
              <a:rPr lang="en-US" sz="1800" err="1">
                <a:latin typeface="Times New Roman"/>
                <a:cs typeface="Times New Roman"/>
              </a:rPr>
              <a:t>ватман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со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словами</a:t>
            </a:r>
            <a:r>
              <a:rPr lang="en-US" sz="1800" dirty="0">
                <a:latin typeface="Times New Roman"/>
                <a:cs typeface="Times New Roman"/>
              </a:rPr>
              <a:t> " я </a:t>
            </a:r>
            <a:r>
              <a:rPr lang="en-US" sz="1800" err="1">
                <a:latin typeface="Times New Roman"/>
                <a:cs typeface="Times New Roman"/>
              </a:rPr>
              <a:t>больше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не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позволю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делать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мне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плохо</a:t>
            </a:r>
            <a:r>
              <a:rPr lang="en-US" sz="1800" dirty="0">
                <a:latin typeface="Times New Roman"/>
                <a:cs typeface="Times New Roman"/>
              </a:rPr>
              <a:t> и </a:t>
            </a:r>
            <a:r>
              <a:rPr lang="en-US" sz="1800" err="1">
                <a:latin typeface="Times New Roman"/>
                <a:cs typeface="Times New Roman"/>
              </a:rPr>
              <a:t>т.д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err="1">
                <a:latin typeface="Times New Roman"/>
                <a:cs typeface="Times New Roman"/>
              </a:rPr>
              <a:t>проговаривая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все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свои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чувства</a:t>
            </a:r>
            <a:r>
              <a:rPr lang="en-US" sz="1800" dirty="0">
                <a:latin typeface="Times New Roman"/>
                <a:cs typeface="Times New Roman"/>
              </a:rPr>
              <a:t> и </a:t>
            </a:r>
            <a:r>
              <a:rPr lang="en-US" sz="1800" err="1">
                <a:latin typeface="Times New Roman"/>
                <a:cs typeface="Times New Roman"/>
              </a:rPr>
              <a:t>мысли</a:t>
            </a:r>
            <a:r>
              <a:rPr lang="en-US" sz="1800" dirty="0">
                <a:latin typeface="Times New Roman"/>
                <a:cs typeface="Times New Roman"/>
              </a:rPr>
              <a:t>"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AEAFFD-C82E-4805-8EFA-403C6D826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C28443-F61D-4568-A939-A57CC8BE6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62A386-B011-43D7-945D-36EB3CBC3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18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BC66A0E-E5D5-4E7D-9B93-33945A88C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90B9E6-5D91-4146-881E-1C680D9C7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0"/>
            <a:ext cx="7704582" cy="48085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E499B-F05D-452B-85B5-7BA03D5E8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8" y="560439"/>
            <a:ext cx="7218935" cy="40280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8000" cap="all" dirty="0">
                <a:solidFill>
                  <a:srgbClr val="FFFFFF"/>
                </a:solidFill>
              </a:rPr>
              <a:t>РАБОТА С ТРЕВОГОЙ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89546D-0122-45AD-9548-E243DB294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0108" y="4982844"/>
            <a:ext cx="7303782" cy="10698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4B8EE7-D55B-4678-8F34-54296AEC7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09" y="4808538"/>
            <a:ext cx="770153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789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6464" y="62010"/>
            <a:ext cx="9059475" cy="38950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"Мусорное ведро"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0" y="500118"/>
            <a:ext cx="5220072" cy="548382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146050" marR="494665" indent="449580">
              <a:lnSpc>
                <a:spcPct val="120000"/>
              </a:lnSpc>
              <a:spcBef>
                <a:spcPts val="700"/>
              </a:spcBef>
              <a:spcAft>
                <a:spcPts val="0"/>
              </a:spcAft>
            </a:pP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Детям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предлагается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нарисовать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бумаге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мусорное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ведро.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Психолог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направляет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дискуссию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таким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образом,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чтобы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каждому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участнику</a:t>
            </a:r>
            <a:r>
              <a:rPr lang="ru-RU" sz="2900" spc="-33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представилась возможность выбросить что-то из своей жизни, и предлагает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детям представить, что они что-то выбрасывают за ненадобностью. Это может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быть человек, какой-нибудь предмет, место или чувство. Изобразить это надо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так, как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будто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оно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падает с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руки в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мусорное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ведро.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Учащиеся описывают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негативные моменты своей жизни так, как они изобразили это на картинке.</a:t>
            </a:r>
            <a:r>
              <a:rPr lang="ru-RU" sz="2900" spc="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Комментируя</a:t>
            </a:r>
            <a:r>
              <a:rPr lang="ru-RU" sz="2900" spc="-1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2900" spc="-1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задавая</a:t>
            </a:r>
            <a:r>
              <a:rPr lang="ru-RU" sz="2900" spc="-1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вопросы,</a:t>
            </a:r>
            <a:r>
              <a:rPr lang="ru-RU" sz="2900" spc="-1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они</a:t>
            </a:r>
            <a:r>
              <a:rPr lang="ru-RU" sz="2900" spc="-1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изучают</a:t>
            </a:r>
            <a:r>
              <a:rPr lang="ru-RU" sz="2900" spc="-15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выбор</a:t>
            </a:r>
            <a:r>
              <a:rPr lang="ru-RU" sz="2900" spc="-1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900" dirty="0">
                <a:solidFill>
                  <a:srgbClr val="000009"/>
                </a:solidFill>
                <a:latin typeface="Times New Roman"/>
                <a:ea typeface="Times New Roman"/>
                <a:cs typeface="Times New Roman"/>
              </a:rPr>
              <a:t>каждого.</a:t>
            </a:r>
            <a:endParaRPr lang="ru-RU" sz="290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590" l="10000" r="94556">
                        <a14:foregroundMark x1="39111" y1="63077" x2="39111" y2="63077"/>
                        <a14:foregroundMark x1="51444" y1="61923" x2="51444" y2="61923"/>
                        <a14:foregroundMark x1="64778" y1="64359" x2="64778" y2="64359"/>
                        <a14:foregroundMark x1="30444" y1="54487" x2="30444" y2="54487"/>
                        <a14:foregroundMark x1="48889" y1="47308" x2="48889" y2="47308"/>
                        <a14:foregroundMark x1="41000" y1="26026" x2="41000" y2="26026"/>
                        <a14:foregroundMark x1="39333" y1="14615" x2="39333" y2="14615"/>
                        <a14:foregroundMark x1="50444" y1="21667" x2="50444" y2="21667"/>
                        <a14:foregroundMark x1="58111" y1="24231" x2="58111" y2="24231"/>
                        <a14:foregroundMark x1="65778" y1="21026" x2="65778" y2="21026"/>
                        <a14:foregroundMark x1="62333" y1="12179" x2="62333" y2="12179"/>
                        <a14:foregroundMark x1="62778" y1="18974" x2="62778" y2="18974"/>
                        <a14:foregroundMark x1="73444" y1="21667" x2="73444" y2="21667"/>
                        <a14:foregroundMark x1="67778" y1="12436" x2="67778" y2="12436"/>
                        <a14:foregroundMark x1="33889" y1="13333" x2="33889" y2="13333"/>
                        <a14:foregroundMark x1="36556" y1="6026" x2="36556" y2="6026"/>
                        <a14:foregroundMark x1="32667" y1="26667" x2="32667" y2="26667"/>
                        <a14:foregroundMark x1="55111" y1="12949" x2="55111" y2="12949"/>
                        <a14:foregroundMark x1="35778" y1="30385" x2="35778" y2="30385"/>
                        <a14:foregroundMark x1="30333" y1="22949" x2="30333" y2="22949"/>
                        <a14:foregroundMark x1="40333" y1="49231" x2="40333" y2="49231"/>
                        <a14:foregroundMark x1="27444" y1="78974" x2="27444" y2="78974"/>
                        <a14:foregroundMark x1="34111" y1="77564" x2="34111" y2="77564"/>
                        <a14:foregroundMark x1="25444" y1="61154" x2="25444" y2="61154"/>
                        <a14:foregroundMark x1="23667" y1="70128" x2="23667" y2="70128"/>
                        <a14:foregroundMark x1="19444" y1="79615" x2="19444" y2="79615"/>
                        <a14:foregroundMark x1="22444" y1="83974" x2="22444" y2="83974"/>
                        <a14:foregroundMark x1="85667" y1="79744" x2="85667" y2="79744"/>
                        <a14:foregroundMark x1="89111" y1="80128" x2="89111" y2="80128"/>
                        <a14:foregroundMark x1="78111" y1="85128" x2="78111" y2="85128"/>
                        <a14:foregroundMark x1="84333" y1="86795" x2="84333" y2="86795"/>
                        <a14:foregroundMark x1="93000" y1="86410" x2="93000" y2="86410"/>
                        <a14:foregroundMark x1="44444" y1="65385" x2="44444" y2="65385"/>
                        <a14:foregroundMark x1="33556" y1="64872" x2="33556" y2="64872"/>
                        <a14:foregroundMark x1="58333" y1="70769" x2="58333" y2="70769"/>
                        <a14:foregroundMark x1="70000" y1="69103" x2="70000" y2="69103"/>
                        <a14:foregroundMark x1="50667" y1="81154" x2="50667" y2="81154"/>
                        <a14:foregroundMark x1="45000" y1="91410" x2="45000" y2="91410"/>
                        <a14:foregroundMark x1="62333" y1="92179" x2="62333" y2="92179"/>
                        <a14:backgroundMark x1="5556" y1="11538" x2="5556" y2="11538"/>
                        <a14:backgroundMark x1="92222" y1="18205" x2="92222" y2="18205"/>
                        <a14:backgroundMark x1="69778" y1="97436" x2="69778" y2="97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62" y="1556793"/>
            <a:ext cx="4537158" cy="455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6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4990B-ABA8-4A80-8152-DF7E6AD1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" y="417397"/>
            <a:ext cx="7858845" cy="216613"/>
          </a:xfrm>
        </p:spPr>
        <p:txBody>
          <a:bodyPr>
            <a:noAutofit/>
          </a:bodyPr>
          <a:lstStyle/>
          <a:p>
            <a:r>
              <a:rPr lang="ru-RU" sz="3600" i="1" dirty="0">
                <a:ea typeface="+mj-lt"/>
                <a:cs typeface="+mj-lt"/>
              </a:rPr>
              <a:t>Музей обидных воспоминаний</a:t>
            </a:r>
            <a:endParaRPr lang="ru-RU" sz="3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308713-FBCC-4B65-899C-970FCD0DA0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78" y="1186031"/>
            <a:ext cx="5290455" cy="56585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latin typeface="Times New Roman"/>
                <a:ea typeface="+mn-lt"/>
                <a:cs typeface="+mn-lt"/>
              </a:rPr>
              <a:t>Каждый из нас обижался и не один раз. Но одни люди умеют быстро расстаться с обидами, потому что обида - это, ни что иное, как «ржавчина, разъедающая душу». Другие относятся к своим обидам как к большой ценности. Они их прячут, берегут, накапливают.  Результат такого собирательства – тревога и отсутствие душевного покоя. Давайте напишем все свои обиды на листок, внимательно на них посмотрите и скажите им: «Обиды, вы простите меня, но я отправляю вас в музей обидных воспоминаний. Вы остаетесь в прошлом, а я живу в настоящем и будущем. Лишняя тяжесть мне ни к чему! Прощайте!» И порвите этот лист, или сомните. В душе должны быть всегда уют и комфорт, спокойствие и мудрость.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8" name="Рисунок 8" descr="Изображение выглядит как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id="{28F208FE-1DB5-4016-940F-79D5D1EE9A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7345" y="4324485"/>
            <a:ext cx="3657600" cy="2455688"/>
          </a:xfrm>
        </p:spPr>
      </p:pic>
    </p:spTree>
    <p:extLst>
      <p:ext uri="{BB962C8B-B14F-4D97-AF65-F5344CB8AC3E}">
        <p14:creationId xmlns:p14="http://schemas.microsoft.com/office/powerpoint/2010/main" val="2443071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5EA76-8AE2-4893-8186-09586313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22" y="273321"/>
            <a:ext cx="7176888" cy="504765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latin typeface="Times New Roman"/>
                <a:cs typeface="Times New Roman"/>
              </a:rPr>
              <a:t>Упражнение « Я чувствую...»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287021-053D-415C-B5FC-70B28AE34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7523" y="830645"/>
            <a:ext cx="5184801" cy="53415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Ведущий предлагает назвать 5 ситуаций, вызывающих ощущение: «чувствую себя хорошо» и воспроизвести их в своём воображении, запомнить чувства, которые при этом возникнут. Теперь нужно представить, что вы кладете эти чувства в надёжное место и можете достать их оттуда, когда пожелаете. Нарисуйте это место и назовите эти ощущения. </a:t>
            </a:r>
            <a:r>
              <a:rPr lang="ru-RU" dirty="0">
                <a:ea typeface="+mn-lt"/>
                <a:cs typeface="+mn-lt"/>
              </a:rPr>
              <a:t> </a:t>
            </a:r>
            <a:endParaRPr lang="ru-RU"/>
          </a:p>
          <a:p>
            <a:endParaRPr lang="ru-RU" dirty="0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99EA93C7-C2A1-4C88-BF9A-09BB0579CC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67814" y="3145721"/>
            <a:ext cx="4109036" cy="3496402"/>
          </a:xfrm>
        </p:spPr>
      </p:pic>
    </p:spTree>
    <p:extLst>
      <p:ext uri="{BB962C8B-B14F-4D97-AF65-F5344CB8AC3E}">
        <p14:creationId xmlns:p14="http://schemas.microsoft.com/office/powerpoint/2010/main" val="206036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8C6C9-8CCA-4577-A603-EBCB9AC3F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230" y="3842"/>
            <a:ext cx="2736476" cy="1737360"/>
          </a:xfrm>
        </p:spPr>
        <p:txBody>
          <a:bodyPr/>
          <a:lstStyle/>
          <a:p>
            <a:r>
              <a:rPr lang="ru-RU" b="0" dirty="0">
                <a:ea typeface="+mj-lt"/>
                <a:cs typeface="+mj-lt"/>
              </a:rPr>
              <a:t>Упражнение «Нарисуй свой страх»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8E596F-3D6D-47F8-8F4E-148F19522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938" y="41108"/>
            <a:ext cx="6213501" cy="68168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Цель: преодоление негативных переживаний, символическое уничтожение страха, снижение эмоционального напряжения. 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Время: 40 м. 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Материалы: цветные карандаши либо фломастеры, бумага А4. </a:t>
            </a:r>
            <a:endParaRPr lang="ru-RU" dirty="0">
              <a:solidFill>
                <a:schemeClr val="tx1"/>
              </a:solidFill>
              <a:latin typeface="Trebuchet MS" panose="020B0603020202020204"/>
              <a:ea typeface="+mn-lt"/>
              <a:cs typeface="+mn-lt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Процедура: Участникам предлагается нарисовать свой страх и ему дать имя. Участники по очереди рассказывают о своих рисунках. Идёт обсуждение. После чего участникам предлагается несколько вариантов на выбор избавления от своего страха: уничтожить рисунок (страх); превратить страшное в смешное, дорисовав рисунок; украсить его, чтобы оно само себе понравилось и стало добрым; либо свой вариант придумать</a:t>
            </a:r>
            <a:r>
              <a:rPr lang="ru-RU" dirty="0">
                <a:solidFill>
                  <a:schemeClr val="tx1"/>
                </a:solidFill>
                <a:ea typeface="+mn-lt"/>
                <a:cs typeface="+mn-lt"/>
              </a:rPr>
              <a:t>.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4F16E6D-BA2B-4F30-AE5C-BC6AB23A8D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" t="6810" r="6316" b="-359"/>
          <a:stretch/>
        </p:blipFill>
        <p:spPr>
          <a:xfrm>
            <a:off x="4087061" y="4748172"/>
            <a:ext cx="2048094" cy="206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46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B3925-BDAF-4367-B8F1-0200E1A1D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98" y="110035"/>
            <a:ext cx="7637930" cy="831336"/>
          </a:xfrm>
        </p:spPr>
        <p:txBody>
          <a:bodyPr/>
          <a:lstStyle/>
          <a:p>
            <a:r>
              <a:rPr lang="ru-RU" dirty="0"/>
              <a:t>Источники: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FBB126-6557-4BC1-A53D-44B377244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019" y="863148"/>
            <a:ext cx="8118181" cy="53090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  <a:hlinkClick r:id="rId2"/>
              </a:rPr>
              <a:t>https://oqu-zaman.kz/?p=42091 </a:t>
            </a:r>
            <a:r>
              <a:rPr lang="ru-RU" dirty="0">
                <a:latin typeface="Trebuchet MS"/>
                <a:cs typeface="Times New Roman"/>
                <a:hlinkClick r:id="rId2"/>
              </a:rPr>
              <a:t> </a:t>
            </a:r>
            <a:r>
              <a:rPr lang="ru-RU" dirty="0">
                <a:latin typeface="Times New Roman"/>
                <a:cs typeface="Times New Roman"/>
              </a:rPr>
              <a:t>Сборник упражнений по коррекции агрессивного поведения обучающихся</a:t>
            </a:r>
            <a:endParaRPr lang="ru-RU">
              <a:latin typeface="Times New Roman"/>
              <a:ea typeface="+mn-lt"/>
              <a:cs typeface="Times New Roman"/>
            </a:endParaRPr>
          </a:p>
          <a:p>
            <a:r>
              <a:rPr lang="ru-RU" dirty="0" err="1">
                <a:latin typeface="Times New Roman"/>
                <a:ea typeface="+mn-lt"/>
                <a:cs typeface="+mn-lt"/>
              </a:rPr>
              <a:t>К.Фопель</a:t>
            </a:r>
            <a:r>
              <a:rPr lang="ru-RU" dirty="0">
                <a:latin typeface="Times New Roman"/>
                <a:ea typeface="+mn-lt"/>
                <a:cs typeface="+mn-lt"/>
              </a:rPr>
              <a:t> Как научить детей сотрудничать? Психологические игры и упражнения: Практическое пособие, 2003</a:t>
            </a:r>
            <a:endParaRPr lang="ru-RU" dirty="0">
              <a:latin typeface="Times New Roman"/>
              <a:ea typeface="+mn-lt"/>
              <a:cs typeface="Times New Roman"/>
            </a:endParaRPr>
          </a:p>
          <a:p>
            <a:r>
              <a:rPr lang="ru-RU" dirty="0">
                <a:latin typeface="Times New Roman"/>
                <a:ea typeface="+mn-lt"/>
                <a:cs typeface="+mn-lt"/>
                <a:hlinkClick r:id="rId3"/>
              </a:rPr>
              <a:t>http://kcsd24.ru/download/instrumentariy_chuvstva.pdf </a:t>
            </a:r>
            <a:r>
              <a:rPr lang="ru-RU" dirty="0">
                <a:latin typeface="Times New Roman"/>
                <a:ea typeface="+mn-lt"/>
                <a:cs typeface="+mn-lt"/>
              </a:rPr>
              <a:t>Инструментарий для работы с эмоциями и чувствами</a:t>
            </a:r>
            <a:endParaRPr lang="ru-RU">
              <a:latin typeface="Times New Roman"/>
              <a:cs typeface="Times New Roman"/>
            </a:endParaRPr>
          </a:p>
          <a:p>
            <a:endParaRPr lang="ru-RU" dirty="0">
              <a:latin typeface="Times New Roman"/>
              <a:cs typeface="Times New Roman"/>
            </a:endParaRPr>
          </a:p>
          <a:p>
            <a:endParaRPr lang="ru-RU" dirty="0">
              <a:latin typeface="Times New Roman"/>
              <a:cs typeface="Times New Roman"/>
            </a:endParaRPr>
          </a:p>
          <a:p>
            <a:endParaRPr lang="ru-RU" dirty="0">
              <a:latin typeface="Trebuchet MS" panose="020B0603020202020204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53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61126" y="-354134"/>
            <a:ext cx="8291511" cy="5712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b="1" dirty="0">
                <a:latin typeface="Times New Roman"/>
                <a:cs typeface="Times New Roman"/>
              </a:rPr>
              <a:t>Направленность программы:</a:t>
            </a:r>
            <a:endParaRPr lang="ru-RU" dirty="0"/>
          </a:p>
          <a:p>
            <a:pPr>
              <a:buFont typeface="Wingdings"/>
              <a:buChar char="§"/>
            </a:pPr>
            <a:r>
              <a:rPr lang="ru-RU" dirty="0">
                <a:latin typeface="Times New Roman"/>
                <a:cs typeface="Times New Roman"/>
              </a:rPr>
              <a:t>Коррекционная программа, направленна на снижение агрессивности и тревожности обучающихся 5-9 классов.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ru-RU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b="1" dirty="0">
                <a:latin typeface="Times New Roman"/>
                <a:cs typeface="Times New Roman"/>
              </a:rPr>
              <a:t>Цель программы: </a:t>
            </a:r>
            <a:endParaRPr lang="ru-RU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dirty="0">
                <a:latin typeface="Times New Roman"/>
                <a:cs typeface="Times New Roman"/>
              </a:rPr>
              <a:t>снижение тревожности и агрессивности школьников, обучающихся 5-9 классов.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207622" y="3151705"/>
            <a:ext cx="8406372" cy="34266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/>
                <a:cs typeface="Times New Roman"/>
              </a:rPr>
              <a:t>      </a:t>
            </a:r>
            <a:endParaRPr lang="ru-RU"/>
          </a:p>
          <a:p>
            <a:pPr marL="0" indent="0">
              <a:buNone/>
            </a:pPr>
            <a:endParaRPr lang="ru-RU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b="1" dirty="0">
                <a:latin typeface="Times New Roman"/>
                <a:cs typeface="Times New Roman"/>
              </a:rPr>
              <a:t>Задачи:</a:t>
            </a:r>
            <a:endParaRPr lang="ru-RU" dirty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/>
                <a:cs typeface="Times New Roman"/>
              </a:rPr>
              <a:t>Обучение способам целенаправленного поведения, внутреннего самоконтроля и сдерживания негативных импульсов;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/>
                <a:cs typeface="Times New Roman"/>
              </a:rPr>
              <a:t>Формирование адекватной самооценки;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/>
                <a:cs typeface="Times New Roman"/>
              </a:rPr>
              <a:t>Обучение приемам реагирования на негативные эмоции и регулирования своего эмоционального состояния;</a:t>
            </a:r>
          </a:p>
          <a:p>
            <a:pPr lvl="0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>
                <a:latin typeface="Times New Roman"/>
                <a:cs typeface="Times New Roman"/>
              </a:rPr>
              <a:t>Формирование навыков межличностного общения.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59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01599" y="657753"/>
            <a:ext cx="3657600" cy="39776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ru-RU" b="1" dirty="0">
                <a:latin typeface="Times New Roman"/>
                <a:cs typeface="Times New Roman"/>
              </a:rPr>
              <a:t>Целевая аудитория: </a:t>
            </a:r>
            <a:r>
              <a:rPr lang="ru-RU" dirty="0">
                <a:latin typeface="Times New Roman"/>
                <a:cs typeface="Times New Roman"/>
              </a:rPr>
              <a:t>подростки  от  12 до  14 лет  (группа  разнополая).</a:t>
            </a:r>
            <a:endParaRPr lang="ru-RU"/>
          </a:p>
          <a:p>
            <a:pPr marL="342900" indent="-342900"/>
            <a:r>
              <a:rPr lang="ru-RU" b="1" dirty="0">
                <a:latin typeface="Times New Roman"/>
                <a:cs typeface="Times New Roman"/>
              </a:rPr>
              <a:t>Продолжительность занятий: </a:t>
            </a:r>
            <a:r>
              <a:rPr lang="ru-RU" dirty="0">
                <a:latin typeface="Times New Roman"/>
                <a:cs typeface="Times New Roman"/>
              </a:rPr>
              <a:t>45 минут. </a:t>
            </a:r>
          </a:p>
          <a:p>
            <a:pPr marL="342900" indent="-342900"/>
            <a:r>
              <a:rPr lang="ru-RU" dirty="0">
                <a:latin typeface="Times New Roman"/>
                <a:cs typeface="Times New Roman"/>
              </a:rPr>
              <a:t>Занятия проводятся 1 раз в неделю.</a:t>
            </a:r>
          </a:p>
          <a:p>
            <a:pPr marL="342900" indent="-342900"/>
            <a:r>
              <a:rPr lang="ru-RU" dirty="0">
                <a:latin typeface="Times New Roman"/>
                <a:cs typeface="Times New Roman"/>
              </a:rPr>
              <a:t>Программа рассчитана на 10 занятий.</a:t>
            </a:r>
          </a:p>
          <a:p>
            <a:pPr marL="342900" indent="-342900"/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763403" y="1666283"/>
            <a:ext cx="3993776" cy="43522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b="1" dirty="0">
                <a:latin typeface="Times New Roman"/>
                <a:cs typeface="Times New Roman"/>
              </a:rPr>
              <a:t>Методы работы</a:t>
            </a:r>
            <a:r>
              <a:rPr lang="ru-RU" dirty="0">
                <a:latin typeface="Times New Roman"/>
                <a:cs typeface="Times New Roman"/>
              </a:rPr>
              <a:t>:</a:t>
            </a:r>
            <a:endParaRPr lang="ru-RU" b="1">
              <a:latin typeface="Times New Roman"/>
              <a:cs typeface="Times New Roman"/>
            </a:endParaRPr>
          </a:p>
          <a:p>
            <a:r>
              <a:rPr lang="ru-RU" dirty="0">
                <a:latin typeface="Times New Roman"/>
                <a:cs typeface="Times New Roman"/>
              </a:rPr>
              <a:t>Диалоговые методы (беседа, эвристическая беседа, дискуссия).</a:t>
            </a:r>
          </a:p>
          <a:p>
            <a:r>
              <a:rPr lang="ru-RU" dirty="0">
                <a:latin typeface="Times New Roman"/>
                <a:cs typeface="Times New Roman"/>
              </a:rPr>
              <a:t>Развивающие упражнения и обучающие игры.</a:t>
            </a:r>
          </a:p>
          <a:p>
            <a:r>
              <a:rPr lang="ru-RU" dirty="0">
                <a:latin typeface="Times New Roman"/>
                <a:cs typeface="Times New Roman"/>
              </a:rPr>
              <a:t>Моделирование ситуаций в ролевых играх.</a:t>
            </a:r>
          </a:p>
          <a:p>
            <a:r>
              <a:rPr lang="ru-RU" dirty="0" err="1">
                <a:latin typeface="Times New Roman"/>
                <a:cs typeface="Times New Roman"/>
              </a:rPr>
              <a:t>Психогимнастика</a:t>
            </a:r>
            <a:r>
              <a:rPr lang="ru-RU" dirty="0">
                <a:latin typeface="Times New Roman"/>
                <a:cs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1D3306D6-D07B-4F3D-831E-A6247AACE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47" y="4306471"/>
            <a:ext cx="2618335" cy="24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1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>
            <a:extLst>
              <a:ext uri="{FF2B5EF4-FFF2-40B4-BE49-F238E27FC236}">
                <a16:creationId xmlns:a16="http://schemas.microsoft.com/office/drawing/2014/main" id="{DC5F75E6-0C10-4ACB-953F-B6694BC23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26788" y="6536377"/>
            <a:ext cx="6080379" cy="2050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>Тематический план:</a:t>
            </a:r>
            <a:endParaRPr lang="ru-RU" sz="2800" dirty="0">
              <a:latin typeface="Georgia"/>
            </a:endParaRPr>
          </a:p>
        </p:txBody>
      </p:sp>
      <p:grpSp>
        <p:nvGrpSpPr>
          <p:cNvPr id="20" name="Group 15">
            <a:extLst>
              <a:ext uri="{FF2B5EF4-FFF2-40B4-BE49-F238E27FC236}">
                <a16:creationId xmlns:a16="http://schemas.microsoft.com/office/drawing/2014/main" id="{CA43EB80-BC84-4C81-A490-22231C9F2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68B95D5-43FB-4809-81BC-49A0EF7C0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98D5E23-7B73-409A-9942-8DFC9C5AD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61524D8-2B69-4897-8915-FAFCD1346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768581"/>
              </p:ext>
            </p:extLst>
          </p:nvPr>
        </p:nvGraphicFramePr>
        <p:xfrm>
          <a:off x="4653" y="61960"/>
          <a:ext cx="9100685" cy="5951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380">
                  <a:extLst>
                    <a:ext uri="{9D8B030D-6E8A-4147-A177-3AD203B41FA5}">
                      <a16:colId xmlns:a16="http://schemas.microsoft.com/office/drawing/2014/main" val="720395592"/>
                    </a:ext>
                  </a:extLst>
                </a:gridCol>
                <a:gridCol w="2141838">
                  <a:extLst>
                    <a:ext uri="{9D8B030D-6E8A-4147-A177-3AD203B41FA5}">
                      <a16:colId xmlns:a16="http://schemas.microsoft.com/office/drawing/2014/main" val="3368265466"/>
                    </a:ext>
                  </a:extLst>
                </a:gridCol>
                <a:gridCol w="4239475">
                  <a:extLst>
                    <a:ext uri="{9D8B030D-6E8A-4147-A177-3AD203B41FA5}">
                      <a16:colId xmlns:a16="http://schemas.microsoft.com/office/drawing/2014/main" val="2928581191"/>
                    </a:ext>
                  </a:extLst>
                </a:gridCol>
                <a:gridCol w="1833992">
                  <a:extLst>
                    <a:ext uri="{9D8B030D-6E8A-4147-A177-3AD203B41FA5}">
                      <a16:colId xmlns:a16="http://schemas.microsoft.com/office/drawing/2014/main" val="4020195552"/>
                    </a:ext>
                  </a:extLst>
                </a:gridCol>
              </a:tblGrid>
              <a:tr h="580641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</a:rPr>
                        <a:t>№</a:t>
                      </a:r>
                    </a:p>
                    <a:p>
                      <a:pPr algn="ctr"/>
                      <a:r>
                        <a:rPr lang="ru-RU" sz="1000" b="1" dirty="0">
                          <a:effectLst/>
                        </a:rPr>
                        <a:t>занятия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Тема</a:t>
                      </a:r>
                    </a:p>
                    <a:p>
                      <a:pPr algn="ctr"/>
                      <a:r>
                        <a:rPr lang="ru-RU" sz="1000" b="1" dirty="0">
                          <a:effectLst/>
                        </a:rPr>
                        <a:t>занятия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Цель</a:t>
                      </a:r>
                    </a:p>
                    <a:p>
                      <a:pPr algn="ctr"/>
                      <a:r>
                        <a:rPr lang="ru-RU" sz="1000" b="1" dirty="0">
                          <a:effectLst/>
                        </a:rPr>
                        <a:t>занятия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Продолжительность</a:t>
                      </a:r>
                    </a:p>
                    <a:p>
                      <a:pPr algn="ctr"/>
                      <a:r>
                        <a:rPr lang="ru-RU" sz="1000" b="1" dirty="0">
                          <a:effectLst/>
                        </a:rPr>
                        <a:t>занятия</a:t>
                      </a:r>
                    </a:p>
                  </a:txBody>
                  <a:tcPr marL="17749" marR="17749" marT="17749" marB="17749"/>
                </a:tc>
                <a:extLst>
                  <a:ext uri="{0D108BD9-81ED-4DB2-BD59-A6C34878D82A}">
                    <a16:rowId xmlns:a16="http://schemas.microsoft.com/office/drawing/2014/main" val="2863330628"/>
                  </a:ext>
                </a:extLst>
              </a:tr>
              <a:tr h="84862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1.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«Знакомство»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Направленное знакомство друг с другом, правилами занятий.</a:t>
                      </a:r>
                    </a:p>
                    <a:p>
                      <a:pPr algn="l"/>
                      <a:br>
                        <a:rPr lang="ru-RU" sz="900" dirty="0">
                          <a:effectLst/>
                        </a:rPr>
                      </a:br>
                      <a:endParaRPr lang="ru-RU" sz="1100" b="1" dirty="0">
                        <a:effectLst/>
                      </a:endParaRP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45 минут</a:t>
                      </a:r>
                    </a:p>
                  </a:txBody>
                  <a:tcPr marL="17749" marR="17749" marT="17749" marB="17749"/>
                </a:tc>
                <a:extLst>
                  <a:ext uri="{0D108BD9-81ED-4DB2-BD59-A6C34878D82A}">
                    <a16:rowId xmlns:a16="http://schemas.microsoft.com/office/drawing/2014/main" val="793270194"/>
                  </a:ext>
                </a:extLst>
              </a:tr>
              <a:tr h="51364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2.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«Жизнь без агрессии»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Знакомство с понятием «агрессия», выработка приемлемого способа разрядки гнева и агрессии, выплеска негативных эмоций.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45 минут</a:t>
                      </a:r>
                    </a:p>
                  </a:txBody>
                  <a:tcPr marL="17749" marR="17749" marT="17749" marB="17749"/>
                </a:tc>
                <a:extLst>
                  <a:ext uri="{0D108BD9-81ED-4DB2-BD59-A6C34878D82A}">
                    <a16:rowId xmlns:a16="http://schemas.microsoft.com/office/drawing/2014/main" val="3874377578"/>
                  </a:ext>
                </a:extLst>
              </a:tr>
              <a:tr h="51364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3.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«Хорошее настроение»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Развить умение самоанализа и преодоление барьеров, мешающих полноценному самовыражению. 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45 минут</a:t>
                      </a:r>
                    </a:p>
                  </a:txBody>
                  <a:tcPr marL="17749" marR="17749" marT="17749" marB="17749"/>
                </a:tc>
                <a:extLst>
                  <a:ext uri="{0D108BD9-81ED-4DB2-BD59-A6C34878D82A}">
                    <a16:rowId xmlns:a16="http://schemas.microsoft.com/office/drawing/2014/main" val="3467370546"/>
                  </a:ext>
                </a:extLst>
              </a:tr>
              <a:tr h="51364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4.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«Я контролирую гнев»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Снижение</a:t>
                      </a:r>
                      <a:r>
                        <a:rPr lang="ru-RU" sz="1000" b="1" spc="-10" dirty="0">
                          <a:effectLst/>
                        </a:rPr>
                        <a:t> </a:t>
                      </a:r>
                      <a:r>
                        <a:rPr lang="ru-RU" sz="1000" b="1" dirty="0">
                          <a:effectLst/>
                        </a:rPr>
                        <a:t>уровня</a:t>
                      </a:r>
                      <a:r>
                        <a:rPr lang="ru-RU" sz="1000" b="1" spc="300" dirty="0">
                          <a:effectLst/>
                        </a:rPr>
                        <a:t> </a:t>
                      </a:r>
                      <a:r>
                        <a:rPr lang="ru-RU" sz="1000" b="1" dirty="0">
                          <a:effectLst/>
                        </a:rPr>
                        <a:t>агрессивности</a:t>
                      </a:r>
                      <a:r>
                        <a:rPr lang="ru-RU" sz="1000" b="1" spc="-20" dirty="0">
                          <a:effectLst/>
                        </a:rPr>
                        <a:t> </a:t>
                      </a:r>
                      <a:r>
                        <a:rPr lang="ru-RU" sz="1000" b="1" dirty="0">
                          <a:effectLst/>
                        </a:rPr>
                        <a:t>путем</a:t>
                      </a:r>
                      <a:r>
                        <a:rPr lang="ru-RU" sz="1000" b="1" spc="-10" dirty="0">
                          <a:effectLst/>
                        </a:rPr>
                        <a:t> </a:t>
                      </a:r>
                      <a:r>
                        <a:rPr lang="ru-RU" sz="1000" b="1" dirty="0">
                          <a:effectLst/>
                        </a:rPr>
                        <a:t>обучения</a:t>
                      </a:r>
                      <a:r>
                        <a:rPr lang="ru-RU" sz="1000" b="1" spc="-20" dirty="0">
                          <a:effectLst/>
                        </a:rPr>
                        <a:t> </a:t>
                      </a:r>
                      <a:r>
                        <a:rPr lang="ru-RU" sz="1000" b="1" dirty="0">
                          <a:effectLst/>
                        </a:rPr>
                        <a:t>навыкам</a:t>
                      </a:r>
                      <a:r>
                        <a:rPr lang="ru-RU" sz="1000" b="1" spc="-20" dirty="0">
                          <a:effectLst/>
                        </a:rPr>
                        <a:t> </a:t>
                      </a:r>
                      <a:r>
                        <a:rPr lang="ru-RU" sz="1000" b="1" dirty="0">
                          <a:effectLst/>
                        </a:rPr>
                        <a:t>адаптивного</a:t>
                      </a:r>
                      <a:r>
                        <a:rPr lang="ru-RU" sz="1000" b="1" spc="-20" dirty="0">
                          <a:effectLst/>
                        </a:rPr>
                        <a:t> </a:t>
                      </a:r>
                      <a:r>
                        <a:rPr lang="ru-RU" sz="1000" b="1" dirty="0">
                          <a:effectLst/>
                        </a:rPr>
                        <a:t>поведения.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45 минут</a:t>
                      </a:r>
                    </a:p>
                  </a:txBody>
                  <a:tcPr marL="17749" marR="17749" marT="17749" marB="17749"/>
                </a:tc>
                <a:extLst>
                  <a:ext uri="{0D108BD9-81ED-4DB2-BD59-A6C34878D82A}">
                    <a16:rowId xmlns:a16="http://schemas.microsoft.com/office/drawing/2014/main" val="2016035697"/>
                  </a:ext>
                </a:extLst>
              </a:tr>
              <a:tr h="312652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5.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«Я контролирую тревогу»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Изучение приемов саморегуляции, применение их на практике.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45 минут</a:t>
                      </a:r>
                    </a:p>
                  </a:txBody>
                  <a:tcPr marL="17749" marR="17749" marT="17749" marB="17749"/>
                </a:tc>
                <a:extLst>
                  <a:ext uri="{0D108BD9-81ED-4DB2-BD59-A6C34878D82A}">
                    <a16:rowId xmlns:a16="http://schemas.microsoft.com/office/drawing/2014/main" val="477908222"/>
                  </a:ext>
                </a:extLst>
              </a:tr>
              <a:tr h="312652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6.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«Здоровая коммуникация»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spc="-20" dirty="0">
                          <a:effectLst/>
                        </a:rPr>
                        <a:t>Формирование навыков снятия агрессии и напряжения во время общения.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45 минут</a:t>
                      </a:r>
                    </a:p>
                  </a:txBody>
                  <a:tcPr marL="17749" marR="17749" marT="17749" marB="17749"/>
                </a:tc>
                <a:extLst>
                  <a:ext uri="{0D108BD9-81ED-4DB2-BD59-A6C34878D82A}">
                    <a16:rowId xmlns:a16="http://schemas.microsoft.com/office/drawing/2014/main" val="3560457827"/>
                  </a:ext>
                </a:extLst>
              </a:tr>
              <a:tr h="736967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7.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«Я и мир вокруг меня»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Развитие самосознания, умений и навыков самоанализа, рефлексии, преодоления психологических барьеров, мешающих полноценному самовыражению подростков.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45 минут</a:t>
                      </a:r>
                    </a:p>
                  </a:txBody>
                  <a:tcPr marL="17749" marR="17749" marT="17749" marB="17749"/>
                </a:tc>
                <a:extLst>
                  <a:ext uri="{0D108BD9-81ED-4DB2-BD59-A6C34878D82A}">
                    <a16:rowId xmlns:a16="http://schemas.microsoft.com/office/drawing/2014/main" val="2768404019"/>
                  </a:ext>
                </a:extLst>
              </a:tr>
              <a:tr h="312652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8.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«Толерантное отношение»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Воспитывать толерантное отношение, уважение друг к другу. 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45 минут</a:t>
                      </a:r>
                    </a:p>
                  </a:txBody>
                  <a:tcPr marL="17749" marR="17749" marT="17749" marB="17749"/>
                </a:tc>
                <a:extLst>
                  <a:ext uri="{0D108BD9-81ED-4DB2-BD59-A6C34878D82A}">
                    <a16:rowId xmlns:a16="http://schemas.microsoft.com/office/drawing/2014/main" val="3514255817"/>
                  </a:ext>
                </a:extLst>
              </a:tr>
              <a:tr h="937958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9.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«Мир эмоций»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Развитие эмоционально-волевой сферы подростков, закрепление умений узнавать эмоции других людей, понимать своё эмоциональное состояние и состояние других людей, обогащение эмоциональной речи ребёнка, актуализация представлений о различных эмоциональных состояниях.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45 минут</a:t>
                      </a:r>
                    </a:p>
                  </a:txBody>
                  <a:tcPr marL="17749" marR="17749" marT="17749" marB="17749"/>
                </a:tc>
                <a:extLst>
                  <a:ext uri="{0D108BD9-81ED-4DB2-BD59-A6C34878D82A}">
                    <a16:rowId xmlns:a16="http://schemas.microsoft.com/office/drawing/2014/main" val="3582644424"/>
                  </a:ext>
                </a:extLst>
              </a:tr>
              <a:tr h="312652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10.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«Что мы узнали о себе»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Рефлексия по пройденному циклу занятий, структурирование знаний о себе.</a:t>
                      </a:r>
                    </a:p>
                  </a:txBody>
                  <a:tcPr marL="17749" marR="17749" marT="17749" marB="177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/>
                        </a:rPr>
                        <a:t>45 минут</a:t>
                      </a:r>
                    </a:p>
                  </a:txBody>
                  <a:tcPr marL="17749" marR="17749" marT="17749" marB="17749"/>
                </a:tc>
                <a:extLst>
                  <a:ext uri="{0D108BD9-81ED-4DB2-BD59-A6C34878D82A}">
                    <a16:rowId xmlns:a16="http://schemas.microsoft.com/office/drawing/2014/main" val="2951202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78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A7423-12B0-42E5-9AD6-3B81EAB24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just"/>
            <a:endParaRPr lang="ru-RU" sz="3200" b="0" dirty="0"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711F9-9AA6-4F7D-9BF0-5418F8D18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/>
                <a:cs typeface="Times New Roman"/>
              </a:rPr>
              <a:t>ДИАГНОСТИЧЕСКИЙ БЛОК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2DDB43-7BDE-4EE8-9C61-72789FFB2203}"/>
              </a:ext>
            </a:extLst>
          </p:cNvPr>
          <p:cNvSpPr txBox="1"/>
          <p:nvPr/>
        </p:nvSpPr>
        <p:spPr>
          <a:xfrm>
            <a:off x="1461888" y="818350"/>
            <a:ext cx="768019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 dirty="0" err="1">
                <a:latin typeface="Times New Roman, serif"/>
              </a:rPr>
              <a:t>Диагностика</a:t>
            </a:r>
            <a:r>
              <a:rPr lang="en-US" sz="2400" spc="-20" dirty="0">
                <a:latin typeface="Times New Roman, serif"/>
              </a:rPr>
              <a:t> </a:t>
            </a:r>
            <a:r>
              <a:rPr lang="en-US" sz="2400" dirty="0" err="1">
                <a:latin typeface="Times New Roman, serif"/>
              </a:rPr>
              <a:t>состояния</a:t>
            </a:r>
            <a:r>
              <a:rPr lang="en-US" sz="2400" spc="-20" dirty="0">
                <a:latin typeface="Times New Roman, serif"/>
              </a:rPr>
              <a:t> </a:t>
            </a:r>
            <a:r>
              <a:rPr lang="en-US" sz="2400" dirty="0" err="1">
                <a:latin typeface="Times New Roman, serif"/>
              </a:rPr>
              <a:t>агрессии</a:t>
            </a:r>
            <a:r>
              <a:rPr lang="en-US" sz="2400" spc="-20" dirty="0">
                <a:latin typeface="Times New Roman, serif"/>
              </a:rPr>
              <a:t> </a:t>
            </a:r>
            <a:r>
              <a:rPr lang="en-US" sz="2400" dirty="0">
                <a:latin typeface="Times New Roman, serif"/>
              </a:rPr>
              <a:t>(</a:t>
            </a:r>
            <a:r>
              <a:rPr lang="en-US" sz="2400" dirty="0" err="1">
                <a:latin typeface="Times New Roman, serif"/>
              </a:rPr>
              <a:t>опросник</a:t>
            </a:r>
            <a:r>
              <a:rPr lang="en-US" sz="2400" spc="-20" dirty="0">
                <a:latin typeface="Times New Roman, serif"/>
              </a:rPr>
              <a:t> </a:t>
            </a:r>
            <a:r>
              <a:rPr lang="en-US" sz="2400" dirty="0" err="1">
                <a:latin typeface="Times New Roman, serif"/>
              </a:rPr>
              <a:t>Басса-Дарки</a:t>
            </a:r>
            <a:r>
              <a:rPr lang="en-US" sz="2400" dirty="0">
                <a:latin typeface="Times New Roman, serif"/>
              </a:rPr>
              <a:t>)</a:t>
            </a:r>
            <a:br>
              <a:rPr lang="en-US" sz="2400" dirty="0">
                <a:latin typeface="Times New Roman, serif"/>
              </a:rPr>
            </a:br>
            <a:endParaRPr lang="en-US" sz="2400" dirty="0">
              <a:latin typeface="Times New Roman, serif"/>
            </a:endParaRPr>
          </a:p>
          <a:p>
            <a:pPr algn="just"/>
            <a:r>
              <a:rPr lang="en-US" sz="2400" dirty="0">
                <a:latin typeface="Times New Roman, serif"/>
              </a:rPr>
              <a:t>«</a:t>
            </a:r>
            <a:r>
              <a:rPr lang="en-US" sz="2400" dirty="0" err="1">
                <a:latin typeface="Times New Roman, serif"/>
              </a:rPr>
              <a:t>Личностная</a:t>
            </a:r>
            <a:r>
              <a:rPr lang="en-US" sz="2400" dirty="0">
                <a:latin typeface="Times New Roman, serif"/>
              </a:rPr>
              <a:t> </a:t>
            </a:r>
            <a:r>
              <a:rPr lang="en-US" sz="2400" dirty="0" err="1">
                <a:latin typeface="Times New Roman, serif"/>
              </a:rPr>
              <a:t>агрессивность</a:t>
            </a:r>
            <a:r>
              <a:rPr lang="en-US" sz="2400" dirty="0">
                <a:latin typeface="Times New Roman, serif"/>
              </a:rPr>
              <a:t> и </a:t>
            </a:r>
            <a:r>
              <a:rPr lang="en-US" sz="2400" dirty="0" err="1">
                <a:latin typeface="Times New Roman, serif"/>
              </a:rPr>
              <a:t>конфликтность</a:t>
            </a:r>
            <a:r>
              <a:rPr lang="en-US" sz="2400" dirty="0">
                <a:latin typeface="Times New Roman, serif"/>
              </a:rPr>
              <a:t>» </a:t>
            </a:r>
            <a:endParaRPr lang="en-US" sz="3200">
              <a:latin typeface="Trebuchet MS" panose="020B0603020202020204"/>
            </a:endParaRPr>
          </a:p>
          <a:p>
            <a:pPr algn="just"/>
            <a:r>
              <a:rPr lang="en-US" sz="2400" dirty="0">
                <a:latin typeface="Times New Roman, serif"/>
              </a:rPr>
              <a:t>Е. П. </a:t>
            </a:r>
            <a:r>
              <a:rPr lang="en-US" sz="2400" dirty="0" err="1">
                <a:latin typeface="Times New Roman, serif"/>
              </a:rPr>
              <a:t>Ильина</a:t>
            </a:r>
            <a:r>
              <a:rPr lang="en-US" sz="2400" dirty="0">
                <a:latin typeface="Times New Roman, serif"/>
              </a:rPr>
              <a:t> и  П. А. </a:t>
            </a:r>
            <a:r>
              <a:rPr lang="en-US" sz="2400" dirty="0" err="1">
                <a:latin typeface="Times New Roman, serif"/>
              </a:rPr>
              <a:t>Ковалева</a:t>
            </a:r>
            <a:r>
              <a:rPr lang="en-US" sz="2400" dirty="0">
                <a:latin typeface="Times New Roman, serif"/>
              </a:rPr>
              <a:t>.</a:t>
            </a:r>
            <a:endParaRPr lang="en-US" sz="3200">
              <a:latin typeface="Trebuchet MS" panose="020B0603020202020204"/>
            </a:endParaRPr>
          </a:p>
          <a:p>
            <a:pPr algn="just"/>
            <a:endParaRPr lang="en-US" sz="2400" spc="-10" dirty="0">
              <a:latin typeface="Times New Roman, serif"/>
            </a:endParaRPr>
          </a:p>
          <a:p>
            <a:pPr algn="just"/>
            <a:r>
              <a:rPr lang="en-US" sz="2400" dirty="0">
                <a:latin typeface="Times New Roman, serif"/>
              </a:rPr>
              <a:t>«</a:t>
            </a:r>
            <a:r>
              <a:rPr lang="en-US" sz="2400" dirty="0" err="1">
                <a:latin typeface="Times New Roman, serif"/>
              </a:rPr>
              <a:t>Шкала</a:t>
            </a:r>
            <a:r>
              <a:rPr lang="en-US" sz="2400" spc="-20" dirty="0">
                <a:latin typeface="Times New Roman, serif"/>
              </a:rPr>
              <a:t> </a:t>
            </a:r>
            <a:r>
              <a:rPr lang="en-US" sz="2400" dirty="0" err="1">
                <a:latin typeface="Times New Roman, serif"/>
              </a:rPr>
              <a:t>реактивной</a:t>
            </a:r>
            <a:r>
              <a:rPr lang="en-US" sz="2400" spc="-10" dirty="0">
                <a:latin typeface="Times New Roman, serif"/>
              </a:rPr>
              <a:t> </a:t>
            </a:r>
            <a:r>
              <a:rPr lang="en-US" sz="2400" dirty="0">
                <a:latin typeface="Times New Roman, serif"/>
              </a:rPr>
              <a:t>и</a:t>
            </a:r>
            <a:r>
              <a:rPr lang="en-US" sz="2400" spc="-20" dirty="0">
                <a:latin typeface="Times New Roman, serif"/>
              </a:rPr>
              <a:t> </a:t>
            </a:r>
            <a:r>
              <a:rPr lang="en-US" sz="2400" dirty="0" err="1">
                <a:latin typeface="Times New Roman, serif"/>
              </a:rPr>
              <a:t>личностной</a:t>
            </a:r>
            <a:r>
              <a:rPr lang="en-US" sz="2400" spc="-10" dirty="0">
                <a:latin typeface="Times New Roman, serif"/>
              </a:rPr>
              <a:t> </a:t>
            </a:r>
            <a:r>
              <a:rPr lang="en-US" sz="2400" dirty="0" err="1">
                <a:latin typeface="Times New Roman, serif"/>
              </a:rPr>
              <a:t>тревожности</a:t>
            </a:r>
            <a:r>
              <a:rPr lang="en-US" sz="2400" dirty="0">
                <a:latin typeface="Times New Roman, serif"/>
              </a:rPr>
              <a:t>»</a:t>
            </a:r>
            <a:r>
              <a:rPr lang="en-US" sz="2400" spc="-10" dirty="0">
                <a:latin typeface="Times New Roman, serif"/>
              </a:rPr>
              <a:t> </a:t>
            </a:r>
            <a:endParaRPr lang="en-US" sz="3200" dirty="0">
              <a:latin typeface="Trebuchet MS" panose="020B0603020202020204"/>
            </a:endParaRPr>
          </a:p>
          <a:p>
            <a:pPr algn="just"/>
            <a:r>
              <a:rPr lang="en-US" sz="2400" dirty="0" err="1">
                <a:latin typeface="Times New Roman, serif"/>
              </a:rPr>
              <a:t>Спилбергера-Ханина</a:t>
            </a:r>
            <a:r>
              <a:rPr lang="en-US" sz="2400" dirty="0">
                <a:latin typeface="Times New Roman, serif"/>
              </a:rPr>
              <a:t>.</a:t>
            </a:r>
            <a:endParaRPr lang="en-US" sz="3200">
              <a:latin typeface="Trebuchet MS" panose="020B0603020202020204"/>
            </a:endParaRPr>
          </a:p>
          <a:p>
            <a:pPr algn="just"/>
            <a:br>
              <a:rPr lang="en-US" sz="2400" dirty="0">
                <a:latin typeface="Times New Roman, serif"/>
              </a:rPr>
            </a:br>
            <a:r>
              <a:rPr lang="en-US" sz="2400" dirty="0">
                <a:latin typeface="Times New Roman, serif"/>
              </a:rPr>
              <a:t>«</a:t>
            </a:r>
            <a:r>
              <a:rPr lang="en-US" sz="2400" err="1">
                <a:latin typeface="Times New Roman, serif"/>
              </a:rPr>
              <a:t>Шкала</a:t>
            </a:r>
            <a:r>
              <a:rPr lang="en-US" sz="2400" dirty="0">
                <a:latin typeface="Times New Roman, serif"/>
              </a:rPr>
              <a:t> </a:t>
            </a:r>
            <a:r>
              <a:rPr lang="en-US" sz="2400" err="1">
                <a:latin typeface="Times New Roman, serif"/>
              </a:rPr>
              <a:t>тревожности</a:t>
            </a:r>
            <a:r>
              <a:rPr lang="en-US" sz="2400" dirty="0">
                <a:latin typeface="Times New Roman, serif"/>
              </a:rPr>
              <a:t>» О. </a:t>
            </a:r>
            <a:r>
              <a:rPr lang="en-US" sz="2400" err="1">
                <a:latin typeface="Times New Roman, serif"/>
              </a:rPr>
              <a:t>Кондаша</a:t>
            </a:r>
            <a:r>
              <a:rPr lang="en-US" sz="2400" dirty="0">
                <a:latin typeface="Times New Roman, serif"/>
              </a:rPr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531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5E3D2E7-AD93-44A1-8BC6-0E1343A3E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CC5271D-3244-41E2-B819-CBCB46B71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83B5F4-86FD-4BF8-88F1-837F5B70B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68FD2E2-2BBC-4CE0-8728-F7F04CF3D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FDB4C9A-B334-4F22-B77C-0ABDFA48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0B25D87-B509-4BDD-8E23-850E1C390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9A1D830-E73C-47A9-A534-323CEEFF5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F69FBEC-4C47-4288-962D-3FC20C79F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FF416-3FA0-4F6D-8D6E-B8A99D6D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0990" y="702365"/>
            <a:ext cx="2922198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b="1" kern="1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РАБОТА С АГРЕССИЕЙ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A1F729-226D-4963-AC0A-5311286D6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0989" y="4389120"/>
            <a:ext cx="2900304" cy="10698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endParaRPr lang="en-US" sz="2200">
              <a:solidFill>
                <a:schemeClr val="tx1"/>
              </a:solidFill>
            </a:endParaRPr>
          </a:p>
        </p:txBody>
      </p:sp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2F522BF-BB45-4233-A621-6000FFA67A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736" r="-2" b="10431"/>
          <a:stretch/>
        </p:blipFill>
        <p:spPr>
          <a:xfrm>
            <a:off x="20" y="-76830"/>
            <a:ext cx="5281466" cy="7002065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54F6FC82-E588-4DA0-8096-0C3BD54F1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8898E90-044F-45FF-8B4D-CE0F6A630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23BF161-A852-4DA5-BB4C-2DFC336B77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87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7104" y="1679569"/>
            <a:ext cx="3382946" cy="3498858"/>
            <a:chOff x="369472" y="1679569"/>
            <a:chExt cx="4510595" cy="3498858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472" y="1679569"/>
              <a:ext cx="4510595" cy="3498858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F437F-BBEF-4B2D-A1D2-9EDFE8927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11" y="2463307"/>
            <a:ext cx="3133090" cy="210427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imes New Roman"/>
                <a:cs typeface="Times New Roman"/>
              </a:rPr>
              <a:t>Ритуал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/>
                <a:cs typeface="Times New Roman"/>
              </a:rPr>
              <a:t>приветствия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/>
                <a:cs typeface="Times New Roman"/>
              </a:rPr>
              <a:t>упражнение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 «</a:t>
            </a:r>
            <a:r>
              <a:rPr lang="en-US" dirty="0" err="1">
                <a:solidFill>
                  <a:schemeClr val="bg1"/>
                </a:solidFill>
                <a:latin typeface="Times New Roman"/>
                <a:cs typeface="Times New Roman"/>
              </a:rPr>
              <a:t>Ладошки</a:t>
            </a:r>
            <a:r>
              <a:rPr lang="en-US" dirty="0">
                <a:solidFill>
                  <a:schemeClr val="bg1"/>
                </a:solidFill>
                <a:latin typeface="Times New Roman"/>
                <a:cs typeface="Times New Roman"/>
              </a:rPr>
              <a:t>»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en-US" sz="2600" cap="all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1C52FE-AD07-47E7-BC57-C7A7747EC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18984" y="168302"/>
            <a:ext cx="4971177" cy="64061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2000" dirty="0" err="1">
                <a:latin typeface="Times New Roman"/>
                <a:cs typeface="Times New Roman"/>
              </a:rPr>
              <a:t>Участникам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выдаются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картонные</a:t>
            </a:r>
            <a:r>
              <a:rPr lang="en-US" sz="2000" dirty="0">
                <a:latin typeface="Times New Roman"/>
                <a:cs typeface="Times New Roman"/>
              </a:rPr>
              <a:t> «</a:t>
            </a:r>
            <a:r>
              <a:rPr lang="en-US" sz="2000" dirty="0" err="1">
                <a:latin typeface="Times New Roman"/>
                <a:cs typeface="Times New Roman"/>
              </a:rPr>
              <a:t>ладошки</a:t>
            </a:r>
            <a:r>
              <a:rPr lang="en-US" sz="2000" dirty="0">
                <a:latin typeface="Times New Roman"/>
                <a:cs typeface="Times New Roman"/>
              </a:rPr>
              <a:t>» - </a:t>
            </a:r>
            <a:r>
              <a:rPr lang="en-US" sz="2000" dirty="0" err="1">
                <a:latin typeface="Times New Roman"/>
                <a:cs typeface="Times New Roman"/>
              </a:rPr>
              <a:t>красная</a:t>
            </a:r>
            <a:r>
              <a:rPr lang="en-US" sz="2000" dirty="0">
                <a:latin typeface="Times New Roman"/>
                <a:cs typeface="Times New Roman"/>
              </a:rPr>
              <a:t> и </a:t>
            </a:r>
            <a:r>
              <a:rPr lang="en-US" sz="2000" dirty="0" err="1">
                <a:latin typeface="Times New Roman"/>
                <a:cs typeface="Times New Roman"/>
              </a:rPr>
              <a:t>зеленая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dirty="0" err="1">
                <a:latin typeface="Times New Roman"/>
                <a:cs typeface="Times New Roman"/>
              </a:rPr>
              <a:t>Красную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ладошку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участник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поднимает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если</a:t>
            </a:r>
            <a:r>
              <a:rPr lang="en-US" sz="2000" dirty="0">
                <a:latin typeface="Times New Roman"/>
                <a:cs typeface="Times New Roman"/>
              </a:rPr>
              <a:t> к </a:t>
            </a:r>
            <a:r>
              <a:rPr lang="en-US" sz="2000" dirty="0" err="1">
                <a:latin typeface="Times New Roman"/>
                <a:cs typeface="Times New Roman"/>
              </a:rPr>
              <a:t>нему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высказывание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относится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зеленую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если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он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согласен</a:t>
            </a:r>
            <a:r>
              <a:rPr lang="en-US" sz="2000" dirty="0">
                <a:latin typeface="Times New Roman"/>
                <a:cs typeface="Times New Roman"/>
              </a:rPr>
              <a:t> с </a:t>
            </a:r>
            <a:r>
              <a:rPr lang="en-US" sz="2000" dirty="0" err="1">
                <a:latin typeface="Times New Roman"/>
                <a:cs typeface="Times New Roman"/>
              </a:rPr>
              <a:t>утверждением</a:t>
            </a:r>
            <a:r>
              <a:rPr lang="en-US" sz="2000" dirty="0">
                <a:latin typeface="Times New Roman"/>
                <a:cs typeface="Times New Roman"/>
              </a:rPr>
              <a:t>. </a:t>
            </a:r>
            <a:endParaRPr lang="en-US" sz="2000">
              <a:solidFill>
                <a:schemeClr val="tx1"/>
              </a:solidFill>
            </a:endParaRPr>
          </a:p>
          <a:p>
            <a:pPr algn="just">
              <a:buClr>
                <a:srgbClr val="558BB8"/>
              </a:buClr>
            </a:pPr>
            <a:r>
              <a:rPr lang="en-US" sz="2000" dirty="0" err="1">
                <a:latin typeface="Times New Roman"/>
                <a:cs typeface="Times New Roman"/>
              </a:rPr>
              <a:t>Участникам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задаются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вопросы</a:t>
            </a:r>
            <a:r>
              <a:rPr lang="en-US" sz="2000" dirty="0">
                <a:latin typeface="Times New Roman"/>
                <a:cs typeface="Times New Roman"/>
              </a:rPr>
              <a:t>:</a:t>
            </a:r>
            <a:endParaRPr lang="en-US" sz="2000"/>
          </a:p>
          <a:p>
            <a:pPr algn="just">
              <a:buClr>
                <a:srgbClr val="558BB8"/>
              </a:buClr>
              <a:buFont typeface="Arial" pitchFamily="2" charset="2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У </a:t>
            </a:r>
            <a:r>
              <a:rPr lang="en-US" sz="2000" dirty="0" err="1">
                <a:latin typeface="Times New Roman"/>
                <a:cs typeface="Times New Roman"/>
              </a:rPr>
              <a:t>кого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сегодня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хорошее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настроение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  <a:endParaRPr lang="en-US" sz="2000"/>
          </a:p>
          <a:p>
            <a:pPr algn="just">
              <a:buClr>
                <a:srgbClr val="558BB8"/>
              </a:buClr>
              <a:buFont typeface="Arial" pitchFamily="2" charset="2"/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Кто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иногда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опаздывает</a:t>
            </a:r>
            <a:r>
              <a:rPr lang="en-US" sz="2000" dirty="0">
                <a:latin typeface="Times New Roman"/>
                <a:cs typeface="Times New Roman"/>
              </a:rPr>
              <a:t> в </a:t>
            </a:r>
            <a:r>
              <a:rPr lang="en-US" sz="2000" dirty="0" err="1">
                <a:latin typeface="Times New Roman"/>
                <a:cs typeface="Times New Roman"/>
              </a:rPr>
              <a:t>школу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  <a:endParaRPr lang="en-US" sz="2000"/>
          </a:p>
          <a:p>
            <a:pPr>
              <a:buClr>
                <a:srgbClr val="558BB8"/>
              </a:buClr>
              <a:buFont typeface="Arial" pitchFamily="2" charset="2"/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Кто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когда-либо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дрался</a:t>
            </a:r>
            <a:r>
              <a:rPr lang="en-US" sz="2000" dirty="0">
                <a:latin typeface="Times New Roman"/>
                <a:cs typeface="Times New Roman"/>
              </a:rPr>
              <a:t> — </a:t>
            </a:r>
            <a:r>
              <a:rPr lang="en-US" sz="2000" dirty="0" err="1">
                <a:latin typeface="Times New Roman"/>
                <a:cs typeface="Times New Roman"/>
              </a:rPr>
              <a:t>поднимите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зеленую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ладошку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кто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дрался</a:t>
            </a:r>
            <a:r>
              <a:rPr lang="en-US" sz="2000" dirty="0">
                <a:latin typeface="Times New Roman"/>
                <a:cs typeface="Times New Roman"/>
              </a:rPr>
              <a:t> — </a:t>
            </a:r>
            <a:r>
              <a:rPr lang="en-US" sz="2000" dirty="0" err="1">
                <a:latin typeface="Times New Roman"/>
                <a:cs typeface="Times New Roman"/>
              </a:rPr>
              <a:t>красную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/>
          </a:p>
          <a:p>
            <a:pPr algn="just">
              <a:buClr>
                <a:srgbClr val="558BB8"/>
              </a:buClr>
              <a:buFont typeface="Arial" pitchFamily="2" charset="2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У </a:t>
            </a:r>
            <a:r>
              <a:rPr lang="en-US" sz="2000" dirty="0" err="1">
                <a:latin typeface="Times New Roman"/>
                <a:cs typeface="Times New Roman"/>
              </a:rPr>
              <a:t>кого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иногда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бывают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неприятности</a:t>
            </a:r>
            <a:r>
              <a:rPr lang="en-US" sz="2000" dirty="0">
                <a:latin typeface="Times New Roman"/>
                <a:cs typeface="Times New Roman"/>
              </a:rPr>
              <a:t>?</a:t>
            </a:r>
            <a:endParaRPr lang="en-US" sz="2000"/>
          </a:p>
          <a:p>
            <a:pPr>
              <a:buClr>
                <a:srgbClr val="558BB8"/>
              </a:buClr>
              <a:buFont typeface="Arial" pitchFamily="2" charset="2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У </a:t>
            </a:r>
            <a:r>
              <a:rPr lang="en-US" sz="2000" dirty="0" err="1">
                <a:latin typeface="Times New Roman"/>
                <a:cs typeface="Times New Roman"/>
              </a:rPr>
              <a:t>кого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есть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лучший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друг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поднимите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зеленую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ладошку</a:t>
            </a:r>
            <a:endParaRPr lang="en-US" sz="2000"/>
          </a:p>
          <a:p>
            <a:pPr algn="just">
              <a:buClr>
                <a:srgbClr val="558BB8"/>
              </a:buClr>
              <a:buFont typeface="Arial" pitchFamily="2" charset="2"/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Кто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испытывал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злость</a:t>
            </a:r>
            <a:r>
              <a:rPr lang="en-US" sz="2000" dirty="0">
                <a:latin typeface="Times New Roman"/>
                <a:cs typeface="Times New Roman"/>
              </a:rPr>
              <a:t> в </a:t>
            </a:r>
            <a:r>
              <a:rPr lang="en-US" sz="2000" dirty="0" err="1">
                <a:latin typeface="Times New Roman"/>
                <a:cs typeface="Times New Roman"/>
              </a:rPr>
              <a:t>последние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четыре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дня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поднимите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зеленую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ладошку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кто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нет</a:t>
            </a:r>
            <a:r>
              <a:rPr lang="en-US" sz="2000" dirty="0">
                <a:latin typeface="Times New Roman"/>
                <a:cs typeface="Times New Roman"/>
              </a:rPr>
              <a:t>, - </a:t>
            </a:r>
            <a:r>
              <a:rPr lang="en-US" sz="2000" dirty="0" err="1">
                <a:latin typeface="Times New Roman"/>
                <a:cs typeface="Times New Roman"/>
              </a:rPr>
              <a:t>красную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/>
          </a:p>
          <a:p>
            <a:pPr indent="-182880">
              <a:lnSpc>
                <a:spcPct val="90000"/>
              </a:lnSpc>
              <a:buClr>
                <a:srgbClr val="558BB8"/>
              </a:buClr>
              <a:buFont typeface="Wingdings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7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6F613-BFCF-4B19-8DA8-FC249F9A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2136"/>
            <a:ext cx="7762795" cy="34148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/>
                <a:cs typeface="Times New Roman"/>
              </a:rPr>
              <a:t>Графическая методика «Кактус»</a:t>
            </a:r>
            <a:endParaRPr lang="ru-RU" sz="3200" dirty="0"/>
          </a:p>
          <a:p>
            <a:endParaRPr lang="ru-RU" sz="3200" dirty="0"/>
          </a:p>
        </p:txBody>
      </p:sp>
      <p:pic>
        <p:nvPicPr>
          <p:cNvPr id="5" name="Рисунок 5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7187224C-0DB7-4F76-8F47-AF5BFF4D64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2575" y="1199420"/>
            <a:ext cx="4070350" cy="5210048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0EB4DC1-33A7-45B0-B76C-CE0716960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9345" y="648150"/>
            <a:ext cx="5117565" cy="558168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ru-RU" dirty="0">
                <a:latin typeface="Times New Roman"/>
                <a:cs typeface="Times New Roman"/>
              </a:rPr>
              <a:t>Цель: выявление состояния эмоциональной сферы ребенка, выявление наличия агрессии, ее направленности и интенсивности.</a:t>
            </a:r>
            <a:endParaRPr lang="ru-RU" dirty="0"/>
          </a:p>
          <a:p>
            <a:pPr algn="just"/>
            <a:r>
              <a:rPr lang="ru-RU" dirty="0">
                <a:latin typeface="Times New Roman"/>
                <a:cs typeface="Times New Roman"/>
              </a:rPr>
              <a:t>Материал: лист бумаги формата А4, простой карандаш.</a:t>
            </a:r>
            <a:endParaRPr lang="ru-RU" dirty="0"/>
          </a:p>
          <a:p>
            <a:pPr algn="just"/>
            <a:r>
              <a:rPr lang="ru-RU" dirty="0">
                <a:latin typeface="Times New Roman"/>
                <a:cs typeface="Times New Roman"/>
              </a:rPr>
              <a:t>Инструкция: «На листе белой бумаги нарисуй кактус — такой, какой ты себе представляешь».</a:t>
            </a:r>
            <a:endParaRPr lang="ru-RU" dirty="0"/>
          </a:p>
          <a:p>
            <a:pPr algn="just"/>
            <a:r>
              <a:rPr lang="ru-RU" dirty="0">
                <a:latin typeface="Times New Roman"/>
                <a:cs typeface="Times New Roman"/>
              </a:rPr>
              <a:t>Уточняющие вопросы:</a:t>
            </a:r>
            <a:endParaRPr lang="ru-RU" dirty="0"/>
          </a:p>
          <a:p>
            <a:pPr algn="just"/>
            <a:r>
              <a:rPr lang="ru-RU" dirty="0">
                <a:latin typeface="Times New Roman"/>
                <a:cs typeface="Times New Roman"/>
              </a:rPr>
              <a:t>Кактус домашний или дикий? </a:t>
            </a:r>
            <a:endParaRPr lang="ru-RU" dirty="0"/>
          </a:p>
          <a:p>
            <a:pPr algn="just"/>
            <a:r>
              <a:rPr lang="ru-RU" dirty="0">
                <a:latin typeface="Times New Roman"/>
                <a:cs typeface="Times New Roman"/>
              </a:rPr>
              <a:t>Его можно потрогать? Он сильно колется? </a:t>
            </a:r>
            <a:endParaRPr lang="ru-RU" dirty="0"/>
          </a:p>
          <a:p>
            <a:pPr algn="just"/>
            <a:r>
              <a:rPr lang="ru-RU" dirty="0">
                <a:latin typeface="Times New Roman"/>
                <a:cs typeface="Times New Roman"/>
              </a:rPr>
              <a:t>Кактусу нравится, когда за ним ухаживают: поливают, удобряют? </a:t>
            </a:r>
            <a:endParaRPr lang="ru-RU" dirty="0"/>
          </a:p>
          <a:p>
            <a:pPr algn="just"/>
            <a:r>
              <a:rPr lang="ru-RU" dirty="0">
                <a:latin typeface="Times New Roman"/>
                <a:cs typeface="Times New Roman"/>
              </a:rPr>
              <a:t>Кактус растет один или с каким то растением по соседству? Если растет с соседом, то, какое это растение? </a:t>
            </a:r>
            <a:endParaRPr lang="ru-RU" dirty="0"/>
          </a:p>
          <a:p>
            <a:pPr algn="just"/>
            <a:r>
              <a:rPr lang="ru-RU" dirty="0">
                <a:latin typeface="Times New Roman"/>
                <a:cs typeface="Times New Roman"/>
              </a:rPr>
              <a:t>Когда кактус вырастет, что в нем изменится?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05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CE618-4BC4-48FB-AF4C-1EBB92FEF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430" y="62010"/>
            <a:ext cx="7762795" cy="54318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br>
              <a:rPr lang="ru-RU" sz="3600" dirty="0">
                <a:latin typeface="Times New Roman"/>
                <a:cs typeface="Times New Roman"/>
              </a:rPr>
            </a:br>
            <a:r>
              <a:rPr lang="ru-RU" sz="3600" dirty="0">
                <a:latin typeface="Times New Roman"/>
                <a:cs typeface="Times New Roman"/>
              </a:rPr>
              <a:t>Упражнение «Ситуации агрессии»</a:t>
            </a:r>
            <a:endParaRPr lang="ru-RU" sz="3600" dirty="0"/>
          </a:p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AF910A-BB6A-49E3-80B9-80BCC1E9A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104" y="849855"/>
            <a:ext cx="8316043" cy="513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Предлагается участникам вместе с психологом заполнить таблицу. Какие ситуации возникали в вашей жизни?</a:t>
            </a:r>
            <a:endParaRPr lang="ru-RU" sz="2400"/>
          </a:p>
          <a:p>
            <a:pPr marL="0" indent="0">
              <a:buNone/>
            </a:pPr>
            <a:r>
              <a:rPr lang="ru-RU" sz="2400" dirty="0">
                <a:latin typeface="Times New Roman"/>
                <a:cs typeface="Times New Roman"/>
              </a:rPr>
              <a:t>Как вы хотели бы поступить и как поступали на самом деле? Как окружающие реагировали на это.</a:t>
            </a:r>
            <a:br>
              <a:rPr lang="en-US" sz="2400" dirty="0"/>
            </a:br>
            <a:endParaRPr lang="en-US" sz="2400"/>
          </a:p>
          <a:p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EA1E5D4-2B4B-4867-84B6-3591A723C51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2391122"/>
              </p:ext>
            </p:extLst>
          </p:nvPr>
        </p:nvGraphicFramePr>
        <p:xfrm>
          <a:off x="288151" y="2612571"/>
          <a:ext cx="8208179" cy="2940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108">
                  <a:extLst>
                    <a:ext uri="{9D8B030D-6E8A-4147-A177-3AD203B41FA5}">
                      <a16:colId xmlns:a16="http://schemas.microsoft.com/office/drawing/2014/main" val="2646260149"/>
                    </a:ext>
                  </a:extLst>
                </a:gridCol>
                <a:gridCol w="3584241">
                  <a:extLst>
                    <a:ext uri="{9D8B030D-6E8A-4147-A177-3AD203B41FA5}">
                      <a16:colId xmlns:a16="http://schemas.microsoft.com/office/drawing/2014/main" val="2756763300"/>
                    </a:ext>
                  </a:extLst>
                </a:gridCol>
                <a:gridCol w="3173830">
                  <a:extLst>
                    <a:ext uri="{9D8B030D-6E8A-4147-A177-3AD203B41FA5}">
                      <a16:colId xmlns:a16="http://schemas.microsoft.com/office/drawing/2014/main" val="2093486005"/>
                    </a:ext>
                  </a:extLst>
                </a:gridCol>
              </a:tblGrid>
              <a:tr h="6245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Ситуация</a:t>
                      </a:r>
                      <a:endParaRPr lang="ru-RU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Что</a:t>
                      </a:r>
                      <a:r>
                        <a:rPr lang="ru-RU" sz="1400" spc="-2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ты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чувствовал</a:t>
                      </a:r>
                      <a:r>
                        <a:rPr lang="ru-RU" sz="1400" spc="-2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этом?</a:t>
                      </a:r>
                      <a:endParaRPr lang="ru-RU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Что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тебе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хотелось</a:t>
                      </a:r>
                      <a:r>
                        <a:rPr lang="ru-RU" sz="1400" spc="-1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сделать?</a:t>
                      </a:r>
                      <a:endParaRPr lang="ru-RU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Как</a:t>
                      </a:r>
                      <a:r>
                        <a:rPr lang="ru-RU" sz="1400" spc="-2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реагировали</a:t>
                      </a:r>
                      <a:endParaRPr lang="ru-RU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окружающие?</a:t>
                      </a:r>
                      <a:endParaRPr lang="ru-RU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748576093"/>
                  </a:ext>
                </a:extLst>
              </a:tr>
              <a:tr h="780730">
                <a:tc>
                  <a:txBody>
                    <a:bodyPr/>
                    <a:lstStyle/>
                    <a:p>
                      <a:br>
                        <a:rPr lang="ru-RU" dirty="0">
                          <a:effectLst/>
                        </a:rPr>
                      </a:br>
                      <a:endParaRPr lang="ru-RU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br>
                        <a:rPr lang="ru-RU" dirty="0">
                          <a:effectLst/>
                        </a:rPr>
                      </a:br>
                      <a:endParaRPr lang="ru-RU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br>
                        <a:rPr lang="ru-RU" dirty="0">
                          <a:effectLst/>
                        </a:rPr>
                      </a:br>
                      <a:endParaRPr lang="ru-RU" dirty="0">
                        <a:effectLst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10627738"/>
                  </a:ext>
                </a:extLst>
              </a:tr>
              <a:tr h="767719">
                <a:tc>
                  <a:txBody>
                    <a:bodyPr/>
                    <a:lstStyle/>
                    <a:p>
                      <a:br>
                        <a:rPr lang="ru-RU" dirty="0">
                          <a:effectLst/>
                        </a:rPr>
                      </a:br>
                      <a:endParaRPr lang="ru-RU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br>
                        <a:rPr lang="ru-RU" dirty="0">
                          <a:effectLst/>
                        </a:rPr>
                      </a:br>
                      <a:endParaRPr lang="ru-RU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br>
                        <a:rPr lang="ru-RU" dirty="0">
                          <a:effectLst/>
                        </a:rPr>
                      </a:br>
                      <a:endParaRPr lang="ru-RU" dirty="0">
                        <a:effectLst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999737839"/>
                  </a:ext>
                </a:extLst>
              </a:tr>
              <a:tr h="767719">
                <a:tc>
                  <a:txBody>
                    <a:bodyPr/>
                    <a:lstStyle/>
                    <a:p>
                      <a:br>
                        <a:rPr lang="ru-RU" dirty="0">
                          <a:effectLst/>
                        </a:rPr>
                      </a:br>
                      <a:endParaRPr lang="ru-RU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br>
                        <a:rPr lang="ru-RU" dirty="0">
                          <a:effectLst/>
                        </a:rPr>
                      </a:br>
                      <a:endParaRPr lang="ru-RU" dirty="0">
                        <a:effectLst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br>
                        <a:rPr lang="ru-RU" dirty="0">
                          <a:effectLst/>
                        </a:rPr>
                      </a:br>
                      <a:endParaRPr lang="ru-RU" dirty="0">
                        <a:effectLst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6248908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824FD1F-92A8-4B6F-A7E0-8B45369C925C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08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125</TotalTime>
  <Words>253</Words>
  <Application>Microsoft Office PowerPoint</Application>
  <PresentationFormat>Экран (4:3)</PresentationFormat>
  <Paragraphs>26</Paragraphs>
  <Slides>19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Wood Type</vt:lpstr>
      <vt:lpstr> Психолого-педагогическая коррекционная программа « Мой мир без агрессии и тревожности»</vt:lpstr>
      <vt:lpstr>Презентация PowerPoint</vt:lpstr>
      <vt:lpstr>Презентация PowerPoint</vt:lpstr>
      <vt:lpstr>Тематический план:</vt:lpstr>
      <vt:lpstr> </vt:lpstr>
      <vt:lpstr>РАБОТА С АГРЕССИЕЙ</vt:lpstr>
      <vt:lpstr>Ритуал приветствия упражнение «Ладошки» </vt:lpstr>
      <vt:lpstr>Графическая методика «Кактус» </vt:lpstr>
      <vt:lpstr> Упражнение «Ситуации агрессии» </vt:lpstr>
      <vt:lpstr>Упражнение «Парное рисование» </vt:lpstr>
      <vt:lpstr>Упражнение «Недружеский шарж»</vt:lpstr>
      <vt:lpstr>Я - высказывание, ты-высказывание</vt:lpstr>
      <vt:lpstr>Мишень негатива</vt:lpstr>
      <vt:lpstr>РАБОТА С ТРЕВОГОЙ</vt:lpstr>
      <vt:lpstr>"Мусорное ведро"</vt:lpstr>
      <vt:lpstr>Музей обидных воспоминаний</vt:lpstr>
      <vt:lpstr>Упражнение « Я чувствую...» </vt:lpstr>
      <vt:lpstr>Упражнение «Нарисуй свой страх»</vt:lpstr>
      <vt:lpstr>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Психолого-педагогическая коррекционная программа « Мой мир без агрессии и тревожности»</dc:title>
  <dc:creator>school</dc:creator>
  <cp:lastModifiedBy>school</cp:lastModifiedBy>
  <cp:revision>418</cp:revision>
  <dcterms:created xsi:type="dcterms:W3CDTF">2022-01-29T04:47:15Z</dcterms:created>
  <dcterms:modified xsi:type="dcterms:W3CDTF">2022-02-02T05:16:08Z</dcterms:modified>
</cp:coreProperties>
</file>