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6" r:id="rId2"/>
    <p:sldId id="279" r:id="rId3"/>
    <p:sldId id="257" r:id="rId4"/>
    <p:sldId id="259" r:id="rId5"/>
    <p:sldId id="258" r:id="rId6"/>
    <p:sldId id="260" r:id="rId7"/>
    <p:sldId id="261" r:id="rId8"/>
    <p:sldId id="269" r:id="rId9"/>
    <p:sldId id="270" r:id="rId10"/>
    <p:sldId id="263" r:id="rId11"/>
    <p:sldId id="262" r:id="rId12"/>
    <p:sldId id="264" r:id="rId13"/>
    <p:sldId id="265" r:id="rId14"/>
    <p:sldId id="266" r:id="rId15"/>
    <p:sldId id="272" r:id="rId16"/>
    <p:sldId id="274" r:id="rId17"/>
    <p:sldId id="267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AEAE"/>
    <a:srgbClr val="B6B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705" autoAdjust="0"/>
  </p:normalViewPr>
  <p:slideViewPr>
    <p:cSldViewPr>
      <p:cViewPr varScale="1">
        <p:scale>
          <a:sx n="69" d="100"/>
          <a:sy n="69" d="100"/>
        </p:scale>
        <p:origin x="62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49DBC-4919-448B-98FD-4D6D38F9ED41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B851B-F629-4C36-B083-A11F0BE32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14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B851B-F629-4C36-B083-A11F0BE32DA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173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99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81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94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49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06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42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36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259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40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14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01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A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03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64904"/>
            <a:ext cx="6192688" cy="35914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72400" cy="104409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Школа передового опыта «Нейропсихологический подход в работе с детьми дошкольного и школьного возраста»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7840960" cy="17526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</a:rPr>
              <a:t>Нейропсихологическая коррекция детей дошкольного и школьного возраста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err="1" smtClean="0"/>
              <a:t>Рыжакина</a:t>
            </a:r>
            <a:r>
              <a:rPr lang="ru-RU" b="1" i="1" dirty="0" smtClean="0"/>
              <a:t> Елена Сергеевна</a:t>
            </a:r>
            <a:r>
              <a:rPr lang="ru-RU" i="1" dirty="0" smtClean="0"/>
              <a:t>, </a:t>
            </a:r>
          </a:p>
          <a:p>
            <a:pPr algn="r"/>
            <a:r>
              <a:rPr lang="ru-RU" i="1" dirty="0" smtClean="0"/>
              <a:t>педагог-психолог МАОУ лицей № 7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18719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16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76"/>
            <a:ext cx="9146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49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97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6" y="17672"/>
            <a:ext cx="9120436" cy="684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14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10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6950"/>
          </a:xfrm>
        </p:spPr>
        <p:txBody>
          <a:bodyPr/>
          <a:lstStyle/>
          <a:p>
            <a:r>
              <a:rPr lang="en-US" dirty="0" smtClean="0"/>
              <a:t>III </a:t>
            </a:r>
            <a:r>
              <a:rPr lang="ru-RU" dirty="0" smtClean="0"/>
              <a:t>функциональный блок мозга</a:t>
            </a:r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08308"/>
            <a:ext cx="4014055" cy="2808312"/>
          </a:xfrm>
          <a:prstGeom prst="rect">
            <a:avLst/>
          </a:prstGeom>
          <a:noFill/>
          <a:ln>
            <a:noFill/>
          </a:ln>
          <a:effectLst>
            <a:glow rad="279400">
              <a:schemeClr val="bg1">
                <a:lumMod val="75000"/>
                <a:alpha val="51000"/>
              </a:schemeClr>
            </a:glow>
            <a:outerShdw dist="35921" dir="2700000" algn="ctr" rotWithShape="0">
              <a:schemeClr val="bg2"/>
            </a:outerShdw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71" b="10328"/>
          <a:stretch/>
        </p:blipFill>
        <p:spPr bwMode="auto">
          <a:xfrm>
            <a:off x="2555776" y="2635484"/>
            <a:ext cx="6588224" cy="449432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596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9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360" y="548680"/>
            <a:ext cx="915536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Строение лобных долей головного мозга: </a:t>
            </a:r>
            <a:r>
              <a:rPr lang="ru-RU" sz="3200" dirty="0" smtClean="0"/>
              <a:t>моторная область</a:t>
            </a:r>
            <a:br>
              <a:rPr lang="ru-RU" sz="3200" dirty="0" smtClean="0"/>
            </a:br>
            <a:r>
              <a:rPr lang="ru-RU" sz="3200" dirty="0" err="1" smtClean="0"/>
              <a:t>премоторная</a:t>
            </a:r>
            <a:r>
              <a:rPr lang="ru-RU" sz="3200" dirty="0" smtClean="0"/>
              <a:t> область</a:t>
            </a:r>
            <a:br>
              <a:rPr lang="ru-RU" sz="3200" dirty="0" smtClean="0"/>
            </a:br>
            <a:r>
              <a:rPr lang="ru-RU" sz="3200" dirty="0" smtClean="0"/>
              <a:t>префронтальная область</a:t>
            </a:r>
            <a:endParaRPr lang="ru-RU" sz="32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10"/>
          <a:stretch/>
        </p:blipFill>
        <p:spPr bwMode="auto">
          <a:xfrm>
            <a:off x="1043608" y="2348880"/>
            <a:ext cx="6886791" cy="410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45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776864" cy="607876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r="4901"/>
          <a:stretch/>
        </p:blipFill>
        <p:spPr bwMode="auto">
          <a:xfrm>
            <a:off x="6300192" y="5301208"/>
            <a:ext cx="2159342" cy="12657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56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3252"/>
            <a:ext cx="7283152" cy="1143000"/>
          </a:xfrm>
        </p:spPr>
        <p:txBody>
          <a:bodyPr/>
          <a:lstStyle/>
          <a:p>
            <a:r>
              <a:rPr lang="ru-RU" dirty="0" smtClean="0"/>
              <a:t>Методы </a:t>
            </a:r>
            <a:r>
              <a:rPr lang="ru-RU" dirty="0" err="1" smtClean="0"/>
              <a:t>нейрокоррекции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+mj-lt"/>
              </a:rPr>
              <a:t>Метод замещающего онтогенеза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+mj-lt"/>
                <a:ea typeface="Calibri"/>
              </a:rPr>
              <a:t>О</a:t>
            </a:r>
            <a:r>
              <a:rPr lang="ru-RU" dirty="0" smtClean="0">
                <a:solidFill>
                  <a:srgbClr val="000000"/>
                </a:solidFill>
                <a:latin typeface="+mj-lt"/>
                <a:ea typeface="Calibri"/>
              </a:rPr>
              <a:t>снован </a:t>
            </a:r>
            <a:r>
              <a:rPr lang="ru-RU" dirty="0">
                <a:solidFill>
                  <a:srgbClr val="000000"/>
                </a:solidFill>
                <a:latin typeface="+mj-lt"/>
                <a:ea typeface="Calibri"/>
              </a:rPr>
              <a:t>на повторении ребенком этапов развития человека с рождения до года. Самого важного года в жизни человека для закладки фундамента ВПФ. </a:t>
            </a:r>
            <a:endParaRPr lang="ru-RU" dirty="0" smtClean="0">
              <a:latin typeface="+mj-lt"/>
            </a:endParaRPr>
          </a:p>
          <a:p>
            <a:pPr marL="0" indent="0">
              <a:buNone/>
            </a:pPr>
            <a:r>
              <a:rPr lang="ru-RU" b="1" dirty="0" smtClean="0">
                <a:latin typeface="+mj-lt"/>
              </a:rPr>
              <a:t>Метод формирующего обучения</a:t>
            </a: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Основан на принципах восстановительного обучения, разработанного Л.С. Цветковой.</a:t>
            </a:r>
          </a:p>
          <a:p>
            <a:pPr marL="0" indent="0">
              <a:buNone/>
            </a:pPr>
            <a:r>
              <a:rPr lang="ru-RU" dirty="0">
                <a:solidFill>
                  <a:srgbClr val="2A2723"/>
                </a:solidFill>
                <a:latin typeface="+mj-lt"/>
              </a:rPr>
              <a:t>В</a:t>
            </a:r>
            <a:r>
              <a:rPr lang="ru-RU" dirty="0" smtClean="0">
                <a:solidFill>
                  <a:srgbClr val="2A2723"/>
                </a:solidFill>
                <a:latin typeface="+mj-lt"/>
              </a:rPr>
              <a:t>осстановление </a:t>
            </a:r>
            <a:r>
              <a:rPr lang="ru-RU" dirty="0">
                <a:solidFill>
                  <a:srgbClr val="2A2723"/>
                </a:solidFill>
                <a:latin typeface="+mj-lt"/>
              </a:rPr>
              <a:t>важнейших психических процессов — письма, чтения и </a:t>
            </a:r>
            <a:r>
              <a:rPr lang="ru-RU" dirty="0" smtClean="0">
                <a:solidFill>
                  <a:srgbClr val="2A2723"/>
                </a:solidFill>
                <a:latin typeface="+mj-lt"/>
              </a:rPr>
              <a:t>счета.</a:t>
            </a:r>
            <a:endParaRPr lang="ru-RU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19551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019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00273"/>
            <a:ext cx="6120680" cy="8689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Коррекция нарушений </a:t>
            </a:r>
            <a:r>
              <a:rPr lang="en-US" dirty="0" smtClean="0"/>
              <a:t>I </a:t>
            </a:r>
            <a:r>
              <a:rPr lang="ru-RU" dirty="0" smtClean="0"/>
              <a:t>блока мозга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89654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Упражнения </a:t>
            </a:r>
            <a:r>
              <a:rPr lang="ru-RU" dirty="0"/>
              <a:t>должны быть направлены на стимуляцию активности через двигательную, эмоциональную и сенсорную (тактильную, слуховую, зрительную) </a:t>
            </a:r>
            <a:endParaRPr lang="ru-RU" dirty="0" smtClean="0"/>
          </a:p>
          <a:p>
            <a:pPr algn="just"/>
            <a:r>
              <a:rPr lang="ru-RU" dirty="0" smtClean="0"/>
              <a:t>Дыхательные упражнения;</a:t>
            </a:r>
          </a:p>
          <a:p>
            <a:pPr algn="just"/>
            <a:r>
              <a:rPr lang="ru-RU" dirty="0" smtClean="0"/>
              <a:t>Массаж, самомассаж;</a:t>
            </a:r>
          </a:p>
          <a:p>
            <a:pPr algn="just"/>
            <a:r>
              <a:rPr lang="ru-RU" dirty="0" smtClean="0"/>
              <a:t>Растяжки;</a:t>
            </a:r>
          </a:p>
          <a:p>
            <a:pPr algn="just"/>
            <a:r>
              <a:rPr lang="ru-RU" dirty="0" smtClean="0"/>
              <a:t>Игры с ритмичностью движений, и обязательным эмоциональным подкреплением.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Приемы комплексной нейропсихологической коррекции (Часть </a:t>
            </a:r>
            <a:r>
              <a:rPr lang="en-US" dirty="0" smtClean="0"/>
              <a:t>II</a:t>
            </a:r>
            <a:r>
              <a:rPr lang="ru-RU" dirty="0" smtClean="0"/>
              <a:t>, программа </a:t>
            </a:r>
            <a:r>
              <a:rPr lang="ru-RU" dirty="0"/>
              <a:t>А. В. Семенович)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19551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417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9"/>
            <a:ext cx="9144000" cy="47872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-21269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Мозговая организация высших психических функций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484784"/>
            <a:ext cx="6976864" cy="1752600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Нейрокоррекция</a:t>
            </a:r>
            <a:r>
              <a:rPr lang="ru-RU" dirty="0" smtClean="0">
                <a:solidFill>
                  <a:schemeClr val="tx1"/>
                </a:solidFill>
              </a:rPr>
              <a:t> при дезорганизации основных блоков мозга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89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00273"/>
            <a:ext cx="6120680" cy="2924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Коррекция нарушений </a:t>
            </a:r>
            <a:r>
              <a:rPr lang="en-US" dirty="0" smtClean="0"/>
              <a:t>II </a:t>
            </a:r>
            <a:r>
              <a:rPr lang="ru-RU" dirty="0" smtClean="0"/>
              <a:t>блока мозга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373616" cy="5616624"/>
          </a:xfrm>
        </p:spPr>
        <p:txBody>
          <a:bodyPr>
            <a:normAutofit/>
          </a:bodyPr>
          <a:lstStyle/>
          <a:p>
            <a:pPr indent="0" algn="just">
              <a:lnSpc>
                <a:spcPct val="110000"/>
              </a:lnSpc>
              <a:spcAft>
                <a:spcPts val="1000"/>
              </a:spcAft>
              <a:buNone/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Зрительные нарушения: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опознавание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реальных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предметов; соответствие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между картинкой и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предметом; опознание зашумленных, схематичных, контурных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изображений. </a:t>
            </a: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 indent="0" algn="just">
              <a:lnSpc>
                <a:spcPct val="110000"/>
              </a:lnSpc>
              <a:spcAft>
                <a:spcPts val="1000"/>
              </a:spcAft>
              <a:buNone/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Расстройства слухового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восприятия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: различение звуков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неречевого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характера (шумы); понимание отдельных слов речи; понимание и выполнение инструкций</a:t>
            </a:r>
          </a:p>
          <a:p>
            <a:pPr indent="0" algn="just">
              <a:lnSpc>
                <a:spcPct val="110000"/>
              </a:lnSpc>
              <a:spcAft>
                <a:spcPts val="1000"/>
              </a:spcAft>
              <a:buNone/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Тактильные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расстройства: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задания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на сенсорное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развитие; развитие памяти;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р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азвитие внимания.</a:t>
            </a:r>
          </a:p>
          <a:p>
            <a:pPr indent="0" algn="just">
              <a:lnSpc>
                <a:spcPct val="110000"/>
              </a:lnSpc>
              <a:spcAft>
                <a:spcPts val="1000"/>
              </a:spcAft>
              <a:buNone/>
            </a:pPr>
            <a:endParaRPr lang="ru-RU" sz="1400" dirty="0" smtClean="0">
              <a:latin typeface="Times New Roman"/>
              <a:ea typeface="Calibri"/>
              <a:cs typeface="Times New Roman"/>
            </a:endParaRPr>
          </a:p>
          <a:p>
            <a:pPr marL="0" lvl="0" indent="0" algn="ctr">
              <a:buNone/>
            </a:pPr>
            <a:r>
              <a:rPr lang="ru-RU" sz="2000" b="1" i="1" dirty="0">
                <a:solidFill>
                  <a:prstClr val="black"/>
                </a:solidFill>
              </a:rPr>
              <a:t>Приемы комплексной нейропсихологической коррекции </a:t>
            </a:r>
            <a:endParaRPr lang="ru-RU" sz="2000" b="1" i="1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2000" b="1" i="1" dirty="0" smtClean="0">
                <a:solidFill>
                  <a:prstClr val="black"/>
                </a:solidFill>
              </a:rPr>
              <a:t>(</a:t>
            </a:r>
            <a:r>
              <a:rPr lang="ru-RU" sz="2000" b="1" i="1" dirty="0">
                <a:solidFill>
                  <a:prstClr val="black"/>
                </a:solidFill>
              </a:rPr>
              <a:t>Часть </a:t>
            </a:r>
            <a:r>
              <a:rPr lang="en-US" sz="2000" b="1" i="1" dirty="0">
                <a:solidFill>
                  <a:prstClr val="black"/>
                </a:solidFill>
              </a:rPr>
              <a:t>II</a:t>
            </a:r>
            <a:r>
              <a:rPr lang="ru-RU" sz="2000" b="1" i="1" dirty="0">
                <a:solidFill>
                  <a:prstClr val="black"/>
                </a:solidFill>
              </a:rPr>
              <a:t>, программа А. В. Семенович)</a:t>
            </a: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1100" dirty="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17072"/>
            <a:ext cx="219551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806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00273"/>
            <a:ext cx="6120680" cy="2924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Коррекция нарушений </a:t>
            </a:r>
            <a:r>
              <a:rPr lang="en-US" dirty="0" smtClean="0"/>
              <a:t>III </a:t>
            </a:r>
            <a:r>
              <a:rPr lang="ru-RU" dirty="0" smtClean="0"/>
              <a:t>блока мозга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373616" cy="5328592"/>
          </a:xfrm>
        </p:spPr>
        <p:txBody>
          <a:bodyPr>
            <a:normAutofit/>
          </a:bodyPr>
          <a:lstStyle/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Программирование деятельности. </a:t>
            </a:r>
          </a:p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Задания с последовательностью действия: "сначала", "потом", воспоминания о последовательности действий в течении дня.</a:t>
            </a:r>
            <a:endParaRPr lang="ru-RU" sz="1800" dirty="0" smtClean="0">
              <a:ea typeface="Calibri"/>
              <a:cs typeface="Times New Roman"/>
            </a:endParaRPr>
          </a:p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Регуляция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деятельности. </a:t>
            </a:r>
            <a:endParaRPr lang="ru-RU" sz="2400" b="1" dirty="0" smtClean="0">
              <a:latin typeface="Times New Roman"/>
              <a:ea typeface="Calibri"/>
              <a:cs typeface="Times New Roman"/>
            </a:endParaRPr>
          </a:p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Использование стоп-слов.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Р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ебенок двигается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пока не услышит слово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«стоп»  или прекращение мелодии.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Г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рафические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диктанты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. Раскрашивание по образцу.</a:t>
            </a:r>
            <a:endParaRPr lang="ru-RU" sz="1400" dirty="0" smtClean="0">
              <a:latin typeface="Times New Roman"/>
              <a:ea typeface="Calibri"/>
              <a:cs typeface="Times New Roman"/>
            </a:endParaRPr>
          </a:p>
          <a:p>
            <a:pPr marL="0" lvl="0" indent="0" algn="ctr">
              <a:buNone/>
            </a:pPr>
            <a:r>
              <a:rPr lang="ru-RU" sz="2000" b="1" i="1" dirty="0">
                <a:solidFill>
                  <a:prstClr val="black"/>
                </a:solidFill>
              </a:rPr>
              <a:t>Приемы комплексной нейропсихологической коррекции </a:t>
            </a:r>
            <a:endParaRPr lang="ru-RU" sz="2000" b="1" i="1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2000" b="1" i="1" dirty="0" smtClean="0">
                <a:solidFill>
                  <a:prstClr val="black"/>
                </a:solidFill>
              </a:rPr>
              <a:t>(</a:t>
            </a:r>
            <a:r>
              <a:rPr lang="ru-RU" sz="2000" b="1" i="1" dirty="0">
                <a:solidFill>
                  <a:prstClr val="black"/>
                </a:solidFill>
              </a:rPr>
              <a:t>Часть </a:t>
            </a:r>
            <a:r>
              <a:rPr lang="en-US" sz="2000" b="1" i="1" dirty="0">
                <a:solidFill>
                  <a:prstClr val="black"/>
                </a:solidFill>
              </a:rPr>
              <a:t>II</a:t>
            </a:r>
            <a:r>
              <a:rPr lang="ru-RU" sz="2000" b="1" i="1" dirty="0">
                <a:solidFill>
                  <a:prstClr val="black"/>
                </a:solidFill>
              </a:rPr>
              <a:t>, программа А. В. Семенович)</a:t>
            </a: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1100" dirty="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17072"/>
            <a:ext cx="219551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36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Нейропсихология как наука - online pres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15" y="332656"/>
            <a:ext cx="8599970" cy="6441579"/>
          </a:xfrm>
          <a:prstGeom prst="rect">
            <a:avLst/>
          </a:prstGeom>
          <a:noFill/>
          <a:effectLst>
            <a:glow rad="381000">
              <a:schemeClr val="bg1">
                <a:lumMod val="50000"/>
                <a:alpha val="27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15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/>
              <a:t>Теория системной динамической локализации ВПФ</a:t>
            </a:r>
          </a:p>
          <a:p>
            <a:pPr marL="0" indent="0" algn="ctr">
              <a:buNone/>
            </a:pPr>
            <a:r>
              <a:rPr lang="ru-RU" sz="3600" dirty="0" smtClean="0"/>
              <a:t>А.Р. </a:t>
            </a:r>
            <a:r>
              <a:rPr lang="ru-RU" sz="3600" dirty="0" err="1" smtClean="0"/>
              <a:t>Лурия</a:t>
            </a:r>
            <a:endParaRPr lang="ru-RU" sz="3600" dirty="0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4904"/>
            <a:ext cx="4176464" cy="275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бъект 4"/>
          <p:cNvSpPr txBox="1">
            <a:spLocks/>
          </p:cNvSpPr>
          <p:nvPr/>
        </p:nvSpPr>
        <p:spPr>
          <a:xfrm>
            <a:off x="179512" y="2132856"/>
            <a:ext cx="316835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3600" dirty="0" smtClean="0"/>
              <a:t>«Системная»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800" dirty="0" smtClean="0"/>
              <a:t>совместная работа различных участков мозга, иногда далеко находящихся друг от друга</a:t>
            </a:r>
          </a:p>
        </p:txBody>
      </p:sp>
      <p:sp>
        <p:nvSpPr>
          <p:cNvPr id="12" name="Объект 4"/>
          <p:cNvSpPr txBox="1">
            <a:spLocks/>
          </p:cNvSpPr>
          <p:nvPr/>
        </p:nvSpPr>
        <p:spPr>
          <a:xfrm>
            <a:off x="5231228" y="2060848"/>
            <a:ext cx="391277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3600" dirty="0" smtClean="0"/>
              <a:t>«Динамическая»</a:t>
            </a:r>
          </a:p>
          <a:p>
            <a:pPr algn="ctr"/>
            <a:r>
              <a:rPr lang="ru-RU" sz="2400" dirty="0" smtClean="0"/>
              <a:t>Обеспечение работы ВПФ разными участками мозга, в зависимости от их созревания в онтогенезе</a:t>
            </a:r>
          </a:p>
          <a:p>
            <a:pPr algn="ctr"/>
            <a:r>
              <a:rPr lang="ru-RU" sz="2400" dirty="0" smtClean="0"/>
              <a:t>Один участок включается в работу при осуществлении разных ВПФ</a:t>
            </a:r>
          </a:p>
        </p:txBody>
      </p:sp>
    </p:spTree>
    <p:extLst>
      <p:ext uri="{BB962C8B-B14F-4D97-AF65-F5344CB8AC3E}">
        <p14:creationId xmlns:p14="http://schemas.microsoft.com/office/powerpoint/2010/main" val="321056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Локализация речи </a:t>
            </a:r>
            <a:br>
              <a:rPr lang="ru-RU" dirty="0" smtClean="0"/>
            </a:br>
            <a:r>
              <a:rPr lang="ru-RU" dirty="0" smtClean="0"/>
              <a:t>зона </a:t>
            </a:r>
            <a:r>
              <a:rPr lang="ru-RU" dirty="0" err="1" smtClean="0"/>
              <a:t>Брока</a:t>
            </a:r>
            <a:r>
              <a:rPr lang="ru-RU" dirty="0" smtClean="0"/>
              <a:t> и зона Вернике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624736" cy="5193743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lumMod val="50000"/>
                <a:alpha val="40000"/>
              </a:schemeClr>
            </a:glow>
            <a:outerShdw dist="35921" dir="2700000" algn="ctr" rotWithShape="0">
              <a:schemeClr val="bg2"/>
            </a:outerShdw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82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Концепция трех функциональных блоков мозга (</a:t>
            </a:r>
            <a:r>
              <a:rPr lang="en-US" dirty="0" smtClean="0"/>
              <a:t>III </a:t>
            </a:r>
            <a:r>
              <a:rPr lang="ru-RU" dirty="0" smtClean="0"/>
              <a:t>ФБМ)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6"/>
          <a:stretch/>
        </p:blipFill>
        <p:spPr bwMode="auto">
          <a:xfrm>
            <a:off x="251520" y="1556792"/>
            <a:ext cx="8609337" cy="48574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74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4"/>
          <a:stretch/>
        </p:blipFill>
        <p:spPr bwMode="auto">
          <a:xfrm>
            <a:off x="438555" y="476672"/>
            <a:ext cx="8281725" cy="5904656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dist="35921" dir="2700000" algn="ctr" rotWithShape="0">
              <a:schemeClr val="bg2"/>
            </a:outerShdw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52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583264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 			Функциональное значение I блока: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r>
              <a:rPr lang="ru-RU" dirty="0" smtClean="0"/>
              <a:t>обеспечивает общий активационный фон, на котором разыгрываются все психические процессы; </a:t>
            </a:r>
          </a:p>
          <a:p>
            <a:r>
              <a:rPr lang="ru-RU" dirty="0" smtClean="0"/>
              <a:t>имеет отношение к процессам внимания (в основном непроизвольного) и сознании в целом;</a:t>
            </a:r>
          </a:p>
          <a:p>
            <a:r>
              <a:rPr lang="ru-RU" dirty="0" smtClean="0"/>
              <a:t>обеспечивает процессы памяти; </a:t>
            </a:r>
          </a:p>
          <a:p>
            <a:r>
              <a:rPr lang="ru-RU" dirty="0" smtClean="0"/>
              <a:t>наряду с другими мозговыми образованиями обеспечивает мотивационные процессы (связанные с различными потребностями организма) и эмоциональные состояния (прежде всего элементарные базовые эмоции – страха, гнева, удовольствия и др.). 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7" r="5195"/>
          <a:stretch/>
        </p:blipFill>
        <p:spPr bwMode="auto">
          <a:xfrm>
            <a:off x="325445" y="116632"/>
            <a:ext cx="3132499" cy="217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29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 </a:t>
            </a:r>
            <a:r>
              <a:rPr lang="ru-RU" dirty="0" smtClean="0"/>
              <a:t>функциональный блок мозга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5184576" cy="40324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52120" y="1268760"/>
            <a:ext cx="33478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Структуры второго блока мозга способны принимать </a:t>
            </a:r>
            <a:r>
              <a:rPr lang="ru-RU" sz="2800" b="1" dirty="0"/>
              <a:t>и перерабатывать</a:t>
            </a:r>
            <a:r>
              <a:rPr lang="ru-RU" sz="2800" b="1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Зрительную;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Слуховую;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Вестибулярную;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Вкусовую;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/>
              <a:t>О</a:t>
            </a:r>
            <a:r>
              <a:rPr lang="ru-RU" sz="2800" dirty="0" smtClean="0"/>
              <a:t>бонятельную информацию.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8390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341</Words>
  <Application>Microsoft Office PowerPoint</Application>
  <PresentationFormat>Экран (4:3)</PresentationFormat>
  <Paragraphs>61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Школа передового опыта «Нейропсихологический подход в работе с детьми дошкольного и школьного возраста»</vt:lpstr>
      <vt:lpstr>Мозговая организация высших психических функций</vt:lpstr>
      <vt:lpstr>Презентация PowerPoint</vt:lpstr>
      <vt:lpstr>Презентация PowerPoint</vt:lpstr>
      <vt:lpstr>Локализация речи  зона Брока и зона Вернике</vt:lpstr>
      <vt:lpstr>Концепция трех функциональных блоков мозга (III ФБМ)</vt:lpstr>
      <vt:lpstr>Презентация PowerPoint</vt:lpstr>
      <vt:lpstr>Презентация PowerPoint</vt:lpstr>
      <vt:lpstr>II функциональный блок мозга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III функциональный блок мозга</vt:lpstr>
      <vt:lpstr>Строение лобных долей головного мозга: моторная область премоторная область префронтальная область</vt:lpstr>
      <vt:lpstr>Презентация PowerPoint</vt:lpstr>
      <vt:lpstr>Методы нейрокоррекции</vt:lpstr>
      <vt:lpstr>Коррекция нарушений I блока мозга</vt:lpstr>
      <vt:lpstr>Коррекция нарушений II блока мозга</vt:lpstr>
      <vt:lpstr>Коррекция нарушений III блока мозга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Мозговая организация высших психических функций</dc:title>
  <dc:creator>User</dc:creator>
  <cp:lastModifiedBy>Алла Ивановна Тимофеева</cp:lastModifiedBy>
  <cp:revision>32</cp:revision>
  <dcterms:created xsi:type="dcterms:W3CDTF">2022-01-18T02:50:15Z</dcterms:created>
  <dcterms:modified xsi:type="dcterms:W3CDTF">2022-01-19T01:52:53Z</dcterms:modified>
</cp:coreProperties>
</file>