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74" r:id="rId4"/>
    <p:sldId id="297" r:id="rId5"/>
    <p:sldId id="298" r:id="rId6"/>
    <p:sldId id="303" r:id="rId7"/>
    <p:sldId id="304" r:id="rId8"/>
    <p:sldId id="300" r:id="rId9"/>
    <p:sldId id="296" r:id="rId10"/>
    <p:sldId id="305" r:id="rId11"/>
    <p:sldId id="306" r:id="rId12"/>
    <p:sldId id="307" r:id="rId13"/>
    <p:sldId id="308" r:id="rId14"/>
    <p:sldId id="295" r:id="rId15"/>
    <p:sldId id="294" r:id="rId16"/>
    <p:sldId id="273" r:id="rId17"/>
    <p:sldId id="275" r:id="rId18"/>
    <p:sldId id="277" r:id="rId19"/>
    <p:sldId id="279" r:id="rId20"/>
    <p:sldId id="281" r:id="rId21"/>
    <p:sldId id="282" r:id="rId22"/>
    <p:sldId id="283" r:id="rId23"/>
    <p:sldId id="291" r:id="rId24"/>
    <p:sldId id="292" r:id="rId25"/>
    <p:sldId id="293" r:id="rId26"/>
    <p:sldId id="289" r:id="rId27"/>
    <p:sldId id="26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25C"/>
    <a:srgbClr val="CBF7F6"/>
    <a:srgbClr val="F9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Не обращались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2244 (84,2%)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F8C75B97-2BEB-436F-96B1-B37B6CFEE9CC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b="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 и им помогли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266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10,0%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44FC1D44-79EF-44AC-8BBC-ED946544B70B}" type="parTrans" cxnId="{16B93612-D310-4766-9E05-1E8865C64B40}">
      <dgm:prSet/>
      <dgm:spPr/>
      <dgm:t>
        <a:bodyPr/>
        <a:lstStyle/>
        <a:p>
          <a:endParaRPr lang="ru-RU"/>
        </a:p>
      </dgm:t>
    </dgm:pt>
    <dgm:pt modelId="{4AF9B0D9-34D4-4CC8-842B-EA03FB776013}" type="sibTrans" cxnId="{16B93612-D310-4766-9E05-1E8865C64B40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Не обращались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5462 (80,0%)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B6AE6ECF-B1AC-409E-877A-3815701E6E4F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Обращались, но им не помогли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32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1,2%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2A200069-CFD4-4823-9FFF-8F0CC813DA65}" type="parTrans" cxnId="{3F081940-E54A-42E0-8A89-CF347AE450F2}">
      <dgm:prSet/>
      <dgm:spPr/>
      <dgm:t>
        <a:bodyPr/>
        <a:lstStyle/>
        <a:p>
          <a:endParaRPr lang="ru-RU"/>
        </a:p>
      </dgm:t>
    </dgm:pt>
    <dgm:pt modelId="{937E468D-4D43-4481-8F56-03F326E4D9EC}" type="sibTrans" cxnId="{3F081940-E54A-42E0-8A89-CF347AE450F2}">
      <dgm:prSet/>
      <dgm:spPr/>
      <dgm:t>
        <a:bodyPr/>
        <a:lstStyle/>
        <a:p>
          <a:endParaRPr lang="ru-RU"/>
        </a:p>
      </dgm:t>
    </dgm:pt>
    <dgm:pt modelId="{37FE2E6E-9FDB-415C-9E9A-9B2247FF91FB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9CC795F2-AB23-49E6-B877-7B39A7F85D5E}" type="parTrans" cxnId="{069F9714-FAF7-4492-9424-E99B5414B570}">
      <dgm:prSet/>
      <dgm:spPr/>
    </dgm:pt>
    <dgm:pt modelId="{FBEE311C-DF54-45DE-9373-D616E1568129}" type="sibTrans" cxnId="{069F9714-FAF7-4492-9424-E99B5414B570}">
      <dgm:prSet/>
      <dgm:spPr/>
    </dgm:pt>
    <dgm:pt modelId="{5D9E6E34-DD1F-4BEF-B4CA-0301F26B0D9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193E5F4D-F10B-4A55-B2C9-7D13A0F4A788}" type="parTrans" cxnId="{E2EE10F5-6851-4C54-81FD-7ED802560082}">
      <dgm:prSet/>
      <dgm:spPr/>
    </dgm:pt>
    <dgm:pt modelId="{72AD3412-8DC1-43BB-9133-F4B33EE06091}" type="sibTrans" cxnId="{E2EE10F5-6851-4C54-81FD-7ED802560082}">
      <dgm:prSet/>
      <dgm:spPr/>
    </dgm:pt>
    <dgm:pt modelId="{850A1FB1-31D7-4516-A7D1-D5593C42EF18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Хотели бы обратиться, но не знают куда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47 (1,8).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B3C5BDD3-F5FD-4F26-8E69-103282A9AA03}" type="parTrans" cxnId="{EFE1CCF8-508C-4DEE-B214-258F441A89BC}">
      <dgm:prSet/>
      <dgm:spPr/>
    </dgm:pt>
    <dgm:pt modelId="{1B650EBE-A071-4958-98C0-FBC1C9B5C329}" type="sibTrans" cxnId="{EFE1CCF8-508C-4DEE-B214-258F441A89BC}">
      <dgm:prSet/>
      <dgm:spPr/>
    </dgm:pt>
    <dgm:pt modelId="{36C05FD9-A7C9-42F2-A5C0-1638959A5A7D}">
      <dgm:prSet custT="1"/>
      <dgm:spPr/>
      <dgm:t>
        <a:bodyPr/>
        <a:lstStyle/>
        <a:p>
          <a:r>
            <a:rPr lang="ru-RU" sz="1800" b="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 и им помогли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688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9,7%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098FDDC8-5ECE-4E33-B4A4-F44030DF1DF6}" type="parTrans" cxnId="{9778E325-1660-4631-B7D6-CD5ADB2826D6}">
      <dgm:prSet/>
      <dgm:spPr/>
      <dgm:t>
        <a:bodyPr/>
        <a:lstStyle/>
        <a:p>
          <a:endParaRPr lang="ru-RU"/>
        </a:p>
      </dgm:t>
    </dgm:pt>
    <dgm:pt modelId="{5538E0C8-A04A-4B99-BC34-B70E9949B4F7}" type="sibTrans" cxnId="{9778E325-1660-4631-B7D6-CD5ADB2826D6}">
      <dgm:prSet/>
      <dgm:spPr/>
      <dgm:t>
        <a:bodyPr/>
        <a:lstStyle/>
        <a:p>
          <a:endParaRPr lang="ru-RU"/>
        </a:p>
      </dgm:t>
    </dgm:pt>
    <dgm:pt modelId="{DF92FA4C-46C1-432C-A30E-44F854F51A08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Обращались, но им не помогли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60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0,6%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8191315-1EE7-4578-8FAD-D8AD70DC6A7B}" type="parTrans" cxnId="{41969BB9-523E-41A3-8EEC-EAB694C42CAE}">
      <dgm:prSet/>
      <dgm:spPr/>
      <dgm:t>
        <a:bodyPr/>
        <a:lstStyle/>
        <a:p>
          <a:endParaRPr lang="ru-RU"/>
        </a:p>
      </dgm:t>
    </dgm:pt>
    <dgm:pt modelId="{27360F94-1CBA-410D-9EF4-ACED112A22DD}" type="sibTrans" cxnId="{41969BB9-523E-41A3-8EEC-EAB694C42CAE}">
      <dgm:prSet/>
      <dgm:spPr/>
      <dgm:t>
        <a:bodyPr/>
        <a:lstStyle/>
        <a:p>
          <a:endParaRPr lang="ru-RU"/>
        </a:p>
      </dgm:t>
    </dgm:pt>
    <dgm:pt modelId="{D7DF9EE5-7517-4748-9E60-C1955B098DA1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Хотели бы обратиться, но не знают куда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119 (3,3).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63DBE70F-B8B3-48BD-A3BF-B10F03641374}" type="parTrans" cxnId="{CD214A4A-991D-4FAE-A636-4360B2886DBD}">
      <dgm:prSet/>
      <dgm:spPr/>
      <dgm:t>
        <a:bodyPr/>
        <a:lstStyle/>
        <a:p>
          <a:endParaRPr lang="ru-RU"/>
        </a:p>
      </dgm:t>
    </dgm:pt>
    <dgm:pt modelId="{93AB3C18-C438-4A49-98F4-D3E533B55D36}" type="sibTrans" cxnId="{CD214A4A-991D-4FAE-A636-4360B2886DBD}">
      <dgm:prSet/>
      <dgm:spPr/>
      <dgm:t>
        <a:bodyPr/>
        <a:lstStyle/>
        <a:p>
          <a:endParaRPr lang="ru-RU"/>
        </a:p>
      </dgm:t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 custScaleX="70076" custLinFactNeighborX="-139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 custScaleX="117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 custScaleX="69693" custLinFactNeighborX="-2502" custLinFactNeighborY="-1342">
        <dgm:presLayoutVars>
          <dgm:bulletEnabled val="1"/>
        </dgm:presLayoutVars>
      </dgm:prSet>
      <dgm:spPr/>
    </dgm:pt>
    <dgm:pt modelId="{62140774-1840-43D4-9F40-F897D03D03FD}" type="pres">
      <dgm:prSet presAssocID="{D69F5F03-327A-4D0F-B50A-D3D4FB94EA9F}" presName="childShp" presStyleLbl="bgAccFollowNode1" presStyleIdx="1" presStyleCnt="2" custScaleX="117898" custLinFactNeighborX="451" custLinFactNeighborY="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9D30D0-E1C5-46EB-AC4D-9B1343A44DAA}" srcId="{2EE78DE5-0D28-44AC-A2E4-394328007685}" destId="{65741A0B-7CFB-4509-BD4B-263AB18F4B93}" srcOrd="1" destOrd="0" parTransId="{391C85E9-4A9D-4335-BFCA-09AEE15A9B97}" sibTransId="{897E0039-234E-45D9-988C-38F9B91A5404}"/>
    <dgm:cxn modelId="{16B93612-D310-4766-9E05-1E8865C64B40}" srcId="{2EE78DE5-0D28-44AC-A2E4-394328007685}" destId="{F8C75B97-2BEB-436F-96B1-B37B6CFEE9CC}" srcOrd="2" destOrd="0" parTransId="{44FC1D44-79EF-44AC-8BBC-ED946544B70B}" sibTransId="{4AF9B0D9-34D4-4CC8-842B-EA03FB776013}"/>
    <dgm:cxn modelId="{E2EE10F5-6851-4C54-81FD-7ED802560082}" srcId="{D69F5F03-327A-4D0F-B50A-D3D4FB94EA9F}" destId="{5D9E6E34-DD1F-4BEF-B4CA-0301F26B0D92}" srcOrd="0" destOrd="0" parTransId="{193E5F4D-F10B-4A55-B2C9-7D13A0F4A788}" sibTransId="{72AD3412-8DC1-43BB-9133-F4B33EE06091}"/>
    <dgm:cxn modelId="{069F9714-FAF7-4492-9424-E99B5414B570}" srcId="{2EE78DE5-0D28-44AC-A2E4-394328007685}" destId="{37FE2E6E-9FDB-415C-9E9A-9B2247FF91FB}" srcOrd="0" destOrd="0" parTransId="{9CC795F2-AB23-49E6-B877-7B39A7F85D5E}" sibTransId="{FBEE311C-DF54-45DE-9373-D616E1568129}"/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8AEEC174-D506-4BB7-B7D3-935297B8E3F6}" type="presOf" srcId="{D7DF9EE5-7517-4748-9E60-C1955B098DA1}" destId="{62140774-1840-43D4-9F40-F897D03D03FD}" srcOrd="0" destOrd="4" presId="urn:microsoft.com/office/officeart/2005/8/layout/vList6"/>
    <dgm:cxn modelId="{D25F5BF4-C038-4BDD-96D6-EB8108650C14}" type="presOf" srcId="{36C05FD9-A7C9-42F2-A5C0-1638959A5A7D}" destId="{62140774-1840-43D4-9F40-F897D03D03FD}" srcOrd="0" destOrd="2" presId="urn:microsoft.com/office/officeart/2005/8/layout/vList6"/>
    <dgm:cxn modelId="{CD214A4A-991D-4FAE-A636-4360B2886DBD}" srcId="{D69F5F03-327A-4D0F-B50A-D3D4FB94EA9F}" destId="{D7DF9EE5-7517-4748-9E60-C1955B098DA1}" srcOrd="4" destOrd="0" parTransId="{63DBE70F-B8B3-48BD-A3BF-B10F03641374}" sibTransId="{93AB3C18-C438-4A49-98F4-D3E533B55D36}"/>
    <dgm:cxn modelId="{0DB3EB2B-27BB-465E-9BBF-09ECF86219B8}" type="presOf" srcId="{C88CDE2E-FC7D-419E-A512-034A4CB32AC2}" destId="{62140774-1840-43D4-9F40-F897D03D03FD}" srcOrd="0" destOrd="1" presId="urn:microsoft.com/office/officeart/2005/8/layout/vList6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3F081940-E54A-42E0-8A89-CF347AE450F2}" srcId="{2EE78DE5-0D28-44AC-A2E4-394328007685}" destId="{B6AE6ECF-B1AC-409E-877A-3815701E6E4F}" srcOrd="3" destOrd="0" parTransId="{2A200069-CFD4-4823-9FFF-8F0CC813DA65}" sibTransId="{937E468D-4D43-4481-8F56-03F326E4D9EC}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9778E325-1660-4631-B7D6-CD5ADB2826D6}" srcId="{D69F5F03-327A-4D0F-B50A-D3D4FB94EA9F}" destId="{36C05FD9-A7C9-42F2-A5C0-1638959A5A7D}" srcOrd="2" destOrd="0" parTransId="{098FDDC8-5ECE-4E33-B4A4-F44030DF1DF6}" sibTransId="{5538E0C8-A04A-4B99-BC34-B70E9949B4F7}"/>
    <dgm:cxn modelId="{C0FF105D-D17C-4A4A-9FCC-29BEFF83DC86}" type="presOf" srcId="{5D9E6E34-DD1F-4BEF-B4CA-0301F26B0D92}" destId="{62140774-1840-43D4-9F40-F897D03D03FD}" srcOrd="0" destOrd="0" presId="urn:microsoft.com/office/officeart/2005/8/layout/vList6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DB7AF50C-EB13-4454-B89E-C92827969194}" type="presOf" srcId="{65741A0B-7CFB-4509-BD4B-263AB18F4B93}" destId="{E1CB5B10-59CB-4E47-B080-C657A120D2C9}" srcOrd="0" destOrd="1" presId="urn:microsoft.com/office/officeart/2005/8/layout/vList6"/>
    <dgm:cxn modelId="{4C9D12A7-F3CC-4BE2-B25C-6F31D16C10FF}" type="presOf" srcId="{37FE2E6E-9FDB-415C-9E9A-9B2247FF91FB}" destId="{E1CB5B10-59CB-4E47-B080-C657A120D2C9}" srcOrd="0" destOrd="0" presId="urn:microsoft.com/office/officeart/2005/8/layout/vList6"/>
    <dgm:cxn modelId="{5303AF7C-05B0-4257-81A5-8A300DA38E9A}" type="presOf" srcId="{DF92FA4C-46C1-432C-A30E-44F854F51A08}" destId="{62140774-1840-43D4-9F40-F897D03D03FD}" srcOrd="0" destOrd="3" presId="urn:microsoft.com/office/officeart/2005/8/layout/vList6"/>
    <dgm:cxn modelId="{25D35070-F23C-4C5F-9D21-3190C24AD8D0}" type="presOf" srcId="{F8C75B97-2BEB-436F-96B1-B37B6CFEE9CC}" destId="{E1CB5B10-59CB-4E47-B080-C657A120D2C9}" srcOrd="0" destOrd="2" presId="urn:microsoft.com/office/officeart/2005/8/layout/vList6"/>
    <dgm:cxn modelId="{EFE1CCF8-508C-4DEE-B214-258F441A89BC}" srcId="{2EE78DE5-0D28-44AC-A2E4-394328007685}" destId="{850A1FB1-31D7-4516-A7D1-D5593C42EF18}" srcOrd="4" destOrd="0" parTransId="{B3C5BDD3-F5FD-4F26-8E69-103282A9AA03}" sibTransId="{1B650EBE-A071-4958-98C0-FBC1C9B5C329}"/>
    <dgm:cxn modelId="{CDE5A438-C44D-4ABE-B28B-C991FCB4F5B5}" type="presOf" srcId="{850A1FB1-31D7-4516-A7D1-D5593C42EF18}" destId="{E1CB5B10-59CB-4E47-B080-C657A120D2C9}" srcOrd="0" destOrd="4" presId="urn:microsoft.com/office/officeart/2005/8/layout/vList6"/>
    <dgm:cxn modelId="{BC232EA1-BACB-4585-920F-CF5B5BD3465E}" type="presOf" srcId="{B6AE6ECF-B1AC-409E-877A-3815701E6E4F}" destId="{E1CB5B10-59CB-4E47-B080-C657A120D2C9}" srcOrd="0" destOrd="3" presId="urn:microsoft.com/office/officeart/2005/8/layout/vList6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AA9FCE91-77BA-46C1-A6BB-C4F498D77D47}" srcId="{D69F5F03-327A-4D0F-B50A-D3D4FB94EA9F}" destId="{C88CDE2E-FC7D-419E-A512-034A4CB32AC2}" srcOrd="1" destOrd="0" parTransId="{AE096F17-65C1-4A81-B031-3A27CE54AEE8}" sibTransId="{83E68108-F0FB-408F-AAEB-2DD939FCB71B}"/>
    <dgm:cxn modelId="{41969BB9-523E-41A3-8EEC-EAB694C42CAE}" srcId="{D69F5F03-327A-4D0F-B50A-D3D4FB94EA9F}" destId="{DF92FA4C-46C1-432C-A30E-44F854F51A08}" srcOrd="3" destOrd="0" parTransId="{A8191315-1EE7-4578-8FAD-D8AD70DC6A7B}" sibTransId="{27360F94-1CBA-410D-9EF4-ACED112A22DD}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b="0" dirty="0" smtClean="0">
              <a:solidFill>
                <a:srgbClr val="16625C"/>
              </a:solidFill>
              <a:latin typeface="Century Gothic" panose="020B0502020202020204" pitchFamily="34" charset="0"/>
            </a:rPr>
            <a:t>Ответ «Да»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939 (35,2%)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40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b="0" dirty="0" smtClean="0">
              <a:solidFill>
                <a:srgbClr val="16625C"/>
              </a:solidFill>
              <a:latin typeface="Century Gothic" panose="020B0502020202020204" pitchFamily="34" charset="0"/>
            </a:rPr>
            <a:t>Ответ «Да»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2097 (24,7%)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CCACDB81-BDF8-4202-A50B-14B60DC8D3CB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491F986A-AEBB-440D-9D5A-09421781D4B0}" type="parTrans" cxnId="{D2CBE7F7-58F5-4D7D-B1F3-4AE07C732BCA}">
      <dgm:prSet/>
      <dgm:spPr/>
      <dgm:t>
        <a:bodyPr/>
        <a:lstStyle/>
        <a:p>
          <a:endParaRPr lang="ru-RU"/>
        </a:p>
      </dgm:t>
    </dgm:pt>
    <dgm:pt modelId="{5B84B9B8-1279-44A9-8B1B-CF50E8F4A1A9}" type="sibTrans" cxnId="{D2CBE7F7-58F5-4D7D-B1F3-4AE07C732BCA}">
      <dgm:prSet/>
      <dgm:spPr/>
      <dgm:t>
        <a:bodyPr/>
        <a:lstStyle/>
        <a:p>
          <a:endParaRPr lang="ru-RU"/>
        </a:p>
      </dgm:t>
    </dgm:pt>
    <dgm:pt modelId="{9A4C393C-4429-4013-8290-8A1DCD45835D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B881BEBC-3600-4C6E-AE92-6806716CE9C9}" type="parTrans" cxnId="{48D338FB-D932-401E-8693-64D830CCA4F5}">
      <dgm:prSet/>
      <dgm:spPr/>
    </dgm:pt>
    <dgm:pt modelId="{D92B2415-5BDB-41AB-910A-F11BBDF6D23A}" type="sibTrans" cxnId="{48D338FB-D932-401E-8693-64D830CCA4F5}">
      <dgm:prSet/>
      <dgm:spPr/>
    </dgm:pt>
    <dgm:pt modelId="{B566C5CB-6C09-493D-8023-CDAC73FD998B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0B42FF6F-9F7F-425D-828E-D59EFD613C18}" type="parTrans" cxnId="{5E8CEC2B-EEF9-4627-9497-4F58632E9ECF}">
      <dgm:prSet/>
      <dgm:spPr/>
    </dgm:pt>
    <dgm:pt modelId="{0E05BCF3-9464-4279-829C-93B014947C2E}" type="sibTrans" cxnId="{5E8CEC2B-EEF9-4627-9497-4F58632E9ECF}">
      <dgm:prSet/>
      <dgm:spPr/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>
        <dgm:presLayoutVars>
          <dgm:bulletEnabled val="1"/>
        </dgm:presLayoutVars>
      </dgm:prSet>
      <dgm:spPr/>
    </dgm:pt>
    <dgm:pt modelId="{62140774-1840-43D4-9F40-F897D03D03FD}" type="pres">
      <dgm:prSet presAssocID="{D69F5F03-327A-4D0F-B50A-D3D4FB94EA9F}" presName="childShp" presStyleLbl="bgAccFollowNode1" presStyleIdx="1" presStyleCnt="2" custLinFactNeighborX="451" custLinFactNeighborY="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42B2-C77E-4F36-8AF1-9244AA6BC430}" type="presOf" srcId="{B566C5CB-6C09-493D-8023-CDAC73FD998B}" destId="{62140774-1840-43D4-9F40-F897D03D03FD}" srcOrd="0" destOrd="1" presId="urn:microsoft.com/office/officeart/2005/8/layout/vList6"/>
    <dgm:cxn modelId="{0DB3EB2B-27BB-465E-9BBF-09ECF86219B8}" type="presOf" srcId="{C88CDE2E-FC7D-419E-A512-034A4CB32AC2}" destId="{62140774-1840-43D4-9F40-F897D03D03FD}" srcOrd="0" destOrd="2" presId="urn:microsoft.com/office/officeart/2005/8/layout/vList6"/>
    <dgm:cxn modelId="{5E8CEC2B-EEF9-4627-9497-4F58632E9ECF}" srcId="{D69F5F03-327A-4D0F-B50A-D3D4FB94EA9F}" destId="{B566C5CB-6C09-493D-8023-CDAC73FD998B}" srcOrd="1" destOrd="0" parTransId="{0B42FF6F-9F7F-425D-828E-D59EFD613C18}" sibTransId="{0E05BCF3-9464-4279-829C-93B014947C2E}"/>
    <dgm:cxn modelId="{CB6476BC-0EA1-485F-BBDD-6EE217AB4F9B}" type="presOf" srcId="{9A4C393C-4429-4013-8290-8A1DCD45835D}" destId="{62140774-1840-43D4-9F40-F897D03D03FD}" srcOrd="0" destOrd="0" presId="urn:microsoft.com/office/officeart/2005/8/layout/vList6"/>
    <dgm:cxn modelId="{DB7AF50C-EB13-4454-B89E-C92827969194}" type="presOf" srcId="{65741A0B-7CFB-4509-BD4B-263AB18F4B93}" destId="{E1CB5B10-59CB-4E47-B080-C657A120D2C9}" srcOrd="0" destOrd="1" presId="urn:microsoft.com/office/officeart/2005/8/layout/vList6"/>
    <dgm:cxn modelId="{F1A0D078-05F8-42AF-944E-E6E3228AC163}" type="presOf" srcId="{CCACDB81-BDF8-4202-A50B-14B60DC8D3CB}" destId="{E1CB5B10-59CB-4E47-B080-C657A120D2C9}" srcOrd="0" destOrd="0" presId="urn:microsoft.com/office/officeart/2005/8/layout/vList6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D2CBE7F7-58F5-4D7D-B1F3-4AE07C732BCA}" srcId="{2EE78DE5-0D28-44AC-A2E4-394328007685}" destId="{CCACDB81-BDF8-4202-A50B-14B60DC8D3CB}" srcOrd="0" destOrd="0" parTransId="{491F986A-AEBB-440D-9D5A-09421781D4B0}" sibTransId="{5B84B9B8-1279-44A9-8B1B-CF50E8F4A1A9}"/>
    <dgm:cxn modelId="{48D338FB-D932-401E-8693-64D830CCA4F5}" srcId="{D69F5F03-327A-4D0F-B50A-D3D4FB94EA9F}" destId="{9A4C393C-4429-4013-8290-8A1DCD45835D}" srcOrd="0" destOrd="0" parTransId="{B881BEBC-3600-4C6E-AE92-6806716CE9C9}" sibTransId="{D92B2415-5BDB-41AB-910A-F11BBDF6D23A}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AA9FCE91-77BA-46C1-A6BB-C4F498D77D47}" srcId="{D69F5F03-327A-4D0F-B50A-D3D4FB94EA9F}" destId="{C88CDE2E-FC7D-419E-A512-034A4CB32AC2}" srcOrd="2" destOrd="0" parTransId="{AE096F17-65C1-4A81-B031-3A27CE54AEE8}" sibTransId="{83E68108-F0FB-408F-AAEB-2DD939FCB71B}"/>
    <dgm:cxn modelId="{829D30D0-E1C5-46EB-AC4D-9B1343A44DAA}" srcId="{2EE78DE5-0D28-44AC-A2E4-394328007685}" destId="{65741A0B-7CFB-4509-BD4B-263AB18F4B93}" srcOrd="1" destOrd="0" parTransId="{391C85E9-4A9D-4335-BFCA-09AEE15A9B97}" sibTransId="{897E0039-234E-45D9-988C-38F9B91A5404}"/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детей в 6, 8 классах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2876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F8C75B97-2BEB-436F-96B1-B37B6CFEE9CC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принявших участие в анкетировании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2665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92,7%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44FC1D44-79EF-44AC-8BBC-ED946544B70B}" type="parTrans" cxnId="{16B93612-D310-4766-9E05-1E8865C64B40}">
      <dgm:prSet/>
      <dgm:spPr/>
      <dgm:t>
        <a:bodyPr/>
        <a:lstStyle/>
        <a:p>
          <a:endParaRPr lang="ru-RU"/>
        </a:p>
      </dgm:t>
    </dgm:pt>
    <dgm:pt modelId="{4AF9B0D9-34D4-4CC8-842B-EA03FB776013}" type="sibTrans" cxnId="{16B93612-D310-4766-9E05-1E8865C64B40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40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детей в 6, 8 классах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8285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87320267-B1BD-441A-8493-2C5C23BF06C4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принявших участие в анкетировании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6750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81,5%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dirty="0">
            <a:solidFill>
              <a:srgbClr val="16625C"/>
            </a:solidFill>
          </a:endParaRPr>
        </a:p>
      </dgm:t>
    </dgm:pt>
    <dgm:pt modelId="{1E021649-B557-4472-8F6C-EC351D15198B}" type="parTrans" cxnId="{CE4F5DB9-C139-4D4C-AEAE-32A0612F47A6}">
      <dgm:prSet/>
      <dgm:spPr/>
      <dgm:t>
        <a:bodyPr/>
        <a:lstStyle/>
        <a:p>
          <a:endParaRPr lang="ru-RU"/>
        </a:p>
      </dgm:t>
    </dgm:pt>
    <dgm:pt modelId="{03A17DB2-0D2C-4D6A-B4D5-63673E53FCAE}" type="sibTrans" cxnId="{CE4F5DB9-C139-4D4C-AEAE-32A0612F47A6}">
      <dgm:prSet/>
      <dgm:spPr/>
      <dgm:t>
        <a:bodyPr/>
        <a:lstStyle/>
        <a:p>
          <a:endParaRPr lang="ru-RU"/>
        </a:p>
      </dgm:t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>
        <dgm:presLayoutVars>
          <dgm:bulletEnabled val="1"/>
        </dgm:presLayoutVars>
      </dgm:prSet>
      <dgm:spPr/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>
        <dgm:presLayoutVars>
          <dgm:bulletEnabled val="1"/>
        </dgm:presLayoutVars>
      </dgm:prSet>
      <dgm:spPr/>
    </dgm:pt>
    <dgm:pt modelId="{62140774-1840-43D4-9F40-F897D03D03FD}" type="pres">
      <dgm:prSet presAssocID="{D69F5F03-327A-4D0F-B50A-D3D4FB94EA9F}" presName="childShp" presStyleLbl="bgAccFollowNode1" presStyleIdx="1" presStyleCnt="2" custLinFactNeighborX="451" custLinFactNeighborY="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F1F996-D9BB-4FF6-A550-4A3739D34246}" type="presOf" srcId="{87320267-B1BD-441A-8493-2C5C23BF06C4}" destId="{62140774-1840-43D4-9F40-F897D03D03FD}" srcOrd="0" destOrd="1" presId="urn:microsoft.com/office/officeart/2005/8/layout/vList6"/>
    <dgm:cxn modelId="{0DB3EB2B-27BB-465E-9BBF-09ECF86219B8}" type="presOf" srcId="{C88CDE2E-FC7D-419E-A512-034A4CB32AC2}" destId="{62140774-1840-43D4-9F40-F897D03D03FD}" srcOrd="0" destOrd="0" presId="urn:microsoft.com/office/officeart/2005/8/layout/vList6"/>
    <dgm:cxn modelId="{DB7AF50C-EB13-4454-B89E-C92827969194}" type="presOf" srcId="{65741A0B-7CFB-4509-BD4B-263AB18F4B93}" destId="{E1CB5B10-59CB-4E47-B080-C657A120D2C9}" srcOrd="0" destOrd="0" presId="urn:microsoft.com/office/officeart/2005/8/layout/vList6"/>
    <dgm:cxn modelId="{25D35070-F23C-4C5F-9D21-3190C24AD8D0}" type="presOf" srcId="{F8C75B97-2BEB-436F-96B1-B37B6CFEE9CC}" destId="{E1CB5B10-59CB-4E47-B080-C657A120D2C9}" srcOrd="0" destOrd="1" presId="urn:microsoft.com/office/officeart/2005/8/layout/vList6"/>
    <dgm:cxn modelId="{CE4F5DB9-C139-4D4C-AEAE-32A0612F47A6}" srcId="{D69F5F03-327A-4D0F-B50A-D3D4FB94EA9F}" destId="{87320267-B1BD-441A-8493-2C5C23BF06C4}" srcOrd="1" destOrd="0" parTransId="{1E021649-B557-4472-8F6C-EC351D15198B}" sibTransId="{03A17DB2-0D2C-4D6A-B4D5-63673E53FCAE}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AA9FCE91-77BA-46C1-A6BB-C4F498D77D47}" srcId="{D69F5F03-327A-4D0F-B50A-D3D4FB94EA9F}" destId="{C88CDE2E-FC7D-419E-A512-034A4CB32AC2}" srcOrd="0" destOrd="0" parTransId="{AE096F17-65C1-4A81-B031-3A27CE54AEE8}" sibTransId="{83E68108-F0FB-408F-AAEB-2DD939FCB71B}"/>
    <dgm:cxn modelId="{829D30D0-E1C5-46EB-AC4D-9B1343A44DAA}" srcId="{2EE78DE5-0D28-44AC-A2E4-394328007685}" destId="{65741A0B-7CFB-4509-BD4B-263AB18F4B93}" srcOrd="0" destOrd="0" parTransId="{391C85E9-4A9D-4335-BFCA-09AEE15A9B97}" sibTransId="{897E0039-234E-45D9-988C-38F9B91A5404}"/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16B93612-D310-4766-9E05-1E8865C64B40}" srcId="{2EE78DE5-0D28-44AC-A2E4-394328007685}" destId="{F8C75B97-2BEB-436F-96B1-B37B6CFEE9CC}" srcOrd="1" destOrd="0" parTransId="{44FC1D44-79EF-44AC-8BBC-ED946544B70B}" sibTransId="{4AF9B0D9-34D4-4CC8-842B-EA03FB776013}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учениками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2167 (81,3%)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F8C75B97-2BEB-436F-96B1-B37B6CFEE9CC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учителями и детьми –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1181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44,3%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44FC1D44-79EF-44AC-8BBC-ED946544B70B}" type="parTrans" cxnId="{16B93612-D310-4766-9E05-1E8865C64B40}">
      <dgm:prSet/>
      <dgm:spPr/>
      <dgm:t>
        <a:bodyPr/>
        <a:lstStyle/>
        <a:p>
          <a:endParaRPr lang="ru-RU"/>
        </a:p>
      </dgm:t>
    </dgm:pt>
    <dgm:pt modelId="{4AF9B0D9-34D4-4CC8-842B-EA03FB776013}" type="sibTrans" cxnId="{16B93612-D310-4766-9E05-1E8865C64B40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40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учениками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5626 (83,7%)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87320267-B1BD-441A-8493-2C5C23BF06C4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учителями и детьми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3612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56,1%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dirty="0">
            <a:solidFill>
              <a:srgbClr val="16625C"/>
            </a:solidFill>
          </a:endParaRPr>
        </a:p>
      </dgm:t>
    </dgm:pt>
    <dgm:pt modelId="{1E021649-B557-4472-8F6C-EC351D15198B}" type="parTrans" cxnId="{CE4F5DB9-C139-4D4C-AEAE-32A0612F47A6}">
      <dgm:prSet/>
      <dgm:spPr/>
      <dgm:t>
        <a:bodyPr/>
        <a:lstStyle/>
        <a:p>
          <a:endParaRPr lang="ru-RU"/>
        </a:p>
      </dgm:t>
    </dgm:pt>
    <dgm:pt modelId="{03A17DB2-0D2C-4D6A-B4D5-63673E53FCAE}" type="sibTrans" cxnId="{CE4F5DB9-C139-4D4C-AEAE-32A0612F47A6}">
      <dgm:prSet/>
      <dgm:spPr/>
      <dgm:t>
        <a:bodyPr/>
        <a:lstStyle/>
        <a:p>
          <a:endParaRPr lang="ru-RU"/>
        </a:p>
      </dgm:t>
    </dgm:pt>
    <dgm:pt modelId="{38F0F41D-13DE-4146-8C8F-994B3B8CDC82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224C8E49-C1F0-4F7B-BEC2-AF059D6D7CF3}" type="parTrans" cxnId="{BD16E79D-DCD6-4376-992A-79701D2CF2BA}">
      <dgm:prSet/>
      <dgm:spPr/>
    </dgm:pt>
    <dgm:pt modelId="{E3DD03DC-4CA1-425B-881C-BD58F5E64014}" type="sibTrans" cxnId="{BD16E79D-DCD6-4376-992A-79701D2CF2BA}">
      <dgm:prSet/>
      <dgm:spPr/>
    </dgm:pt>
    <dgm:pt modelId="{F90AD3DC-BD07-4D75-817B-B2BD76F7D1F3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8CEEB213-B358-4CA1-A036-D7B237EABE7F}" type="parTrans" cxnId="{C9D9AEDD-BFAD-4715-8E55-956D79FE1A82}">
      <dgm:prSet/>
      <dgm:spPr/>
    </dgm:pt>
    <dgm:pt modelId="{39BC82AE-810E-4440-B0D6-B535916DE3A7}" type="sibTrans" cxnId="{C9D9AEDD-BFAD-4715-8E55-956D79FE1A82}">
      <dgm:prSet/>
      <dgm:spPr/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 custScaleX="90309" custLinFactNeighborX="-6946" custLinFactNeighborY="-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 custScaleX="118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 custScaleX="92115">
        <dgm:presLayoutVars>
          <dgm:bulletEnabled val="1"/>
        </dgm:presLayoutVars>
      </dgm:prSet>
      <dgm:spPr/>
    </dgm:pt>
    <dgm:pt modelId="{62140774-1840-43D4-9F40-F897D03D03FD}" type="pres">
      <dgm:prSet presAssocID="{D69F5F03-327A-4D0F-B50A-D3D4FB94EA9F}" presName="childShp" presStyleLbl="bgAccFollowNode1" presStyleIdx="1" presStyleCnt="2" custScaleX="113082" custLinFactNeighborX="451" custLinFactNeighborY="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D35070-F23C-4C5F-9D21-3190C24AD8D0}" type="presOf" srcId="{F8C75B97-2BEB-436F-96B1-B37B6CFEE9CC}" destId="{E1CB5B10-59CB-4E47-B080-C657A120D2C9}" srcOrd="0" destOrd="2" presId="urn:microsoft.com/office/officeart/2005/8/layout/vList6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16B93612-D310-4766-9E05-1E8865C64B40}" srcId="{2EE78DE5-0D28-44AC-A2E4-394328007685}" destId="{F8C75B97-2BEB-436F-96B1-B37B6CFEE9CC}" srcOrd="2" destOrd="0" parTransId="{44FC1D44-79EF-44AC-8BBC-ED946544B70B}" sibTransId="{4AF9B0D9-34D4-4CC8-842B-EA03FB776013}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23F1F996-D9BB-4FF6-A550-4A3739D34246}" type="presOf" srcId="{87320267-B1BD-441A-8493-2C5C23BF06C4}" destId="{62140774-1840-43D4-9F40-F897D03D03FD}" srcOrd="0" destOrd="2" presId="urn:microsoft.com/office/officeart/2005/8/layout/vList6"/>
    <dgm:cxn modelId="{AA9FCE91-77BA-46C1-A6BB-C4F498D77D47}" srcId="{D69F5F03-327A-4D0F-B50A-D3D4FB94EA9F}" destId="{C88CDE2E-FC7D-419E-A512-034A4CB32AC2}" srcOrd="1" destOrd="0" parTransId="{AE096F17-65C1-4A81-B031-3A27CE54AEE8}" sibTransId="{83E68108-F0FB-408F-AAEB-2DD939FCB71B}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C9D9AEDD-BFAD-4715-8E55-956D79FE1A82}" srcId="{D69F5F03-327A-4D0F-B50A-D3D4FB94EA9F}" destId="{F90AD3DC-BD07-4D75-817B-B2BD76F7D1F3}" srcOrd="0" destOrd="0" parTransId="{8CEEB213-B358-4CA1-A036-D7B237EABE7F}" sibTransId="{39BC82AE-810E-4440-B0D6-B535916DE3A7}"/>
    <dgm:cxn modelId="{829D30D0-E1C5-46EB-AC4D-9B1343A44DAA}" srcId="{2EE78DE5-0D28-44AC-A2E4-394328007685}" destId="{65741A0B-7CFB-4509-BD4B-263AB18F4B93}" srcOrd="1" destOrd="0" parTransId="{391C85E9-4A9D-4335-BFCA-09AEE15A9B97}" sibTransId="{897E0039-234E-45D9-988C-38F9B91A5404}"/>
    <dgm:cxn modelId="{31136BFB-35D3-4D1F-9CEB-C181A64223C1}" type="presOf" srcId="{38F0F41D-13DE-4146-8C8F-994B3B8CDC82}" destId="{E1CB5B10-59CB-4E47-B080-C657A120D2C9}" srcOrd="0" destOrd="0" presId="urn:microsoft.com/office/officeart/2005/8/layout/vList6"/>
    <dgm:cxn modelId="{0DB3EB2B-27BB-465E-9BBF-09ECF86219B8}" type="presOf" srcId="{C88CDE2E-FC7D-419E-A512-034A4CB32AC2}" destId="{62140774-1840-43D4-9F40-F897D03D03FD}" srcOrd="0" destOrd="1" presId="urn:microsoft.com/office/officeart/2005/8/layout/vList6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BD16E79D-DCD6-4376-992A-79701D2CF2BA}" srcId="{2EE78DE5-0D28-44AC-A2E4-394328007685}" destId="{38F0F41D-13DE-4146-8C8F-994B3B8CDC82}" srcOrd="0" destOrd="0" parTransId="{224C8E49-C1F0-4F7B-BEC2-AF059D6D7CF3}" sibTransId="{E3DD03DC-4CA1-425B-881C-BD58F5E64014}"/>
    <dgm:cxn modelId="{FD7021A6-A9AE-446D-A9D2-E9D25262B003}" type="presOf" srcId="{F90AD3DC-BD07-4D75-817B-B2BD76F7D1F3}" destId="{62140774-1840-43D4-9F40-F897D03D03FD}" srcOrd="0" destOrd="0" presId="urn:microsoft.com/office/officeart/2005/8/layout/vList6"/>
    <dgm:cxn modelId="{DB7AF50C-EB13-4454-B89E-C92827969194}" type="presOf" srcId="{65741A0B-7CFB-4509-BD4B-263AB18F4B93}" destId="{E1CB5B10-59CB-4E47-B080-C657A120D2C9}" srcOrd="0" destOrd="1" presId="urn:microsoft.com/office/officeart/2005/8/layout/vList6"/>
    <dgm:cxn modelId="{CE4F5DB9-C139-4D4C-AEAE-32A0612F47A6}" srcId="{D69F5F03-327A-4D0F-B50A-D3D4FB94EA9F}" destId="{87320267-B1BD-441A-8493-2C5C23BF06C4}" srcOrd="2" destOrd="0" parTransId="{1E021649-B557-4472-8F6C-EC351D15198B}" sibTransId="{03A17DB2-0D2C-4D6A-B4D5-63673E53FCAE}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Травля одноклассниками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172 (6,5%)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F8C75B97-2BEB-436F-96B1-B37B6CFEE9CC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Много конфликтов между учениками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220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8,3%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44FC1D44-79EF-44AC-8BBC-ED946544B70B}" type="parTrans" cxnId="{16B93612-D310-4766-9E05-1E8865C64B40}">
      <dgm:prSet/>
      <dgm:spPr/>
      <dgm:t>
        <a:bodyPr/>
        <a:lstStyle/>
        <a:p>
          <a:endParaRPr lang="ru-RU"/>
        </a:p>
      </dgm:t>
    </dgm:pt>
    <dgm:pt modelId="{4AF9B0D9-34D4-4CC8-842B-EA03FB776013}" type="sibTrans" cxnId="{16B93612-D310-4766-9E05-1E8865C64B40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Травля одноклассниками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507 (8,2%)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B6AE6ECF-B1AC-409E-877A-3815701E6E4F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Вымогательство и порча вещей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97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3,6%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2A200069-CFD4-4823-9FFF-8F0CC813DA65}" type="parTrans" cxnId="{3F081940-E54A-42E0-8A89-CF347AE450F2}">
      <dgm:prSet/>
      <dgm:spPr/>
    </dgm:pt>
    <dgm:pt modelId="{937E468D-4D43-4481-8F56-03F326E4D9EC}" type="sibTrans" cxnId="{3F081940-E54A-42E0-8A89-CF347AE450F2}">
      <dgm:prSet/>
      <dgm:spPr/>
    </dgm:pt>
    <dgm:pt modelId="{95BDD849-8CC2-4584-9399-BBF7E6B7E744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ED01C73E-FCDF-49B3-BEED-F2A580D94F43}" type="parTrans" cxnId="{4DFFCA50-F025-444B-97DA-8B953EB50D04}">
      <dgm:prSet/>
      <dgm:spPr/>
    </dgm:pt>
    <dgm:pt modelId="{45B033A4-6F76-4898-8807-C647A78F23BB}" type="sibTrans" cxnId="{4DFFCA50-F025-444B-97DA-8B953EB50D04}">
      <dgm:prSet/>
      <dgm:spPr/>
    </dgm:pt>
    <dgm:pt modelId="{0E6909AE-F5F2-4D96-8553-3326A225FAC9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Оскорбления и унижения учителями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97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3,6%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6F228EF0-5466-4BF8-8D1F-0272DA471BEF}" type="parTrans" cxnId="{6472B121-A1C3-483E-A2D2-0CA9B858D960}">
      <dgm:prSet/>
      <dgm:spPr/>
    </dgm:pt>
    <dgm:pt modelId="{E61786A2-EB17-4083-A519-B2076DE2CD24}" type="sibTrans" cxnId="{6472B121-A1C3-483E-A2D2-0CA9B858D960}">
      <dgm:prSet/>
      <dgm:spPr/>
    </dgm:pt>
    <dgm:pt modelId="{567DD155-F8D7-4C91-AB95-AA3FCEB3F6D7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Физическое и психологическое насилие с стороны старшеклассников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46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1,7%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0C5D32D2-A248-4C55-BA47-330465D3B2D8}" type="parTrans" cxnId="{0C3269D7-E9CD-4F77-9E66-55A81862F042}">
      <dgm:prSet/>
      <dgm:spPr/>
    </dgm:pt>
    <dgm:pt modelId="{3AAD1EB5-7C38-431F-A6FB-8F74D376ABB6}" type="sibTrans" cxnId="{0C3269D7-E9CD-4F77-9E66-55A81862F042}">
      <dgm:prSet/>
      <dgm:spPr/>
    </dgm:pt>
    <dgm:pt modelId="{82D37203-09D4-4D3F-BD92-9F42C8F238FE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Много конфликтов между учениками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497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5,8%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7360A2D3-96BB-4292-9EFE-D69BAD539243}" type="parTrans" cxnId="{0E8D47F3-C81B-4F40-A5AC-F0A0BC5DE9E8}">
      <dgm:prSet/>
      <dgm:spPr/>
      <dgm:t>
        <a:bodyPr/>
        <a:lstStyle/>
        <a:p>
          <a:endParaRPr lang="ru-RU"/>
        </a:p>
      </dgm:t>
    </dgm:pt>
    <dgm:pt modelId="{61D03AE7-B393-40B3-A8E0-7E06B844AE28}" type="sibTrans" cxnId="{0E8D47F3-C81B-4F40-A5AC-F0A0BC5DE9E8}">
      <dgm:prSet/>
      <dgm:spPr/>
      <dgm:t>
        <a:bodyPr/>
        <a:lstStyle/>
        <a:p>
          <a:endParaRPr lang="ru-RU"/>
        </a:p>
      </dgm:t>
    </dgm:pt>
    <dgm:pt modelId="{0D372F70-9BBD-4808-A34E-F6F57577A253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Вымогательство и порча вещей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229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4,6%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2A29A76-93D4-459D-88F8-843D3C9E9B8C}" type="parTrans" cxnId="{1B0B46C1-EAF7-4517-BCB5-13247359E317}">
      <dgm:prSet/>
      <dgm:spPr/>
      <dgm:t>
        <a:bodyPr/>
        <a:lstStyle/>
        <a:p>
          <a:endParaRPr lang="ru-RU"/>
        </a:p>
      </dgm:t>
    </dgm:pt>
    <dgm:pt modelId="{007F6B93-1F7D-4881-B137-71CF5D5A69B4}" type="sibTrans" cxnId="{1B0B46C1-EAF7-4517-BCB5-13247359E317}">
      <dgm:prSet/>
      <dgm:spPr/>
      <dgm:t>
        <a:bodyPr/>
        <a:lstStyle/>
        <a:p>
          <a:endParaRPr lang="ru-RU"/>
        </a:p>
      </dgm:t>
    </dgm:pt>
    <dgm:pt modelId="{AEC84396-6BF3-457F-AEAF-B99D9929681D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Оскорбления и унижения учителями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194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1,9%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53439A6A-2BFF-4449-8CB7-DD2D93BB11DB}" type="parTrans" cxnId="{6B27E859-81A5-4CCE-B8CA-620AF9EE25DC}">
      <dgm:prSet/>
      <dgm:spPr/>
      <dgm:t>
        <a:bodyPr/>
        <a:lstStyle/>
        <a:p>
          <a:endParaRPr lang="ru-RU"/>
        </a:p>
      </dgm:t>
    </dgm:pt>
    <dgm:pt modelId="{5393557D-5F35-4140-839C-8E417BF470C7}" type="sibTrans" cxnId="{6B27E859-81A5-4CCE-B8CA-620AF9EE25DC}">
      <dgm:prSet/>
      <dgm:spPr/>
      <dgm:t>
        <a:bodyPr/>
        <a:lstStyle/>
        <a:p>
          <a:endParaRPr lang="ru-RU"/>
        </a:p>
      </dgm:t>
    </dgm:pt>
    <dgm:pt modelId="{9630C9F3-D6C8-45EC-8483-4085163F1821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Физическое и психологическое насилие с стороны старшеклассников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133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1,7%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E4FDCCD-F2BF-4DBA-8011-41F418581963}" type="parTrans" cxnId="{3C51B8BA-D0F8-4F89-BE71-E31BB319B3A0}">
      <dgm:prSet/>
      <dgm:spPr/>
      <dgm:t>
        <a:bodyPr/>
        <a:lstStyle/>
        <a:p>
          <a:endParaRPr lang="ru-RU"/>
        </a:p>
      </dgm:t>
    </dgm:pt>
    <dgm:pt modelId="{FA82FA65-7135-431F-A5FE-8DB85137C743}" type="sibTrans" cxnId="{3C51B8BA-D0F8-4F89-BE71-E31BB319B3A0}">
      <dgm:prSet/>
      <dgm:spPr/>
      <dgm:t>
        <a:bodyPr/>
        <a:lstStyle/>
        <a:p>
          <a:endParaRPr lang="ru-RU"/>
        </a:p>
      </dgm:t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 custScaleX="67235" custLinFactNeighborX="-139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 custScaleX="117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 custScaleX="69693" custLinFactNeighborX="-2502" custLinFactNeighborY="-1342">
        <dgm:presLayoutVars>
          <dgm:bulletEnabled val="1"/>
        </dgm:presLayoutVars>
      </dgm:prSet>
      <dgm:spPr/>
    </dgm:pt>
    <dgm:pt modelId="{62140774-1840-43D4-9F40-F897D03D03FD}" type="pres">
      <dgm:prSet presAssocID="{D69F5F03-327A-4D0F-B50A-D3D4FB94EA9F}" presName="childShp" presStyleLbl="bgAccFollowNode1" presStyleIdx="1" presStyleCnt="2" custScaleX="117898" custLinFactNeighborX="451" custLinFactNeighborY="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D35070-F23C-4C5F-9D21-3190C24AD8D0}" type="presOf" srcId="{F8C75B97-2BEB-436F-96B1-B37B6CFEE9CC}" destId="{E1CB5B10-59CB-4E47-B080-C657A120D2C9}" srcOrd="0" destOrd="1" presId="urn:microsoft.com/office/officeart/2005/8/layout/vList6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6B27E859-81A5-4CCE-B8CA-620AF9EE25DC}" srcId="{D69F5F03-327A-4D0F-B50A-D3D4FB94EA9F}" destId="{AEC84396-6BF3-457F-AEAF-B99D9929681D}" srcOrd="3" destOrd="0" parTransId="{53439A6A-2BFF-4449-8CB7-DD2D93BB11DB}" sibTransId="{5393557D-5F35-4140-839C-8E417BF470C7}"/>
    <dgm:cxn modelId="{1B0B46C1-EAF7-4517-BCB5-13247359E317}" srcId="{D69F5F03-327A-4D0F-B50A-D3D4FB94EA9F}" destId="{0D372F70-9BBD-4808-A34E-F6F57577A253}" srcOrd="2" destOrd="0" parTransId="{A2A29A76-93D4-459D-88F8-843D3C9E9B8C}" sibTransId="{007F6B93-1F7D-4881-B137-71CF5D5A69B4}"/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16B93612-D310-4766-9E05-1E8865C64B40}" srcId="{2EE78DE5-0D28-44AC-A2E4-394328007685}" destId="{F8C75B97-2BEB-436F-96B1-B37B6CFEE9CC}" srcOrd="1" destOrd="0" parTransId="{44FC1D44-79EF-44AC-8BBC-ED946544B70B}" sibTransId="{4AF9B0D9-34D4-4CC8-842B-EA03FB776013}"/>
    <dgm:cxn modelId="{6472B121-A1C3-483E-A2D2-0CA9B858D960}" srcId="{2EE78DE5-0D28-44AC-A2E4-394328007685}" destId="{0E6909AE-F5F2-4D96-8553-3326A225FAC9}" srcOrd="3" destOrd="0" parTransId="{6F228EF0-5466-4BF8-8D1F-0272DA471BEF}" sibTransId="{E61786A2-EB17-4083-A519-B2076DE2CD24}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AA9FCE91-77BA-46C1-A6BB-C4F498D77D47}" srcId="{D69F5F03-327A-4D0F-B50A-D3D4FB94EA9F}" destId="{C88CDE2E-FC7D-419E-A512-034A4CB32AC2}" srcOrd="0" destOrd="0" parTransId="{AE096F17-65C1-4A81-B031-3A27CE54AEE8}" sibTransId="{83E68108-F0FB-408F-AAEB-2DD939FCB71B}"/>
    <dgm:cxn modelId="{0E8D47F3-C81B-4F40-A5AC-F0A0BC5DE9E8}" srcId="{D69F5F03-327A-4D0F-B50A-D3D4FB94EA9F}" destId="{82D37203-09D4-4D3F-BD92-9F42C8F238FE}" srcOrd="1" destOrd="0" parTransId="{7360A2D3-96BB-4292-9EFE-D69BAD539243}" sibTransId="{61D03AE7-B393-40B3-A8E0-7E06B844AE28}"/>
    <dgm:cxn modelId="{2D9262D3-D9EB-4642-AD33-139AB1727A48}" type="presOf" srcId="{0D372F70-9BBD-4808-A34E-F6F57577A253}" destId="{62140774-1840-43D4-9F40-F897D03D03FD}" srcOrd="0" destOrd="2" presId="urn:microsoft.com/office/officeart/2005/8/layout/vList6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0C3269D7-E9CD-4F77-9E66-55A81862F042}" srcId="{2EE78DE5-0D28-44AC-A2E4-394328007685}" destId="{567DD155-F8D7-4C91-AB95-AA3FCEB3F6D7}" srcOrd="4" destOrd="0" parTransId="{0C5D32D2-A248-4C55-BA47-330465D3B2D8}" sibTransId="{3AAD1EB5-7C38-431F-A6FB-8F74D376ABB6}"/>
    <dgm:cxn modelId="{829D30D0-E1C5-46EB-AC4D-9B1343A44DAA}" srcId="{2EE78DE5-0D28-44AC-A2E4-394328007685}" destId="{65741A0B-7CFB-4509-BD4B-263AB18F4B93}" srcOrd="0" destOrd="0" parTransId="{391C85E9-4A9D-4335-BFCA-09AEE15A9B97}" sibTransId="{897E0039-234E-45D9-988C-38F9B91A5404}"/>
    <dgm:cxn modelId="{115C72DF-6684-4E72-908D-F630CCFFFC56}" type="presOf" srcId="{82D37203-09D4-4D3F-BD92-9F42C8F238FE}" destId="{62140774-1840-43D4-9F40-F897D03D03FD}" srcOrd="0" destOrd="1" presId="urn:microsoft.com/office/officeart/2005/8/layout/vList6"/>
    <dgm:cxn modelId="{3F081940-E54A-42E0-8A89-CF347AE450F2}" srcId="{2EE78DE5-0D28-44AC-A2E4-394328007685}" destId="{B6AE6ECF-B1AC-409E-877A-3815701E6E4F}" srcOrd="2" destOrd="0" parTransId="{2A200069-CFD4-4823-9FFF-8F0CC813DA65}" sibTransId="{937E468D-4D43-4481-8F56-03F326E4D9EC}"/>
    <dgm:cxn modelId="{0DB3EB2B-27BB-465E-9BBF-09ECF86219B8}" type="presOf" srcId="{C88CDE2E-FC7D-419E-A512-034A4CB32AC2}" destId="{62140774-1840-43D4-9F40-F897D03D03FD}" srcOrd="0" destOrd="0" presId="urn:microsoft.com/office/officeart/2005/8/layout/vList6"/>
    <dgm:cxn modelId="{7E354AB0-0068-410A-ACE1-CEC9392C6972}" type="presOf" srcId="{9630C9F3-D6C8-45EC-8483-4085163F1821}" destId="{62140774-1840-43D4-9F40-F897D03D03FD}" srcOrd="0" destOrd="4" presId="urn:microsoft.com/office/officeart/2005/8/layout/vList6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E13F0A65-141D-4709-93BB-95832BB27F06}" type="presOf" srcId="{0E6909AE-F5F2-4D96-8553-3326A225FAC9}" destId="{E1CB5B10-59CB-4E47-B080-C657A120D2C9}" srcOrd="0" destOrd="3" presId="urn:microsoft.com/office/officeart/2005/8/layout/vList6"/>
    <dgm:cxn modelId="{3C51B8BA-D0F8-4F89-BE71-E31BB319B3A0}" srcId="{D69F5F03-327A-4D0F-B50A-D3D4FB94EA9F}" destId="{9630C9F3-D6C8-45EC-8483-4085163F1821}" srcOrd="4" destOrd="0" parTransId="{3E4FDCCD-F2BF-4DBA-8011-41F418581963}" sibTransId="{FA82FA65-7135-431F-A5FE-8DB85137C743}"/>
    <dgm:cxn modelId="{DB7AF50C-EB13-4454-B89E-C92827969194}" type="presOf" srcId="{65741A0B-7CFB-4509-BD4B-263AB18F4B93}" destId="{E1CB5B10-59CB-4E47-B080-C657A120D2C9}" srcOrd="0" destOrd="0" presId="urn:microsoft.com/office/officeart/2005/8/layout/vList6"/>
    <dgm:cxn modelId="{4DFFCA50-F025-444B-97DA-8B953EB50D04}" srcId="{2EE78DE5-0D28-44AC-A2E4-394328007685}" destId="{95BDD849-8CC2-4584-9399-BBF7E6B7E744}" srcOrd="5" destOrd="0" parTransId="{ED01C73E-FCDF-49B3-BEED-F2A580D94F43}" sibTransId="{45B033A4-6F76-4898-8807-C647A78F23BB}"/>
    <dgm:cxn modelId="{BC232EA1-BACB-4585-920F-CF5B5BD3465E}" type="presOf" srcId="{B6AE6ECF-B1AC-409E-877A-3815701E6E4F}" destId="{E1CB5B10-59CB-4E47-B080-C657A120D2C9}" srcOrd="0" destOrd="2" presId="urn:microsoft.com/office/officeart/2005/8/layout/vList6"/>
    <dgm:cxn modelId="{11857E60-6A43-47A8-96FC-3DC6C42B3E59}" type="presOf" srcId="{AEC84396-6BF3-457F-AEAF-B99D9929681D}" destId="{62140774-1840-43D4-9F40-F897D03D03FD}" srcOrd="0" destOrd="3" presId="urn:microsoft.com/office/officeart/2005/8/layout/vList6"/>
    <dgm:cxn modelId="{AF42BF88-040F-44B4-A5BF-FBE3CA7C0834}" type="presOf" srcId="{95BDD849-8CC2-4584-9399-BBF7E6B7E744}" destId="{E1CB5B10-59CB-4E47-B080-C657A120D2C9}" srcOrd="0" destOrd="5" presId="urn:microsoft.com/office/officeart/2005/8/layout/vList6"/>
    <dgm:cxn modelId="{91F71ED5-3F9B-4901-94AC-DB211935F349}" type="presOf" srcId="{567DD155-F8D7-4C91-AB95-AA3FCEB3F6D7}" destId="{E1CB5B10-59CB-4E47-B080-C657A120D2C9}" srcOrd="0" destOrd="4" presId="urn:microsoft.com/office/officeart/2005/8/layout/vList6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Знакомы с службой медиации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712 (26,7%)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F8C75B97-2BEB-436F-96B1-B37B6CFEE9CC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НЕ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знают о школьной службе медиации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862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32,3%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44FC1D44-79EF-44AC-8BBC-ED946544B70B}" type="parTrans" cxnId="{16B93612-D310-4766-9E05-1E8865C64B40}">
      <dgm:prSet/>
      <dgm:spPr/>
      <dgm:t>
        <a:bodyPr/>
        <a:lstStyle/>
        <a:p>
          <a:endParaRPr lang="ru-RU"/>
        </a:p>
      </dgm:t>
    </dgm:pt>
    <dgm:pt modelId="{4AF9B0D9-34D4-4CC8-842B-EA03FB776013}" type="sibTrans" cxnId="{16B93612-D310-4766-9E05-1E8865C64B40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Знакомы с службой медиации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2200 (37,8%)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B6AE6ECF-B1AC-409E-877A-3815701E6E4F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Что-то слышали о школьной службе медиации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1091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40,9%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2A200069-CFD4-4823-9FFF-8F0CC813DA65}" type="parTrans" cxnId="{3F081940-E54A-42E0-8A89-CF347AE450F2}">
      <dgm:prSet/>
      <dgm:spPr/>
      <dgm:t>
        <a:bodyPr/>
        <a:lstStyle/>
        <a:p>
          <a:endParaRPr lang="ru-RU"/>
        </a:p>
      </dgm:t>
    </dgm:pt>
    <dgm:pt modelId="{937E468D-4D43-4481-8F56-03F326E4D9EC}" type="sibTrans" cxnId="{3F081940-E54A-42E0-8A89-CF347AE450F2}">
      <dgm:prSet/>
      <dgm:spPr/>
      <dgm:t>
        <a:bodyPr/>
        <a:lstStyle/>
        <a:p>
          <a:endParaRPr lang="ru-RU"/>
        </a:p>
      </dgm:t>
    </dgm:pt>
    <dgm:pt modelId="{37FE2E6E-9FDB-415C-9E9A-9B2247FF91FB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9CC795F2-AB23-49E6-B877-7B39A7F85D5E}" type="parTrans" cxnId="{069F9714-FAF7-4492-9424-E99B5414B570}">
      <dgm:prSet/>
      <dgm:spPr/>
    </dgm:pt>
    <dgm:pt modelId="{FBEE311C-DF54-45DE-9373-D616E1568129}" type="sibTrans" cxnId="{069F9714-FAF7-4492-9424-E99B5414B570}">
      <dgm:prSet/>
      <dgm:spPr/>
    </dgm:pt>
    <dgm:pt modelId="{8372A864-D29C-4FAB-B442-A3DADBE81377}">
      <dgm:prSet custT="1"/>
      <dgm:spPr/>
      <dgm:t>
        <a:bodyPr/>
        <a:lstStyle/>
        <a:p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НЕ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знают о школьной службе медиации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2068 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28,2%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201692E8-AEBF-4C9A-92DC-EBE7C31445B5}" type="parTrans" cxnId="{5AC0DA41-54B9-4434-A3DA-4DACB496FFD3}">
      <dgm:prSet/>
      <dgm:spPr/>
      <dgm:t>
        <a:bodyPr/>
        <a:lstStyle/>
        <a:p>
          <a:endParaRPr lang="ru-RU"/>
        </a:p>
      </dgm:t>
    </dgm:pt>
    <dgm:pt modelId="{97A478F7-B654-4ACF-A449-557EBBD29252}" type="sibTrans" cxnId="{5AC0DA41-54B9-4434-A3DA-4DACB496FFD3}">
      <dgm:prSet/>
      <dgm:spPr/>
      <dgm:t>
        <a:bodyPr/>
        <a:lstStyle/>
        <a:p>
          <a:endParaRPr lang="ru-RU"/>
        </a:p>
      </dgm:t>
    </dgm:pt>
    <dgm:pt modelId="{042C0006-B098-4513-BF77-FBEC358B74F9}">
      <dgm:prSet custT="1"/>
      <dgm:spPr/>
      <dgm:t>
        <a:bodyPr/>
        <a:lstStyle/>
        <a:p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Что-то слышали о школьной службе медиации – 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2482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34,0%</a:t>
          </a:r>
          <a:r>
            <a:rPr lang="ru-RU" sz="18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8DDCFA19-D84E-4AAF-A527-CF7ECCF819A9}" type="parTrans" cxnId="{4AFB3C73-6AFD-4D2B-BB7C-91CDC54FB417}">
      <dgm:prSet/>
      <dgm:spPr/>
      <dgm:t>
        <a:bodyPr/>
        <a:lstStyle/>
        <a:p>
          <a:endParaRPr lang="ru-RU"/>
        </a:p>
      </dgm:t>
    </dgm:pt>
    <dgm:pt modelId="{4D0A450E-7AB8-4DB6-9308-DD5FFE09690C}" type="sibTrans" cxnId="{4AFB3C73-6AFD-4D2B-BB7C-91CDC54FB417}">
      <dgm:prSet/>
      <dgm:spPr/>
      <dgm:t>
        <a:bodyPr/>
        <a:lstStyle/>
        <a:p>
          <a:endParaRPr lang="ru-RU"/>
        </a:p>
      </dgm:t>
    </dgm:pt>
    <dgm:pt modelId="{5D9E6E34-DD1F-4BEF-B4CA-0301F26B0D9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endParaRPr lang="ru-RU" sz="18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193E5F4D-F10B-4A55-B2C9-7D13A0F4A788}" type="parTrans" cxnId="{E2EE10F5-6851-4C54-81FD-7ED802560082}">
      <dgm:prSet/>
      <dgm:spPr/>
    </dgm:pt>
    <dgm:pt modelId="{72AD3412-8DC1-43BB-9133-F4B33EE06091}" type="sibTrans" cxnId="{E2EE10F5-6851-4C54-81FD-7ED802560082}">
      <dgm:prSet/>
      <dgm:spPr/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 custScaleX="70076" custLinFactNeighborX="-139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 custScaleX="117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 custScaleX="69693" custLinFactNeighborX="-2502" custLinFactNeighborY="-1342">
        <dgm:presLayoutVars>
          <dgm:bulletEnabled val="1"/>
        </dgm:presLayoutVars>
      </dgm:prSet>
      <dgm:spPr/>
    </dgm:pt>
    <dgm:pt modelId="{62140774-1840-43D4-9F40-F897D03D03FD}" type="pres">
      <dgm:prSet presAssocID="{D69F5F03-327A-4D0F-B50A-D3D4FB94EA9F}" presName="childShp" presStyleLbl="bgAccFollowNode1" presStyleIdx="1" presStyleCnt="2" custScaleX="117898" custLinFactNeighborX="451" custLinFactNeighborY="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B93612-D310-4766-9E05-1E8865C64B40}" srcId="{2EE78DE5-0D28-44AC-A2E4-394328007685}" destId="{F8C75B97-2BEB-436F-96B1-B37B6CFEE9CC}" srcOrd="2" destOrd="0" parTransId="{44FC1D44-79EF-44AC-8BBC-ED946544B70B}" sibTransId="{4AF9B0D9-34D4-4CC8-842B-EA03FB776013}"/>
    <dgm:cxn modelId="{829D30D0-E1C5-46EB-AC4D-9B1343A44DAA}" srcId="{2EE78DE5-0D28-44AC-A2E4-394328007685}" destId="{65741A0B-7CFB-4509-BD4B-263AB18F4B93}" srcOrd="1" destOrd="0" parTransId="{391C85E9-4A9D-4335-BFCA-09AEE15A9B97}" sibTransId="{897E0039-234E-45D9-988C-38F9B91A5404}"/>
    <dgm:cxn modelId="{E2EE10F5-6851-4C54-81FD-7ED802560082}" srcId="{D69F5F03-327A-4D0F-B50A-D3D4FB94EA9F}" destId="{5D9E6E34-DD1F-4BEF-B4CA-0301F26B0D92}" srcOrd="0" destOrd="0" parTransId="{193E5F4D-F10B-4A55-B2C9-7D13A0F4A788}" sibTransId="{72AD3412-8DC1-43BB-9133-F4B33EE06091}"/>
    <dgm:cxn modelId="{069F9714-FAF7-4492-9424-E99B5414B570}" srcId="{2EE78DE5-0D28-44AC-A2E4-394328007685}" destId="{37FE2E6E-9FDB-415C-9E9A-9B2247FF91FB}" srcOrd="0" destOrd="0" parTransId="{9CC795F2-AB23-49E6-B877-7B39A7F85D5E}" sibTransId="{FBEE311C-DF54-45DE-9373-D616E1568129}"/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0DB3EB2B-27BB-465E-9BBF-09ECF86219B8}" type="presOf" srcId="{C88CDE2E-FC7D-419E-A512-034A4CB32AC2}" destId="{62140774-1840-43D4-9F40-F897D03D03FD}" srcOrd="0" destOrd="1" presId="urn:microsoft.com/office/officeart/2005/8/layout/vList6"/>
    <dgm:cxn modelId="{3F081940-E54A-42E0-8A89-CF347AE450F2}" srcId="{2EE78DE5-0D28-44AC-A2E4-394328007685}" destId="{B6AE6ECF-B1AC-409E-877A-3815701E6E4F}" srcOrd="3" destOrd="0" parTransId="{2A200069-CFD4-4823-9FFF-8F0CC813DA65}" sibTransId="{937E468D-4D43-4481-8F56-03F326E4D9EC}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1AE7B531-690F-4E54-A2A9-09C1036271BB}" type="presOf" srcId="{042C0006-B098-4513-BF77-FBEC358B74F9}" destId="{62140774-1840-43D4-9F40-F897D03D03FD}" srcOrd="0" destOrd="3" presId="urn:microsoft.com/office/officeart/2005/8/layout/vList6"/>
    <dgm:cxn modelId="{C0FF105D-D17C-4A4A-9FCC-29BEFF83DC86}" type="presOf" srcId="{5D9E6E34-DD1F-4BEF-B4CA-0301F26B0D92}" destId="{62140774-1840-43D4-9F40-F897D03D03FD}" srcOrd="0" destOrd="0" presId="urn:microsoft.com/office/officeart/2005/8/layout/vList6"/>
    <dgm:cxn modelId="{4AFB3C73-6AFD-4D2B-BB7C-91CDC54FB417}" srcId="{D69F5F03-327A-4D0F-B50A-D3D4FB94EA9F}" destId="{042C0006-B098-4513-BF77-FBEC358B74F9}" srcOrd="3" destOrd="0" parTransId="{8DDCFA19-D84E-4AAF-A527-CF7ECCF819A9}" sibTransId="{4D0A450E-7AB8-4DB6-9308-DD5FFE09690C}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5AC0DA41-54B9-4434-A3DA-4DACB496FFD3}" srcId="{D69F5F03-327A-4D0F-B50A-D3D4FB94EA9F}" destId="{8372A864-D29C-4FAB-B442-A3DADBE81377}" srcOrd="2" destOrd="0" parTransId="{201692E8-AEBF-4C9A-92DC-EBE7C31445B5}" sibTransId="{97A478F7-B654-4ACF-A449-557EBBD29252}"/>
    <dgm:cxn modelId="{DB7AF50C-EB13-4454-B89E-C92827969194}" type="presOf" srcId="{65741A0B-7CFB-4509-BD4B-263AB18F4B93}" destId="{E1CB5B10-59CB-4E47-B080-C657A120D2C9}" srcOrd="0" destOrd="1" presId="urn:microsoft.com/office/officeart/2005/8/layout/vList6"/>
    <dgm:cxn modelId="{4C9D12A7-F3CC-4BE2-B25C-6F31D16C10FF}" type="presOf" srcId="{37FE2E6E-9FDB-415C-9E9A-9B2247FF91FB}" destId="{E1CB5B10-59CB-4E47-B080-C657A120D2C9}" srcOrd="0" destOrd="0" presId="urn:microsoft.com/office/officeart/2005/8/layout/vList6"/>
    <dgm:cxn modelId="{25D35070-F23C-4C5F-9D21-3190C24AD8D0}" type="presOf" srcId="{F8C75B97-2BEB-436F-96B1-B37B6CFEE9CC}" destId="{E1CB5B10-59CB-4E47-B080-C657A120D2C9}" srcOrd="0" destOrd="2" presId="urn:microsoft.com/office/officeart/2005/8/layout/vList6"/>
    <dgm:cxn modelId="{EE68968C-D30A-45C5-B47A-2BB68E312D3F}" type="presOf" srcId="{8372A864-D29C-4FAB-B442-A3DADBE81377}" destId="{62140774-1840-43D4-9F40-F897D03D03FD}" srcOrd="0" destOrd="2" presId="urn:microsoft.com/office/officeart/2005/8/layout/vList6"/>
    <dgm:cxn modelId="{BC232EA1-BACB-4585-920F-CF5B5BD3465E}" type="presOf" srcId="{B6AE6ECF-B1AC-409E-877A-3815701E6E4F}" destId="{E1CB5B10-59CB-4E47-B080-C657A120D2C9}" srcOrd="0" destOrd="3" presId="urn:microsoft.com/office/officeart/2005/8/layout/vList6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AA9FCE91-77BA-46C1-A6BB-C4F498D77D47}" srcId="{D69F5F03-327A-4D0F-B50A-D3D4FB94EA9F}" destId="{C88CDE2E-FC7D-419E-A512-034A4CB32AC2}" srcOrd="1" destOrd="0" parTransId="{AE096F17-65C1-4A81-B031-3A27CE54AEE8}" sibTransId="{83E68108-F0FB-408F-AAEB-2DD939FCB71B}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2864502" y="635"/>
          <a:ext cx="7033591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Не обращались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2244 (84,2%)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 и им помогли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266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10,0%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Обращались, но им не помогли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32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1,2%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Хотели бы обратиться, но не знают куда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47 (1,8).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64502" y="310307"/>
        <a:ext cx="6104574" cy="1858035"/>
      </dsp:txXfrm>
    </dsp:sp>
    <dsp:sp modelId="{E3F7BBF0-8F38-41C3-9D95-08F510E6895A}">
      <dsp:nvSpPr>
        <dsp:cNvPr id="0" name=""/>
        <dsp:cNvSpPr/>
      </dsp:nvSpPr>
      <dsp:spPr>
        <a:xfrm>
          <a:off x="0" y="0"/>
          <a:ext cx="2794185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120936"/>
        <a:ext cx="2552313" cy="2235507"/>
      </dsp:txXfrm>
    </dsp:sp>
    <dsp:sp modelId="{62140774-1840-43D4-9F40-F897D03D03FD}">
      <dsp:nvSpPr>
        <dsp:cNvPr id="0" name=""/>
        <dsp:cNvSpPr/>
      </dsp:nvSpPr>
      <dsp:spPr>
        <a:xfrm>
          <a:off x="2865878" y="2726387"/>
          <a:ext cx="705153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Не обращались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5462 (80,0%)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 и им помогли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688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9,7%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Обращались, но им не помогли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60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0,6%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Хотели бы обратиться, но не знают куда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119 (3,3).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65878" y="3036059"/>
        <a:ext cx="6122517" cy="1858035"/>
      </dsp:txXfrm>
    </dsp:sp>
    <dsp:sp modelId="{B1D03DE5-194B-4061-8548-78791237D7FE}">
      <dsp:nvSpPr>
        <dsp:cNvPr id="0" name=""/>
        <dsp:cNvSpPr/>
      </dsp:nvSpPr>
      <dsp:spPr>
        <a:xfrm>
          <a:off x="0" y="2692506"/>
          <a:ext cx="277891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2813442"/>
        <a:ext cx="2537041" cy="22355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3682723" y="635"/>
          <a:ext cx="552408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Ответ «Да»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939 (35,2%)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3682723" y="310307"/>
        <a:ext cx="4595067" cy="1858035"/>
      </dsp:txXfrm>
    </dsp:sp>
    <dsp:sp modelId="{E3F7BBF0-8F38-41C3-9D95-08F510E6895A}">
      <dsp:nvSpPr>
        <dsp:cNvPr id="0" name=""/>
        <dsp:cNvSpPr/>
      </dsp:nvSpPr>
      <dsp:spPr>
        <a:xfrm>
          <a:off x="0" y="635"/>
          <a:ext cx="368272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121571"/>
        <a:ext cx="3440851" cy="2235507"/>
      </dsp:txXfrm>
    </dsp:sp>
    <dsp:sp modelId="{62140774-1840-43D4-9F40-F897D03D03FD}">
      <dsp:nvSpPr>
        <dsp:cNvPr id="0" name=""/>
        <dsp:cNvSpPr/>
      </dsp:nvSpPr>
      <dsp:spPr>
        <a:xfrm>
          <a:off x="3682723" y="2726387"/>
          <a:ext cx="552408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Ответ «Да»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2097 (24,7%)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3682723" y="3036059"/>
        <a:ext cx="4595067" cy="1858035"/>
      </dsp:txXfrm>
    </dsp:sp>
    <dsp:sp modelId="{B1D03DE5-194B-4061-8548-78791237D7FE}">
      <dsp:nvSpPr>
        <dsp:cNvPr id="0" name=""/>
        <dsp:cNvSpPr/>
      </dsp:nvSpPr>
      <dsp:spPr>
        <a:xfrm>
          <a:off x="0" y="2725752"/>
          <a:ext cx="368272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kern="1200" dirty="0">
            <a:latin typeface="Century Gothic" panose="020B0502020202020204" pitchFamily="34" charset="0"/>
          </a:endParaRPr>
        </a:p>
      </dsp:txBody>
      <dsp:txXfrm>
        <a:off x="120936" y="2846688"/>
        <a:ext cx="3440851" cy="2235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3682723" y="635"/>
          <a:ext cx="552408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детей в 6, 8 классах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2876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принявших участие в анкетировании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2665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92,7%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3682723" y="310307"/>
        <a:ext cx="4595067" cy="1858035"/>
      </dsp:txXfrm>
    </dsp:sp>
    <dsp:sp modelId="{E3F7BBF0-8F38-41C3-9D95-08F510E6895A}">
      <dsp:nvSpPr>
        <dsp:cNvPr id="0" name=""/>
        <dsp:cNvSpPr/>
      </dsp:nvSpPr>
      <dsp:spPr>
        <a:xfrm>
          <a:off x="0" y="635"/>
          <a:ext cx="368272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121571"/>
        <a:ext cx="3440851" cy="2235507"/>
      </dsp:txXfrm>
    </dsp:sp>
    <dsp:sp modelId="{62140774-1840-43D4-9F40-F897D03D03FD}">
      <dsp:nvSpPr>
        <dsp:cNvPr id="0" name=""/>
        <dsp:cNvSpPr/>
      </dsp:nvSpPr>
      <dsp:spPr>
        <a:xfrm>
          <a:off x="3682723" y="2726387"/>
          <a:ext cx="552408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детей в 6, 8 классах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8285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принявших участие в анкетировании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6750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81,5%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kern="1200" dirty="0">
            <a:solidFill>
              <a:srgbClr val="16625C"/>
            </a:solidFill>
          </a:endParaRPr>
        </a:p>
      </dsp:txBody>
      <dsp:txXfrm>
        <a:off x="3682723" y="3036059"/>
        <a:ext cx="4595067" cy="1858035"/>
      </dsp:txXfrm>
    </dsp:sp>
    <dsp:sp modelId="{B1D03DE5-194B-4061-8548-78791237D7FE}">
      <dsp:nvSpPr>
        <dsp:cNvPr id="0" name=""/>
        <dsp:cNvSpPr/>
      </dsp:nvSpPr>
      <dsp:spPr>
        <a:xfrm>
          <a:off x="0" y="2725752"/>
          <a:ext cx="368272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kern="1200" dirty="0">
            <a:latin typeface="Century Gothic" panose="020B0502020202020204" pitchFamily="34" charset="0"/>
          </a:endParaRPr>
        </a:p>
      </dsp:txBody>
      <dsp:txXfrm>
        <a:off x="120936" y="2846688"/>
        <a:ext cx="3440851" cy="2235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3314663" y="635"/>
          <a:ext cx="6523813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учениками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2167 (81,3%)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учителями и детьми –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1181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44,3%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3314663" y="310307"/>
        <a:ext cx="5594796" cy="1858035"/>
      </dsp:txXfrm>
    </dsp:sp>
    <dsp:sp modelId="{E3F7BBF0-8F38-41C3-9D95-08F510E6895A}">
      <dsp:nvSpPr>
        <dsp:cNvPr id="0" name=""/>
        <dsp:cNvSpPr/>
      </dsp:nvSpPr>
      <dsp:spPr>
        <a:xfrm>
          <a:off x="0" y="0"/>
          <a:ext cx="3314565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120936"/>
        <a:ext cx="3072693" cy="2235507"/>
      </dsp:txXfrm>
    </dsp:sp>
    <dsp:sp modelId="{62140774-1840-43D4-9F40-F897D03D03FD}">
      <dsp:nvSpPr>
        <dsp:cNvPr id="0" name=""/>
        <dsp:cNvSpPr/>
      </dsp:nvSpPr>
      <dsp:spPr>
        <a:xfrm>
          <a:off x="3463051" y="2726387"/>
          <a:ext cx="6375522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учениками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5626 (83,7%)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Между учителями и детьми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3612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56,1%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2400" kern="1200" dirty="0">
            <a:solidFill>
              <a:srgbClr val="16625C"/>
            </a:solidFill>
          </a:endParaRPr>
        </a:p>
      </dsp:txBody>
      <dsp:txXfrm>
        <a:off x="3463051" y="3036059"/>
        <a:ext cx="5446505" cy="1858035"/>
      </dsp:txXfrm>
    </dsp:sp>
    <dsp:sp modelId="{B1D03DE5-194B-4061-8548-78791237D7FE}">
      <dsp:nvSpPr>
        <dsp:cNvPr id="0" name=""/>
        <dsp:cNvSpPr/>
      </dsp:nvSpPr>
      <dsp:spPr>
        <a:xfrm>
          <a:off x="388" y="2725752"/>
          <a:ext cx="346227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kern="1200" dirty="0">
            <a:latin typeface="Century Gothic" panose="020B0502020202020204" pitchFamily="34" charset="0"/>
          </a:endParaRPr>
        </a:p>
      </dsp:txBody>
      <dsp:txXfrm>
        <a:off x="121324" y="2846688"/>
        <a:ext cx="3220401" cy="22355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2807862" y="635"/>
          <a:ext cx="7033591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Травля одноклассниками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172 (6,5%)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Много конфликтов между учениками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220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8,3%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Вымогательство и порча вещей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97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3,6%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Оскорбления и унижения учителями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97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3,6%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Физическое и психологическое насилие с стороны старшеклассников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46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1,7%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07862" y="310307"/>
        <a:ext cx="6104574" cy="1858035"/>
      </dsp:txXfrm>
    </dsp:sp>
    <dsp:sp modelId="{E3F7BBF0-8F38-41C3-9D95-08F510E6895A}">
      <dsp:nvSpPr>
        <dsp:cNvPr id="0" name=""/>
        <dsp:cNvSpPr/>
      </dsp:nvSpPr>
      <dsp:spPr>
        <a:xfrm>
          <a:off x="43821" y="0"/>
          <a:ext cx="2680904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64757" y="120936"/>
        <a:ext cx="2439032" cy="2235507"/>
      </dsp:txXfrm>
    </dsp:sp>
    <dsp:sp modelId="{62140774-1840-43D4-9F40-F897D03D03FD}">
      <dsp:nvSpPr>
        <dsp:cNvPr id="0" name=""/>
        <dsp:cNvSpPr/>
      </dsp:nvSpPr>
      <dsp:spPr>
        <a:xfrm>
          <a:off x="2865878" y="2726387"/>
          <a:ext cx="705153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Травля одноклассниками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507 (8,2%)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Много конфликтов между учениками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497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5,8%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Вымогательство и порча вещей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229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4,6%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Оскорбления и унижения учителями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194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1,9%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Физическое и психологическое насилие с стороны старшеклассников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133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1,7%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).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65878" y="3036059"/>
        <a:ext cx="6122517" cy="1858035"/>
      </dsp:txXfrm>
    </dsp:sp>
    <dsp:sp modelId="{B1D03DE5-194B-4061-8548-78791237D7FE}">
      <dsp:nvSpPr>
        <dsp:cNvPr id="0" name=""/>
        <dsp:cNvSpPr/>
      </dsp:nvSpPr>
      <dsp:spPr>
        <a:xfrm>
          <a:off x="0" y="2692506"/>
          <a:ext cx="277891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2813442"/>
        <a:ext cx="2537041" cy="22355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2864502" y="635"/>
          <a:ext cx="7033591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Знакомы с службой медиации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712 (26,7%)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НЕ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знают о школьной службе медиации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862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32,3%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Что-то слышали о школьной службе медиации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1091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40,9%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64502" y="310307"/>
        <a:ext cx="6104574" cy="1858035"/>
      </dsp:txXfrm>
    </dsp:sp>
    <dsp:sp modelId="{E3F7BBF0-8F38-41C3-9D95-08F510E6895A}">
      <dsp:nvSpPr>
        <dsp:cNvPr id="0" name=""/>
        <dsp:cNvSpPr/>
      </dsp:nvSpPr>
      <dsp:spPr>
        <a:xfrm>
          <a:off x="0" y="0"/>
          <a:ext cx="2794185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120936"/>
        <a:ext cx="2552313" cy="2235507"/>
      </dsp:txXfrm>
    </dsp:sp>
    <dsp:sp modelId="{62140774-1840-43D4-9F40-F897D03D03FD}">
      <dsp:nvSpPr>
        <dsp:cNvPr id="0" name=""/>
        <dsp:cNvSpPr/>
      </dsp:nvSpPr>
      <dsp:spPr>
        <a:xfrm>
          <a:off x="2865878" y="2726387"/>
          <a:ext cx="7051534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Знакомы с службой медиации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2200 (37,8%)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НЕ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знают о школьной службе медиации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2068 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28,2%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Что-то слышали о школьной службе медиации – 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2482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(</a:t>
          </a:r>
          <a:r>
            <a:rPr lang="ru-RU" sz="18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34,0%</a:t>
          </a:r>
          <a:r>
            <a:rPr lang="ru-RU" sz="18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);</a:t>
          </a:r>
          <a:endParaRPr lang="ru-RU" sz="18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65878" y="3036059"/>
        <a:ext cx="6122517" cy="1858035"/>
      </dsp:txXfrm>
    </dsp:sp>
    <dsp:sp modelId="{B1D03DE5-194B-4061-8548-78791237D7FE}">
      <dsp:nvSpPr>
        <dsp:cNvPr id="0" name=""/>
        <dsp:cNvSpPr/>
      </dsp:nvSpPr>
      <dsp:spPr>
        <a:xfrm>
          <a:off x="0" y="2692506"/>
          <a:ext cx="2778913" cy="2477379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20936" y="2813442"/>
        <a:ext cx="2537041" cy="22355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3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3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289B-0B8E-46BF-BF1C-4EF2FB73C3B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imc.tomsk.ru/mod/bigbluebuttonbn/view.php?id=228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08037" y="608278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22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дека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бря  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2021 г.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6977" y="4759343"/>
            <a:ext cx="54216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</a:p>
          <a:p>
            <a:pPr algn="r"/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Тимофеева Алла Ивановна</a:t>
            </a:r>
            <a:endParaRPr lang="ru-RU" sz="2000" b="1" i="1" dirty="0">
              <a:latin typeface="Century Gothic" panose="020B0502020202020204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етодист по детской и подростковой </a:t>
            </a:r>
          </a:p>
          <a:p>
            <a:pPr algn="r"/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психологии, </a:t>
            </a:r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начальник </a:t>
            </a:r>
            <a:r>
              <a:rPr lang="ru-RU" sz="20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отдела 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МАУ ИМЦ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1481592"/>
            <a:ext cx="98678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Тематическая консультация </a:t>
            </a:r>
          </a:p>
          <a:p>
            <a:pPr algn="ctr"/>
            <a:r>
              <a:rPr lang="ru-RU" sz="3200" b="1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«Нормативные документы, регламентирующие профилактическую работу педагога-психолога»</a:t>
            </a:r>
            <a:endParaRPr lang="ru-RU" sz="3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Анкетирование обучающихся 5 и 9 классов ОУ Томской обл.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79913" y="1280160"/>
            <a:ext cx="9360131" cy="500426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Регулярно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подвергаются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буллингу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540 (9,6%)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обучающихся из числа опрошенных. 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Школы г. Томска, где дети отвечали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«Да, меня травят»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чаще других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№ 24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25, 6%;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№ 55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24,5%;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46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15,8;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12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14%;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67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13,8%;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36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13,5%;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 № 56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13,3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%%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ООШ № 38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13,2,7%.</a:t>
            </a:r>
            <a:endParaRPr lang="ru-RU" sz="20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Анкетирование обучающихся 5 и 9 классов ОУ Томской обл.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14647" y="1180407"/>
            <a:ext cx="10474037" cy="5104015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 вопрос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«Обижают ли Вас одноклассники?»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получены ответы: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Да, но не часто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892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(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15,8%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Обижали раньше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842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(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14,9%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Да, постоянно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168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(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).</a:t>
            </a: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Школы г. Томска, где % ответивших, что их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постоянно обижают одноклассники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 значительно превышает средний показатель: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№ 24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14%;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лицей № 8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– 7%;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12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-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5,6%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endParaRPr lang="ru-RU" sz="20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Анкетирование обучающихся 5 и 9 классов ОУ Томской обл.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14647" y="1047405"/>
            <a:ext cx="10474037" cy="561940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 вопрос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«Испытываете ли Вы агрессию (негативное отношение) от учителей?»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Ответили отрицательно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3976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(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70,1%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Было раньше, но сейчас все хорошо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1020 (18,1%);</a:t>
            </a: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Ответили утвердительно –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455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(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8,1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).</a:t>
            </a: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Школы г. Томска, где % ответивших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утвердительно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значительно превышает средний показатель: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МАОУ СОШ № 32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23,5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%;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65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– 14,3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№ 24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21%;                   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46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– 13,2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64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-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20%;                         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36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– 13,5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12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-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19,7%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                        МАОУ лицей № 7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13%;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2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- 17,2%;                        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28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- 12,8%;  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МАОУ СОШ № 35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12,8%.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6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Анкетирование обучающихся 5 и 9 классов ОУ Томской обл.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29295" y="931025"/>
            <a:ext cx="9659389" cy="573578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 вопрос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«Какого рода агрессивное поведение применяют учителя в вашей школе?»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сталкивались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2856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(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50,6%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Указали на агрессивное поведения учителей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2789 (49,4%):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занижение оценок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1399 (24,8%);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придирки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1331 (23,6%);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негативная оценка при всем классе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1242 (22%);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оскорбления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919 (16,3%);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физическая агрессия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182 (3,2%).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Школы г. Томска, где выявлено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наибольшее количество случаев физической агрессии учителей: 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№ 56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                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27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                        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46;                      </a:t>
            </a:r>
            <a:endParaRPr lang="ru-RU" sz="20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35.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</a:t>
            </a:r>
            <a:endParaRPr lang="ru-RU" sz="20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12028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Распоряжение департамента образования администрации Города Томска от 06.05.2020 г. № 313-р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 организации служб медиации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образовательных учреждениях г. Томска»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0586" y="1447800"/>
            <a:ext cx="10238014" cy="5181599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Организовать работу службы медиации - </a:t>
            </a:r>
            <a:r>
              <a:rPr lang="ru-RU" sz="1600" b="1" i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 01.09.2020 г. 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2. Разместить в образовательных организациях информационные материалы о деятельности службы медиации на школьном сайте и на информационных стендах в доступных для обучающихся и родителей местах – </a:t>
            </a:r>
            <a:r>
              <a:rPr lang="ru-RU" sz="1600" b="1" i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 15.05.2020 г.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3. На родительских собраниях, классных часах довести информацию о руководителе службы, месте нахождения службы.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4. Обеспечить обучение педагогов, курирующих деятельность школьных служб медиации (примирения), по программам повышения квалификации в сфере восстановительной медиации и восстановительного подхода в системе образования.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5. Обеспечить информационное и методическое сопровождение ОУ по созданию школьных служб медиации в каждом ОУ, независимо от численности обучающихся.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6. Организовать обучающий семинар для зам. </a:t>
            </a:r>
            <a:r>
              <a:rPr lang="ru-RU" sz="1600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дир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по УВР, ответственных за профилактическую работу, педагогов-психологов, классных руководителей, соц. педагогов по организации служб школьной медиации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6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  <a:hlinkClick r:id="rId3"/>
              </a:rPr>
              <a:t>moodle.imc.tomsk.ru/mod/bigbluebuttonbn/view.php?id=2282</a:t>
            </a: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Изучить опыт муниципальных ОУ – пилотных площадок по апробации и внедрению альтернативных подходов  в разрешении конфликтов, основанных на принципах медиации в ОУ.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8. Проводить ежегодный смотр-конкурс служб медиации (примирения) в ОУ г. Томска.</a:t>
            </a:r>
          </a:p>
          <a:p>
            <a:pPr marL="0" indent="0" algn="just">
              <a:buNone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0375"/>
            <a:ext cx="10229850" cy="987425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Итоги мониторинга деятельности школьных служб медиации (примирения) в ООУ г. Томска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(апрель 2021)</a:t>
            </a:r>
            <a:endParaRPr lang="ru-RU" sz="20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34886" y="1621246"/>
            <a:ext cx="9890396" cy="4926511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анкетировании приняли участие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65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школ. 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Службы медиации (примирения) созданы в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63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школах из числа принявших участие в анкетировании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не созданы службы – в 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ОУ, приостановили работу по разным причинам –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4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ОУ.   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В соответствии с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документами, в ОУ №№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2, 3, 4, 5, 6, 7, 8, 11, 12, 13, 16, 19, 23, 25, 26, 29, 32, 34, 36, 37, 39, 40, 41, 43, 44, 46, 50, 51, 53, 54, 55, 65, 67, 70, РКГ № 2, школа-интернат № 22, «Кристина», Гуманитарный лицей созданы </a:t>
            </a:r>
            <a:r>
              <a:rPr lang="ru-RU" sz="22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службы медиации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. 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В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ОУ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№№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15, 18, 22, 24, 28, 30, 31, 33, 35, 42, 47, 49, 56, 58, 64, Академический лицей, лицей при ТПУ,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Школа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«Эврика-развитие», Школа «Перспектива»,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школа-интернат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№ 1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созданы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службы </a:t>
            </a:r>
            <a:r>
              <a:rPr lang="ru-RU" sz="22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примирения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. 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ОУ №№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1,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45 - </a:t>
            </a:r>
            <a:r>
              <a:rPr lang="ru-RU" sz="22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службы медиации (примирения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).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14 – </a:t>
            </a:r>
            <a:r>
              <a:rPr lang="ru-RU" sz="22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комиссия по урегулированию споров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endParaRPr lang="ru-RU" sz="22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Статус </a:t>
            </a:r>
            <a:r>
              <a:rPr lang="ru-RU" sz="31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службы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(на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01.05.2021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.)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/>
            </a:r>
            <a:b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9070"/>
            <a:ext cx="10515600" cy="5064734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ШСП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в процессе подготовки к созданию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– ООУ №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38;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создаваемая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ШСП </a:t>
            </a:r>
            <a:r>
              <a:rPr lang="ru-RU" sz="2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(1-6 мес.)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– ООУ №№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2, 18, 41, СЛШ;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недавно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созданная ШСП </a:t>
            </a:r>
            <a:r>
              <a:rPr lang="ru-RU" sz="2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(6 мес.-1 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год) – ООУ №№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22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, 24, 25, 36, 46, 55, 65, Перспектива, Гуманитарный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лицей;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профессионально  работающая ШСП 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РКГ № 2, ООУ №№ 1, 3, 7, 11, 13, 14, 15, 16, 29, 30, 31, 32, 33, 35, 37, 42, 44, 45, 47, 49, 50, 53, 54, 56, 64, «Эврика-развитие»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низко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активная ШСП </a:t>
            </a:r>
            <a:r>
              <a:rPr lang="ru-RU" sz="2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(менее 4 программ в год)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–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ООУ №№ 4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, 5, 8, 12, 23, 26, 28, 34, 39, 40, 43, 51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 58, 67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, прогимназия «Кристина», Академический лицей, лицей при ТПУ, 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.-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 №№ 1, 22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приостановившая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работу ШСП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– ООУ №№ 6,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19,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2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7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,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70.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213" y="921346"/>
            <a:ext cx="11090031" cy="8758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Руководят </a:t>
            </a:r>
            <a:r>
              <a:rPr lang="ru-RU" sz="2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школьными службами медиации (примирения)</a:t>
            </a:r>
            <a:endParaRPr lang="ru-RU" sz="28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7192"/>
            <a:ext cx="10515600" cy="4379771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зам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. </a:t>
            </a:r>
            <a:r>
              <a:rPr lang="ru-RU" sz="2400" b="1" i="1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дир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. по ВР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(ОУ №№ 1, 5, 11, 12, 16, 36, 49, 51, 53, 70, РКГ № 2, 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.-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 № 22, Академический лицей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педагоги-психологи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(ОУ №№ 2, 3, 7, 8, 14, 18, 23, 24, 25, 26, 28, 29, 30, 32, 35, 37, 39, 41, 42, 43, 44, 45, 46, 50, 54, 55, 64, 67, 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.-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 № 1, «Кристина», Гуманитарный лицей, лицей при ТПУ, «Эврика-развитие», «Перспектива»,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СЛШ;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социальные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педагоги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(ОУ №№ 13, 31, 34, 40, 47, 56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ст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. вожатая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(СОШ № 15, 58);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педагог доп. образования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(ООУ № 22);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учителя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(ОУ №№ 4,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33). </a:t>
            </a: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05" y="898025"/>
            <a:ext cx="10515600" cy="564683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Состав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школьных служб медиации (примирения)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/>
            </a:r>
            <a:b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endParaRPr lang="ru-RU" sz="31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205" y="1958186"/>
            <a:ext cx="10515600" cy="47078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6625C"/>
                </a:solidFill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состав большинства школьных служб медиации (примирения) входят дети – </a:t>
            </a:r>
            <a:r>
              <a:rPr lang="ru-RU" sz="2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обучающиеся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5-11 классов – от 2 до 9 чел.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ОУ №№ 2, 4, 8, 19, 23, 27, 32, 39, 42, 45, 50, 65, 70, 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.-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.№ 1, 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.-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 № 22, прогимназии «Кристина», Академический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лицей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детей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в службах нет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ОУ №№ 7, 8, 13, 25, 29, 40, 45, 46, 53, </a:t>
            </a:r>
            <a:r>
              <a:rPr lang="ru-RU" sz="2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шк-инт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. № 1, «Эврика-развитие», Гуманитарном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лицее в </a:t>
            </a: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состав школьных служб медиации (примирения) входят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родители</a:t>
            </a:r>
            <a:r>
              <a:rPr lang="ru-RU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9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6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 обучения юных волонтеров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9070"/>
            <a:ext cx="10515600" cy="47078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Примерно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в половине образовательных организаций есть программы для обучения детей, часть из них – это авторские программы А. Коновалова или заимствованные из других 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источников,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часть - разработали собственные программы (от 6 до 136 час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.):</a:t>
            </a:r>
            <a:endParaRPr lang="ru-RU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Нет </a:t>
            </a:r>
            <a:r>
              <a:rPr lang="ru-RU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</a:t>
            </a:r>
            <a:r>
              <a:rPr lang="ru-RU" i="1" dirty="0">
                <a:solidFill>
                  <a:srgbClr val="16625C"/>
                </a:solidFill>
                <a:latin typeface="Century Gothic" panose="020B0502020202020204" pitchFamily="34" charset="0"/>
              </a:rPr>
              <a:t>: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ОУ №№ ОУ №№ 2 (в разработке), 4, 5, 6, 11, 18, 19, 24, 25, 27, 34, 36, 38, 39, 40, 42, 43, 44, 50, 55, 56, 64, 65, 70, РКГ № 2, </a:t>
            </a:r>
            <a:r>
              <a:rPr lang="ru-RU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шк.инт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. № 1, </a:t>
            </a:r>
            <a:r>
              <a:rPr lang="ru-RU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..-</a:t>
            </a:r>
            <a:r>
              <a:rPr lang="ru-RU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. № 22, Гуманитарный лицей, Академический лицей, прогимназия «Кристина».</a:t>
            </a:r>
          </a:p>
          <a:p>
            <a:pPr marL="0" indent="0">
              <a:buNone/>
            </a:pPr>
            <a:endParaRPr lang="ru-RU" dirty="0"/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12544" y="493565"/>
            <a:ext cx="9286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Мониторинги </a:t>
            </a:r>
            <a:r>
              <a:rPr lang="ru-RU" sz="24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Уполномоченного по правам ребенка Томской области в </a:t>
            </a:r>
            <a:r>
              <a:rPr lang="ru-RU" sz="24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2020-2021 уч. году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8094" y="2111433"/>
            <a:ext cx="8462357" cy="4065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Мониторинг эффективности деятельности школьных служб медиации (примирения)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сентябрь-октябрь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Анкетирование среди обучающихся 5 и 9 классов по проблеме </a:t>
            </a:r>
            <a:r>
              <a:rPr lang="ru-RU" sz="24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буллинга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школах – октябрь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г.;</a:t>
            </a:r>
          </a:p>
          <a:p>
            <a:pPr marL="0" indent="0" algn="just">
              <a:buNone/>
            </a:pP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Количество  проведенных           медиаций:</a:t>
            </a:r>
            <a:endParaRPr lang="ru-RU" sz="31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65" y="1240973"/>
            <a:ext cx="11122430" cy="5359332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взрослыми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 – ОУ №№ 1 (2 сл.), 2 (5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3 (4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4 (3 сл.), 5 (3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7 (11 сл.),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 12 (2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13 (4 сл.), 14 (6), 15 (18 сл.), 16 (16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18 (1 сл.), 22 (3 сл.), 25 (2 сл.), 28 (1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29 (7 сл.), 30 (5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31 (1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32 (4 сл.), 33 (8 сл.)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, 34 (3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35 (4 сл.), 36 (11 сл.), 37 (4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40 (1 сл.), 41 (2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42 (7 сл.)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, 43 (2), 44 (3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45 (4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46 (2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47 (4 сл.), 49 (7 сл.), 50 (5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51 (2 сл.), 53 (3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54 (7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55 (2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56 (5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58 (2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64 (6 сл.),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 65 (3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«Эврика-развитие» (46 сл.), РКГ № 2 (5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Гуманитарный лицей (1 сл.), Академический лицей (4 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«Перспектива» (7 сл.);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юными </a:t>
            </a:r>
            <a:r>
              <a:rPr lang="ru-RU" sz="3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волонтерами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– ОУ №№ 1 (2 сл.), 3 (2 сл.), 7 (2 сл.), 8 (2), 11 (5), 12 (1 сл.), 13 (2 сл.), 14 (1 сл.), 15 (2 сл.), 18 (1 сл.), 22 (1 сл.), 24 (2 сл.), 28 (2 сл.), 30 (1сл.), 31 (1 сл.), 35 (1 сл.), 36 (2 сл.), 37 (3), 44 (1 сл.), 46 (1 сл.), 47 (3), 53 (2 сл.), 54 (2сл.), </a:t>
            </a: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55 (4 сл.),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58 (2 сл.), Гуманитарный лицей (2 сл.), «Эврика-развитие» (1 сл.);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 </a:t>
            </a:r>
            <a:r>
              <a:rPr lang="ru-RU" sz="3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участием ТСП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-  ОУ №№ 16 (1), 26 (1), 31 (1), 49 (1 сл.), 54 (3 сл.), 55 (2 сл.), 67 (1 сл.), «Перспектива» (1 сл.);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не </a:t>
            </a:r>
            <a:r>
              <a:rPr lang="ru-RU" sz="34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провели ни одной медиации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– ОУ №№ 6, 19, 26, 27, 38, 39, 70, Сибирский лицей, лицей при ТПУ, Кристина, </a:t>
            </a:r>
            <a:r>
              <a:rPr lang="ru-RU" sz="3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шк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.-</a:t>
            </a:r>
            <a:r>
              <a:rPr lang="ru-RU" sz="3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инт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. №№ 1, 22, СЛШ.</a:t>
            </a:r>
          </a:p>
          <a:p>
            <a:endParaRPr lang="ru-RU" dirty="0"/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644" y="797843"/>
            <a:ext cx="10515600" cy="8758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Какие восстановительные программы проводились участн</a:t>
            </a:r>
            <a:r>
              <a:rPr lang="ru-RU" sz="31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и</a:t>
            </a:r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ками ШСП в 2020-2021 уч. году:</a:t>
            </a:r>
            <a:endParaRPr lang="ru-RU" sz="31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2007328"/>
            <a:ext cx="10515600" cy="4528122"/>
          </a:xfrm>
        </p:spPr>
        <p:txBody>
          <a:bodyPr>
            <a:normAutofit fontScale="850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медиация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– ОУ №№ 1 (4), 3 (6), 4 (3), 5 (3), 7 (13), 11 (3), 12 (1), 13 (6), 15 (18), 16 (14), 18 (2), 22 (3), 23 (1), 24 (2), 25 (1), 26 (1), 28 (2), 29 (7 сл.), 30 (6), 31 (4), 32 (4), 33 (4), 34 (1), 35 (5), 36 (10), 37 (5), 41 (2), 42 (6), 43 (2), 44 (4), 45 (2), 47 (7), 49 (4), 50 (5), 51 (1 сл.), 53 (1), 54 (6 сл.), 55 (4), 56 (5), 64 (6 сл.), 65 (3), 67 (2 сл.), РКГ № 2 (5), «Перспектива» (6 сл.), Гуманитарный лицей (1 сл.), Академический лицей (4 сл.), «Эврика-развитие» (40);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Круги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– ОУ №№ 3 (1), 11 (2), 12 (2), 16 (2), 26 (1), 28 (1), 31 (1), 33 (4), 34 (2), 36 (3), 37 (2), 42 (1), 43 (1), 45 (2), 46 (1), 49 (3), 51 (1), 53 (1), 54 (6), 55 (4), 67 (2), «Эврика-развитие» (6), «Перспектива» (1);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Школьно-семейный </a:t>
            </a:r>
            <a:r>
              <a:rPr lang="ru-RU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совет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- ОУ №№ 3 (2), 25 (1), 31 (1),43 (1), 53 (1);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Комиссия </a:t>
            </a:r>
            <a:r>
              <a:rPr lang="ru-RU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по урегулированию споров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– 14 (6).</a:t>
            </a:r>
          </a:p>
        </p:txBody>
      </p:sp>
    </p:spTree>
    <p:extLst>
      <p:ext uri="{BB962C8B-B14F-4D97-AF65-F5344CB8AC3E}">
        <p14:creationId xmlns:p14="http://schemas.microsoft.com/office/powerpoint/2010/main" val="26220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4683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Проблемы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  <a:endParaRPr lang="ru-RU" sz="31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4028"/>
            <a:ext cx="10515600" cy="5636029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проблемы, связанные с пандемией;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проблемы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с разграничением областей деятельности воспитательной службы, психологической службы и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ШСМ;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отсутствие программ для обучения юных волонтеров;</a:t>
            </a:r>
            <a:endParaRPr lang="ru-RU" sz="31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отсутствие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заинтересованных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педагогов;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 с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лабый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уровень подготовки в вопросах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медиации;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загруженность педагогов,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нехватка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времени;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недостаток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методического обеспечения деятельности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ШСМ;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хватает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помещений для занятий с детьми, проведения медиации;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непонимание 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родителями и обучающимися значения примирительных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процедур;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с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опротивление педагогического коллектива, использование традиционных административных мер решения конфликтных ситуаций;</a:t>
            </a:r>
            <a:endParaRPr lang="ru-RU" sz="31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трудности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, </a:t>
            </a:r>
            <a:r>
              <a:rPr lang="ru-RU" sz="3400" dirty="0">
                <a:solidFill>
                  <a:srgbClr val="16625C"/>
                </a:solidFill>
                <a:latin typeface="Century Gothic" panose="020B0502020202020204" pitchFamily="34" charset="0"/>
              </a:rPr>
              <a:t>связанные</a:t>
            </a:r>
            <a:r>
              <a:rPr lang="ru-RU" sz="3100" dirty="0">
                <a:solidFill>
                  <a:srgbClr val="16625C"/>
                </a:solidFill>
                <a:latin typeface="Century Gothic" panose="020B0502020202020204" pitchFamily="34" charset="0"/>
              </a:rPr>
              <a:t> со сменой поколений специалистов, набором и обучением взрослых и ребят, передачей накопленного 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опыта.</a:t>
            </a:r>
          </a:p>
          <a:p>
            <a:pPr lvl="0"/>
            <a:endParaRPr lang="ru-RU" dirty="0"/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4683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Предложения</a:t>
            </a:r>
            <a:r>
              <a:rPr lang="ru-RU" sz="3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  <a:endParaRPr lang="ru-RU" sz="31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4028"/>
            <a:ext cx="10515600" cy="5636029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выделение отдельной ставки для куратора ШСП;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проведение консультаций, мастер-классов, круглых столов, тренингов с целью обмена опытом работы;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возобновление профильных смен для обучающихся;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конкурсные мероприятия для юных волонтеров;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присутствие  при работе ТСП;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создание электронной базы методических материалов и кейсов для подготовки волонтеров-медиаторов и педагогов;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освещать больше информации о содержании деятельности служб примирения в СМИ;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семинар (мастер-класс) о проведении медиации в условиях эпидемиологических ограничений;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бесплатное обучение педагогов по Кругам сообщества.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-294664" y="3905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61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458" y="1469070"/>
            <a:ext cx="10515600" cy="5646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3100" i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3" y="2626821"/>
            <a:ext cx="10515600" cy="340252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Проводит Аппарат Уполномоченного по правам ребенка в Томской области;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Сроки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 с 13 сентября по 01 октября 2021 г.;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Объект мониторинга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 обучающиеся 6, 8 классов;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Способ анкетирования 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– заполнение </a:t>
            </a:r>
            <a:r>
              <a:rPr lang="en-US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Google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-формы.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420230" y="233792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537567" y="6029348"/>
            <a:ext cx="1052877" cy="1078522"/>
          </a:xfrm>
          <a:prstGeom prst="line">
            <a:avLst/>
          </a:prstGeom>
          <a:ln w="762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444" y="581403"/>
            <a:ext cx="10515600" cy="1461822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</a:t>
            </a:r>
            <a:br>
              <a:rPr lang="ru-RU" sz="3200" b="1" i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   </a:t>
            </a:r>
            <a:br>
              <a:rPr lang="ru-RU" sz="3200" b="1" i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sz="3200" b="1" i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Проект </a:t>
            </a:r>
            <a:br>
              <a:rPr lang="ru-RU" sz="3200" b="1" i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«Методическое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сопровождение педагогов-психологов ООУ в вопросах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обеспечения 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психологической безопасности образовательной среды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» 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(2017-2022гг.)</a:t>
            </a:r>
            <a: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(2017-2021 гг.)</a:t>
            </a:r>
            <a:br>
              <a:rPr lang="ru-RU" sz="3200" b="1" i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ru-RU" sz="3200" b="1" i="1" dirty="0">
                <a:solidFill>
                  <a:schemeClr val="bg1"/>
                </a:solidFill>
                <a:latin typeface="Century Gothic" pitchFamily="34" charset="0"/>
              </a:rPr>
            </a:br>
            <a:endParaRPr lang="ru-RU" sz="3100" i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3" y="2234081"/>
            <a:ext cx="10515600" cy="444935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Тематические направления: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Создание и развитие школьных служб медиации (примирения) в ОУ г. Томска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Профилактика </a:t>
            </a:r>
            <a:r>
              <a:rPr lang="ru-RU" sz="2400" b="1" i="1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буллинга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школе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ПТГ «Профилактика </a:t>
            </a:r>
            <a:r>
              <a:rPr lang="ru-RU" sz="24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буллинга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школе»;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Методические десанты в школы;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Профилактические десанты в школы.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Профилактика суицидального поведения детей и подростков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ПТГ «Психолого-педагогическое сопровождение детей и подростков, склонных к суициду»</a:t>
            </a:r>
          </a:p>
          <a:p>
            <a:pPr marL="0" lvl="0" indent="0" algn="just">
              <a:buNone/>
            </a:pPr>
            <a:endParaRPr lang="ru-RU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0376"/>
            <a:ext cx="10229850" cy="83641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Мероприятия МАУ ИМЦ по вопросам организации профилактической работы с детьми «группы риска» и по вопросам создания и развития школьных служб медиации (примирения) в 2021-2022 уч. году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14350" y="1614121"/>
            <a:ext cx="10850088" cy="5243879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совещание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по вопросам организации профилактической работы с детьми «группы риска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», создания и развития школьных служб медиации (примирения) -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сентябрь;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ПТГ в рамках проекта – в течение года;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i="1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стажировочные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площадки по профилактике деструктивного поведения и управлению дисциплиной – в течение года;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еминар «Внедрение восстановительного подхода»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(из опыта работы МАОУ СОШ № 30) –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октябрь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Start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-тренинги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для начинающих медиаторов –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ноябрь;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профильные смены «Школьная медиация» – ноябрь, март;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еминар «Комплексная модель противодействия </a:t>
            </a:r>
            <a:r>
              <a:rPr lang="ru-RU" sz="18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буллингу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» -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январь</a:t>
            </a:r>
            <a:r>
              <a:rPr lang="ru-RU" sz="18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деловая игра «Маркеры </a:t>
            </a:r>
            <a:r>
              <a:rPr lang="ru-RU" sz="18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буллинга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подростковой среде и его профилактика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» (из опыта работы СЛШ) -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март;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межрегиональный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семинар «Технологии сопровождения подростков, находящихся в конфликте» - </a:t>
            </a:r>
            <a:r>
              <a:rPr lang="ru-RU" sz="18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апрель;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IV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Слет юных медиаторов – </a:t>
            </a:r>
            <a:r>
              <a:rPr lang="ru-RU" sz="18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апрель.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351" y="403930"/>
            <a:ext cx="588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Контакты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6351" y="1336770"/>
            <a:ext cx="68528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Тимофеева Алла Ивановна</a:t>
            </a:r>
          </a:p>
          <a:p>
            <a:r>
              <a:rPr lang="ru-RU" sz="20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методист по детской и подростковой психологии, начальник отдела МАУ ИМЦ</a:t>
            </a:r>
          </a:p>
          <a:p>
            <a:endParaRPr lang="ru-RU" sz="2400" dirty="0" smtClean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ул. Киевская, 89 (каб.4)</a:t>
            </a: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Раб. 43-05-32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Сот. 8-913-883-73-75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alla.timofeewa2013@yandex.ru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74" y="5517116"/>
            <a:ext cx="494813" cy="494813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594" y="5563753"/>
            <a:ext cx="491580" cy="49158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66" y="5563753"/>
            <a:ext cx="492886" cy="492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51" y="6133889"/>
            <a:ext cx="640660" cy="64066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15" y="6144693"/>
            <a:ext cx="640660" cy="640660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879" y="6143452"/>
            <a:ext cx="640660" cy="642439"/>
          </a:xfrm>
          <a:prstGeom prst="rect">
            <a:avLst/>
          </a:prstGeom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146351" y="4973324"/>
            <a:ext cx="7555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Группы МАУ ИМЦ г. Томска в социальных сетях:</a:t>
            </a:r>
          </a:p>
        </p:txBody>
      </p:sp>
    </p:spTree>
    <p:extLst>
      <p:ext uri="{BB962C8B-B14F-4D97-AF65-F5344CB8AC3E}">
        <p14:creationId xmlns:p14="http://schemas.microsoft.com/office/powerpoint/2010/main" val="30227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 -6, 8 классы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4370"/>
              </p:ext>
            </p:extLst>
          </p:nvPr>
        </p:nvGraphicFramePr>
        <p:xfrm>
          <a:off x="898467" y="1064030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4500843"/>
              </p:ext>
            </p:extLst>
          </p:nvPr>
        </p:nvGraphicFramePr>
        <p:xfrm>
          <a:off x="1898996" y="1367444"/>
          <a:ext cx="9206808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271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Бывают ли в вашей школе конфликтные ситуации? Ответ «Да»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241794"/>
              </p:ext>
            </p:extLst>
          </p:nvPr>
        </p:nvGraphicFramePr>
        <p:xfrm>
          <a:off x="682336" y="1047404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74469493"/>
              </p:ext>
            </p:extLst>
          </p:nvPr>
        </p:nvGraphicFramePr>
        <p:xfrm>
          <a:off x="1732742" y="1367444"/>
          <a:ext cx="9838574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594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Какие угрозы есть в вашей школе?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4370"/>
              </p:ext>
            </p:extLst>
          </p:nvPr>
        </p:nvGraphicFramePr>
        <p:xfrm>
          <a:off x="898467" y="1064030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48691474"/>
              </p:ext>
            </p:extLst>
          </p:nvPr>
        </p:nvGraphicFramePr>
        <p:xfrm>
          <a:off x="1325120" y="1064030"/>
          <a:ext cx="9968411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663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Знакомы ли вы с работой службы медиации (примирения) </a:t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вашей школе?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4370"/>
              </p:ext>
            </p:extLst>
          </p:nvPr>
        </p:nvGraphicFramePr>
        <p:xfrm>
          <a:off x="898467" y="1064030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73646337"/>
              </p:ext>
            </p:extLst>
          </p:nvPr>
        </p:nvGraphicFramePr>
        <p:xfrm>
          <a:off x="1325120" y="1064030"/>
          <a:ext cx="9968411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685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Обращались ли вы за помощью в школьную службу </a:t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медиации (примирения) ?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4370"/>
              </p:ext>
            </p:extLst>
          </p:nvPr>
        </p:nvGraphicFramePr>
        <p:xfrm>
          <a:off x="898467" y="1064030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28398587"/>
              </p:ext>
            </p:extLst>
          </p:nvPr>
        </p:nvGraphicFramePr>
        <p:xfrm>
          <a:off x="1325120" y="1064030"/>
          <a:ext cx="9968411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461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Считаете ли вы свое пребывание в школе небезопасным? </a:t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4370"/>
              </p:ext>
            </p:extLst>
          </p:nvPr>
        </p:nvGraphicFramePr>
        <p:xfrm>
          <a:off x="898467" y="1064030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34123320"/>
              </p:ext>
            </p:extLst>
          </p:nvPr>
        </p:nvGraphicFramePr>
        <p:xfrm>
          <a:off x="1898996" y="1367444"/>
          <a:ext cx="9206808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750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Анкетирование обучающихся 5 и 9 классов ОУ Томской обл.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512916"/>
            <a:ext cx="10395065" cy="447224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Всего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в анкетировании приняли участие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5645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обуч-ся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из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227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ООУ Томской области</a:t>
            </a:r>
          </a:p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2731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(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48,4%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из них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сталкивались с </a:t>
            </a:r>
            <a:r>
              <a:rPr lang="ru-RU" sz="2000" b="1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буллингом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Школы г. Томска, где дети сталкивались с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буллингом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чаще других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25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82,8%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гимназия № 24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79%;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лицей № 7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74%%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СОШ № 11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62,7%;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Школа «Эврика-развитие» –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61,1%.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3123</Words>
  <Application>Microsoft Office PowerPoint</Application>
  <PresentationFormat>Широкоэкранный</PresentationFormat>
  <Paragraphs>233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Мониторинг эффективности деятельности школьных служб медиации (примирения) -6, 8 классы</vt:lpstr>
      <vt:lpstr>Бывают ли в вашей школе конфликтные ситуации? Ответ «Да»</vt:lpstr>
      <vt:lpstr>Какие угрозы есть в вашей школе?</vt:lpstr>
      <vt:lpstr>Знакомы ли вы с работой службы медиации (примирения)  в вашей школе?</vt:lpstr>
      <vt:lpstr>Обращались ли вы за помощью в школьную службу  медиации (примирения) ?</vt:lpstr>
      <vt:lpstr>Считаете ли вы свое пребывание в школе небезопасным?  </vt:lpstr>
      <vt:lpstr>Анкетирование обучающихся 5 и 9 классов ОУ Томской обл.</vt:lpstr>
      <vt:lpstr>Анкетирование обучающихся 5 и 9 классов ОУ Томской обл.</vt:lpstr>
      <vt:lpstr>Анкетирование обучающихся 5 и 9 классов ОУ Томской обл.</vt:lpstr>
      <vt:lpstr>Анкетирование обучающихся 5 и 9 классов ОУ Томской обл.</vt:lpstr>
      <vt:lpstr>Анкетирование обучающихся 5 и 9 классов ОУ Томской обл.</vt:lpstr>
      <vt:lpstr>Распоряжение департамента образования администрации Города Томска от 06.05.2020 г. № 313-р «Об организации служб медиации  в образовательных учреждениях г. Томска»</vt:lpstr>
      <vt:lpstr>Итоги мониторинга деятельности школьных служб медиации (примирения) в ООУ г. Томска (апрель 2021)</vt:lpstr>
      <vt:lpstr> Статус службы (на 01.05.2021 г.) </vt:lpstr>
      <vt:lpstr>Руководят школьными службами медиации (примирения)</vt:lpstr>
      <vt:lpstr> Состав школьных служб медиации (примирения) </vt:lpstr>
      <vt:lpstr> Программы обучения юных волонтеров </vt:lpstr>
      <vt:lpstr>Количество  проведенных           медиаций:</vt:lpstr>
      <vt:lpstr>Какие восстановительные программы проводились участниками ШСП в 2020-2021 уч. году:</vt:lpstr>
      <vt:lpstr>Проблемы:</vt:lpstr>
      <vt:lpstr>Предложения:</vt:lpstr>
      <vt:lpstr>Мониторинг эффективности деятельности школьных служб медиации (примирения) </vt:lpstr>
      <vt:lpstr> «                                                  Проект  «Методическое сопровождение педагогов-психологов ООУ в вопросах обеспечения психологической безопасности образовательной среды» (2017-2022гг.) (2017-2021 гг.)  </vt:lpstr>
      <vt:lpstr>Мероприятия МАУ ИМЦ по вопросам организации профилактической работы с детьми «группы риска» и по вопросам создания и развития школьных служб медиации (примирения) в 2021-2022 уч. году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Алла Ивановна Тимофеева</cp:lastModifiedBy>
  <cp:revision>82</cp:revision>
  <dcterms:created xsi:type="dcterms:W3CDTF">2020-08-10T04:19:49Z</dcterms:created>
  <dcterms:modified xsi:type="dcterms:W3CDTF">2021-12-21T11:16:08Z</dcterms:modified>
</cp:coreProperties>
</file>