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9" r:id="rId3"/>
    <p:sldId id="316" r:id="rId4"/>
    <p:sldId id="317" r:id="rId5"/>
    <p:sldId id="318" r:id="rId6"/>
    <p:sldId id="319" r:id="rId7"/>
    <p:sldId id="320" r:id="rId8"/>
    <p:sldId id="321" r:id="rId9"/>
    <p:sldId id="322" r:id="rId10"/>
    <p:sldId id="323" r:id="rId11"/>
    <p:sldId id="264" r:id="rId12"/>
    <p:sldId id="265" r:id="rId13"/>
    <p:sldId id="266" r:id="rId14"/>
    <p:sldId id="278" r:id="rId15"/>
    <p:sldId id="279" r:id="rId16"/>
    <p:sldId id="280" r:id="rId17"/>
    <p:sldId id="281" r:id="rId18"/>
    <p:sldId id="282" r:id="rId19"/>
    <p:sldId id="283" r:id="rId20"/>
    <p:sldId id="285" r:id="rId21"/>
    <p:sldId id="286" r:id="rId22"/>
    <p:sldId id="288" r:id="rId23"/>
    <p:sldId id="287" r:id="rId24"/>
    <p:sldId id="274" r:id="rId25"/>
    <p:sldId id="289" r:id="rId26"/>
    <p:sldId id="290" r:id="rId27"/>
    <p:sldId id="291" r:id="rId2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29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B578CAFD-96A5-4359-94C0-4F52672C2D0B}" type="datetimeFigureOut">
              <a:rPr lang="ru-RU"/>
              <a:pPr>
                <a:defRPr/>
              </a:pPr>
              <a:t>20.12.2021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CC86B95-3CE5-42C5-9718-AFE9A74FA92C}"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0537E598-7381-4B77-9E1C-48F0B77B4A0B}" type="datetimeFigureOut">
              <a:rPr lang="ru-RU"/>
              <a:pPr>
                <a:defRPr/>
              </a:pPr>
              <a:t>20.12.2021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2D58532-236E-4CAB-97AD-F8D398B4CECC}"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063271BB-EA79-4C86-9F92-E10B9568C462}" type="datetimeFigureOut">
              <a:rPr lang="ru-RU"/>
              <a:pPr>
                <a:defRPr/>
              </a:pPr>
              <a:t>20.12.2021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1DE23C0-676D-471E-BFD6-9D22A677FCAD}"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AEC61E1F-583A-4FB5-8BC9-03E77A06CE6C}" type="datetimeFigureOut">
              <a:rPr lang="ru-RU"/>
              <a:pPr>
                <a:defRPr/>
              </a:pPr>
              <a:t>20.12.2021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2B46070-A6C4-4836-B61B-A64DBD5D0E10}"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C51B1FF7-1EEE-45C8-B36F-9121DA443C3B}" type="datetimeFigureOut">
              <a:rPr lang="ru-RU"/>
              <a:pPr>
                <a:defRPr/>
              </a:pPr>
              <a:t>20.12.2021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576142B-CF1A-4C63-BF4D-115FBFA93898}"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90317A59-BDF4-4D10-B887-C039BC536929}" type="datetimeFigureOut">
              <a:rPr lang="ru-RU"/>
              <a:pPr>
                <a:defRPr/>
              </a:pPr>
              <a:t>20.12.2021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56F0903-A2A8-4A48-8DB7-3D68E0F5215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5C5FEE9A-3460-44F0-B923-C7A454C07D8A}" type="datetimeFigureOut">
              <a:rPr lang="ru-RU"/>
              <a:pPr>
                <a:defRPr/>
              </a:pPr>
              <a:t>20.12.2021</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61658F36-C122-47FD-8AFD-C698419391A9}"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BD34E296-D8F6-4EE5-BFB9-2A223E26C0DC}" type="datetimeFigureOut">
              <a:rPr lang="ru-RU"/>
              <a:pPr>
                <a:defRPr/>
              </a:pPr>
              <a:t>20.12.2021</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15188E8A-CB50-492B-A753-ED23BD00A65A}"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83F8915-B346-4018-A61D-061E5D54BD81}" type="datetimeFigureOut">
              <a:rPr lang="ru-RU"/>
              <a:pPr>
                <a:defRPr/>
              </a:pPr>
              <a:t>20.12.2021</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344A6ABD-A21C-4CE0-8D50-CDC3F157AA1C}"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6924949F-7724-4092-96BE-C00665A50B6C}" type="datetimeFigureOut">
              <a:rPr lang="ru-RU"/>
              <a:pPr>
                <a:defRPr/>
              </a:pPr>
              <a:t>20.12.2021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7B7577C-F8A1-49B7-B8B3-7F75AC2115D0}"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B8AA3313-E321-47E2-980B-2E34005804AB}" type="datetimeFigureOut">
              <a:rPr lang="ru-RU"/>
              <a:pPr>
                <a:defRPr/>
              </a:pPr>
              <a:t>20.12.2021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DE2F165-AC43-4334-928F-6C29E0C86BDE}"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2000"/>
            <a:lum/>
          </a:blip>
          <a:srcRect/>
          <a:stretch>
            <a:fillRect l="-17000" r="-17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4C49F39-6A87-4685-918F-5A322C16BB4C}" type="datetimeFigureOut">
              <a:rPr lang="ru-RU"/>
              <a:pPr>
                <a:defRPr/>
              </a:pPr>
              <a:t>20.12.2021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E3FE9D1-C89F-4ED6-99AC-C237578E158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1"/>
          <p:cNvSpPr>
            <a:spLocks noGrp="1"/>
          </p:cNvSpPr>
          <p:nvPr>
            <p:ph type="ctrTitle"/>
          </p:nvPr>
        </p:nvSpPr>
        <p:spPr>
          <a:xfrm>
            <a:off x="685800" y="1125538"/>
            <a:ext cx="7772400" cy="3240087"/>
          </a:xfrm>
        </p:spPr>
        <p:txBody>
          <a:bodyPr/>
          <a:lstStyle/>
          <a:p>
            <a:pPr eaLnBrk="1" hangingPunct="1"/>
            <a:r>
              <a:rPr lang="ru-RU" b="1" smtClean="0">
                <a:solidFill>
                  <a:srgbClr val="376092"/>
                </a:solidFill>
                <a:latin typeface="Times New Roman" pitchFamily="18" charset="0"/>
                <a:cs typeface="Times New Roman" pitchFamily="18" charset="0"/>
              </a:rPr>
              <a:t>Формы организации взаимодействия педагога-психолога с учителями</a:t>
            </a:r>
            <a:r>
              <a:rPr lang="ru-RU" smtClean="0"/>
              <a:t> </a:t>
            </a:r>
            <a:r>
              <a:rPr lang="ru-RU" sz="4000" b="1" smtClean="0">
                <a:solidFill>
                  <a:srgbClr val="376092"/>
                </a:solidFill>
              </a:rPr>
              <a:t/>
            </a:r>
            <a:br>
              <a:rPr lang="ru-RU" sz="4000" b="1" smtClean="0">
                <a:solidFill>
                  <a:srgbClr val="376092"/>
                </a:solidFill>
              </a:rPr>
            </a:br>
            <a:endParaRPr lang="ru-RU" sz="3200" b="1" i="1" smtClean="0">
              <a:solidFill>
                <a:srgbClr val="376092"/>
              </a:solidFill>
              <a:latin typeface="Times New Roman" pitchFamily="18" charset="0"/>
              <a:cs typeface="Times New Roman" pitchFamily="18" charset="0"/>
            </a:endParaRPr>
          </a:p>
        </p:txBody>
      </p:sp>
      <p:sp>
        <p:nvSpPr>
          <p:cNvPr id="3" name="Подзаголовок 2">
            <a:extLst/>
          </p:cNvPr>
          <p:cNvSpPr>
            <a:spLocks noGrp="1"/>
          </p:cNvSpPr>
          <p:nvPr>
            <p:ph type="subTitle" idx="1"/>
          </p:nvPr>
        </p:nvSpPr>
        <p:spPr>
          <a:xfrm>
            <a:off x="3995738" y="4581525"/>
            <a:ext cx="4897437" cy="1150938"/>
          </a:xfrm>
        </p:spPr>
        <p:txBody>
          <a:bodyPr rtlCol="0">
            <a:normAutofit fontScale="70000" lnSpcReduction="20000"/>
          </a:bodyPr>
          <a:lstStyle/>
          <a:p>
            <a:pPr eaLnBrk="1" fontAlgn="auto" hangingPunct="1">
              <a:spcAft>
                <a:spcPts val="0"/>
              </a:spcAft>
              <a:buFont typeface="Arial" pitchFamily="34" charset="0"/>
              <a:buNone/>
              <a:defRPr/>
            </a:pPr>
            <a:r>
              <a:rPr lang="ru-RU" i="1" dirty="0">
                <a:solidFill>
                  <a:schemeClr val="accent1">
                    <a:lumMod val="75000"/>
                  </a:schemeClr>
                </a:solidFill>
                <a:latin typeface="Times New Roman" panose="02020603050405020304" pitchFamily="18" charset="0"/>
                <a:cs typeface="Times New Roman" panose="02020603050405020304" pitchFamily="18" charset="0"/>
              </a:rPr>
              <a:t>Педагог-психолог </a:t>
            </a:r>
          </a:p>
          <a:p>
            <a:pPr eaLnBrk="1" fontAlgn="auto" hangingPunct="1">
              <a:spcAft>
                <a:spcPts val="0"/>
              </a:spcAft>
              <a:buFont typeface="Arial" pitchFamily="34" charset="0"/>
              <a:buNone/>
              <a:defRPr/>
            </a:pPr>
            <a:r>
              <a:rPr lang="ru-RU" i="1" dirty="0">
                <a:solidFill>
                  <a:schemeClr val="accent1">
                    <a:lumMod val="75000"/>
                  </a:schemeClr>
                </a:solidFill>
                <a:latin typeface="Times New Roman" panose="02020603050405020304" pitchFamily="18" charset="0"/>
                <a:cs typeface="Times New Roman" panose="02020603050405020304" pitchFamily="18" charset="0"/>
              </a:rPr>
              <a:t>МАОУ СОШ №35 г</a:t>
            </a:r>
            <a:r>
              <a:rPr lang="ru-RU" i="1" dirty="0" smtClean="0">
                <a:solidFill>
                  <a:schemeClr val="accent1">
                    <a:lumMod val="75000"/>
                  </a:schemeClr>
                </a:solidFill>
                <a:latin typeface="Times New Roman" panose="02020603050405020304" pitchFamily="18" charset="0"/>
                <a:cs typeface="Times New Roman" panose="02020603050405020304" pitchFamily="18" charset="0"/>
              </a:rPr>
              <a:t>. Томска</a:t>
            </a:r>
            <a:endParaRPr lang="ru-RU" i="1" dirty="0">
              <a:solidFill>
                <a:schemeClr val="accent1">
                  <a:lumMod val="75000"/>
                </a:schemeClr>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itchFamily="34" charset="0"/>
              <a:buNone/>
              <a:defRPr/>
            </a:pPr>
            <a:r>
              <a:rPr lang="ru-RU" i="1" dirty="0">
                <a:solidFill>
                  <a:schemeClr val="accent1">
                    <a:lumMod val="75000"/>
                  </a:schemeClr>
                </a:solidFill>
                <a:latin typeface="Times New Roman" panose="02020603050405020304" pitchFamily="18" charset="0"/>
                <a:cs typeface="Times New Roman" panose="02020603050405020304" pitchFamily="18" charset="0"/>
              </a:rPr>
              <a:t>Пискунова Ирина Федоровна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idx="4294967295"/>
          </p:nvPr>
        </p:nvSpPr>
        <p:spPr>
          <a:xfrm>
            <a:off x="107950" y="260350"/>
            <a:ext cx="8785225" cy="865188"/>
          </a:xfrm>
        </p:spPr>
        <p:txBody>
          <a:bodyPr/>
          <a:lstStyle/>
          <a:p>
            <a:pPr eaLnBrk="1" hangingPunct="1"/>
            <a:r>
              <a:rPr lang="ru-RU" sz="3200" b="1" smtClean="0">
                <a:solidFill>
                  <a:srgbClr val="376092"/>
                </a:solidFill>
                <a:latin typeface="Times New Roman" pitchFamily="18" charset="0"/>
                <a:cs typeface="Times New Roman" pitchFamily="18" charset="0"/>
              </a:rPr>
              <a:t>Формы работы</a:t>
            </a:r>
            <a:endParaRPr lang="ru-RU" sz="3200" b="1" u="sng" smtClean="0">
              <a:solidFill>
                <a:srgbClr val="376092"/>
              </a:solidFill>
              <a:latin typeface="Times New Roman" pitchFamily="18" charset="0"/>
              <a:cs typeface="Times New Roman" pitchFamily="18" charset="0"/>
            </a:endParaRPr>
          </a:p>
        </p:txBody>
      </p:sp>
      <p:sp>
        <p:nvSpPr>
          <p:cNvPr id="22530" name="Содержимое 2"/>
          <p:cNvSpPr>
            <a:spLocks noGrp="1"/>
          </p:cNvSpPr>
          <p:nvPr>
            <p:ph idx="4294967295"/>
          </p:nvPr>
        </p:nvSpPr>
        <p:spPr>
          <a:xfrm>
            <a:off x="468313" y="1268413"/>
            <a:ext cx="8229600" cy="4857750"/>
          </a:xfrm>
        </p:spPr>
        <p:txBody>
          <a:bodyPr/>
          <a:lstStyle/>
          <a:p>
            <a:pPr marL="609600" indent="-609600" algn="just" eaLnBrk="1" hangingPunct="1">
              <a:buFont typeface="Arial" charset="0"/>
              <a:buAutoNum type="arabicPeriod"/>
            </a:pPr>
            <a:r>
              <a:rPr lang="ru-RU" sz="1600" b="1" i="1" smtClean="0">
                <a:solidFill>
                  <a:srgbClr val="376092"/>
                </a:solidFill>
                <a:latin typeface="Times New Roman" pitchFamily="18" charset="0"/>
                <a:cs typeface="Times New Roman" pitchFamily="18" charset="0"/>
              </a:rPr>
              <a:t>обучающие семинары, </a:t>
            </a:r>
          </a:p>
          <a:p>
            <a:pPr marL="609600" indent="-609600" algn="just" eaLnBrk="1" hangingPunct="1">
              <a:buFont typeface="Arial" charset="0"/>
              <a:buAutoNum type="arabicPeriod"/>
            </a:pPr>
            <a:r>
              <a:rPr lang="ru-RU" sz="1600" b="1" i="1" smtClean="0">
                <a:solidFill>
                  <a:srgbClr val="376092"/>
                </a:solidFill>
                <a:latin typeface="Times New Roman" pitchFamily="18" charset="0"/>
                <a:cs typeface="Times New Roman" pitchFamily="18" charset="0"/>
              </a:rPr>
              <a:t>психологические тренинги, </a:t>
            </a:r>
          </a:p>
          <a:p>
            <a:pPr marL="609600" indent="-609600" algn="just" eaLnBrk="1" hangingPunct="1">
              <a:buFont typeface="Arial" charset="0"/>
              <a:buAutoNum type="arabicPeriod"/>
            </a:pPr>
            <a:r>
              <a:rPr lang="ru-RU" sz="1600" b="1" i="1" smtClean="0">
                <a:solidFill>
                  <a:srgbClr val="376092"/>
                </a:solidFill>
                <a:latin typeface="Times New Roman" pitchFamily="18" charset="0"/>
                <a:cs typeface="Times New Roman" pitchFamily="18" charset="0"/>
              </a:rPr>
              <a:t>психологические игры, </a:t>
            </a:r>
          </a:p>
          <a:p>
            <a:pPr marL="609600" indent="-609600" algn="just" eaLnBrk="1" hangingPunct="1">
              <a:buFont typeface="Arial" charset="0"/>
              <a:buAutoNum type="arabicPeriod"/>
            </a:pPr>
            <a:r>
              <a:rPr lang="ru-RU" sz="1600" b="1" i="1" smtClean="0">
                <a:solidFill>
                  <a:srgbClr val="376092"/>
                </a:solidFill>
                <a:latin typeface="Times New Roman" pitchFamily="18" charset="0"/>
                <a:cs typeface="Times New Roman" pitchFamily="18" charset="0"/>
              </a:rPr>
              <a:t>педагогические советы, </a:t>
            </a:r>
          </a:p>
          <a:p>
            <a:pPr marL="609600" indent="-609600" algn="just" eaLnBrk="1" hangingPunct="1">
              <a:buFont typeface="Arial" charset="0"/>
              <a:buAutoNum type="arabicPeriod"/>
            </a:pPr>
            <a:r>
              <a:rPr lang="ru-RU" sz="1600" b="1" i="1" smtClean="0">
                <a:solidFill>
                  <a:srgbClr val="376092"/>
                </a:solidFill>
                <a:latin typeface="Times New Roman" pitchFamily="18" charset="0"/>
                <a:cs typeface="Times New Roman" pitchFamily="18" charset="0"/>
              </a:rPr>
              <a:t>методические объединения учителей предметников и классных руководителей.</a:t>
            </a:r>
          </a:p>
          <a:p>
            <a:pPr marL="609600" indent="-609600" algn="just" eaLnBrk="1" hangingPunct="1">
              <a:buFont typeface="Arial" charset="0"/>
              <a:buAutoNum type="arabicPeriod"/>
            </a:pPr>
            <a:endParaRPr lang="ru-RU" sz="1600" b="1" i="1" smtClean="0">
              <a:solidFill>
                <a:srgbClr val="376092"/>
              </a:solidFill>
              <a:latin typeface="Times New Roman" pitchFamily="18" charset="0"/>
              <a:cs typeface="Times New Roman" pitchFamily="18" charset="0"/>
            </a:endParaRPr>
          </a:p>
          <a:p>
            <a:pPr marL="609600" indent="-609600" algn="just" eaLnBrk="1" hangingPunct="1">
              <a:buFont typeface="Arial" charset="0"/>
              <a:buNone/>
            </a:pPr>
            <a:r>
              <a:rPr lang="ru-RU" sz="1600" b="1" i="1" smtClean="0">
                <a:solidFill>
                  <a:srgbClr val="376092"/>
                </a:solidFill>
                <a:latin typeface="Times New Roman" pitchFamily="18" charset="0"/>
                <a:cs typeface="Times New Roman" pitchFamily="18" charset="0"/>
              </a:rPr>
              <a:t>	Дополнительно: создан информационный стенд «Психолог и Я», где размещается психологическая информация разной тематики: телефон доверия, толерантность, агрессия, способы борьбы со стрессом, эмоциональные состояния, «готовимся к экзаменам» и др. </a:t>
            </a:r>
          </a:p>
          <a:p>
            <a:pPr marL="609600" indent="-609600" algn="just" eaLnBrk="1" hangingPunct="1">
              <a:buFont typeface="Arial" charset="0"/>
              <a:buNone/>
            </a:pPr>
            <a:endParaRPr lang="ru-RU" sz="1600" b="1" i="1" smtClean="0">
              <a:solidFill>
                <a:srgbClr val="376092"/>
              </a:solidFill>
              <a:latin typeface="Times New Roman" pitchFamily="18" charset="0"/>
              <a:cs typeface="Times New Roman" pitchFamily="18" charset="0"/>
            </a:endParaRPr>
          </a:p>
          <a:p>
            <a:pPr marL="609600" indent="-609600" algn="just" eaLnBrk="1" hangingPunct="1">
              <a:buFont typeface="Arial" charset="0"/>
              <a:buNone/>
            </a:pPr>
            <a:r>
              <a:rPr lang="ru-RU" sz="1600" b="1" i="1" smtClean="0">
                <a:solidFill>
                  <a:srgbClr val="376092"/>
                </a:solidFill>
                <a:latin typeface="Times New Roman" pitchFamily="18" charset="0"/>
                <a:cs typeface="Times New Roman" pitchFamily="18" charset="0"/>
              </a:rPr>
              <a:t>	Интернет-ресурс: создана и функционирует Вконтакте сообщество «Психологическая служба МБОУ «Лицей №21», где также размещается тематическая информация по психологии для родителей и детей. А также психологическая служба лицея размещена на официальном сайте образовательной организации</a:t>
            </a:r>
          </a:p>
          <a:p>
            <a:pPr marL="609600" indent="-609600" algn="just" eaLnBrk="1" hangingPunct="1">
              <a:buFont typeface="Arial" charset="0"/>
              <a:buNone/>
            </a:pPr>
            <a:endParaRPr lang="ru-RU" sz="1600" b="1" i="1" smtClean="0">
              <a:solidFill>
                <a:srgbClr val="376092"/>
              </a:solidFill>
              <a:latin typeface="Times New Roman" pitchFamily="18" charset="0"/>
              <a:cs typeface="Times New Roman" pitchFamily="18" charset="0"/>
            </a:endParaRPr>
          </a:p>
          <a:p>
            <a:pPr marL="609600" indent="-609600" algn="r" eaLnBrk="1" hangingPunct="1">
              <a:buFont typeface="Arial" charset="0"/>
              <a:buNone/>
            </a:pPr>
            <a:r>
              <a:rPr lang="en-US" sz="2000" b="1" i="1" smtClean="0">
                <a:solidFill>
                  <a:srgbClr val="376092"/>
                </a:solidFill>
                <a:latin typeface="Times New Roman" pitchFamily="18" charset="0"/>
                <a:cs typeface="Times New Roman" pitchFamily="18" charset="0"/>
              </a:rPr>
              <a:t>https://rospsy.ru/ node/112</a:t>
            </a:r>
            <a:r>
              <a:rPr lang="ru-RU" sz="1600" b="1" i="1" smtClean="0">
                <a:solidFill>
                  <a:srgbClr val="376092"/>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274638"/>
            <a:ext cx="8147050" cy="1425575"/>
          </a:xfrm>
        </p:spPr>
        <p:txBody>
          <a:bodyPr rtlCol="0">
            <a:noAutofit/>
          </a:bodyPr>
          <a:lstStyle/>
          <a:p>
            <a:pPr eaLnBrk="1" fontAlgn="auto" hangingPunct="1">
              <a:spcAft>
                <a:spcPts val="0"/>
              </a:spcAft>
              <a:defRPr/>
            </a:pPr>
            <a:r>
              <a:rPr lang="ru-RU" sz="3200" b="1" dirty="0">
                <a:solidFill>
                  <a:schemeClr val="accent1">
                    <a:lumMod val="75000"/>
                  </a:schemeClr>
                </a:solidFill>
                <a:latin typeface="Times New Roman" panose="02020603050405020304" pitchFamily="18" charset="0"/>
                <a:cs typeface="Times New Roman" panose="02020603050405020304" pitchFamily="18" charset="0"/>
              </a:rPr>
              <a:t>Методический семинар «Создание специальных педагогических условий на уроках в условиях инклюзивного класса» </a:t>
            </a:r>
          </a:p>
        </p:txBody>
      </p:sp>
      <p:sp>
        <p:nvSpPr>
          <p:cNvPr id="3" name="Содержимое 2"/>
          <p:cNvSpPr>
            <a:spLocks noGrp="1"/>
          </p:cNvSpPr>
          <p:nvPr>
            <p:ph idx="1"/>
          </p:nvPr>
        </p:nvSpPr>
        <p:spPr>
          <a:xfrm>
            <a:off x="250825" y="2205038"/>
            <a:ext cx="8208963" cy="3671887"/>
          </a:xfrm>
        </p:spPr>
        <p:txBody>
          <a:bodyPr rtlCol="0">
            <a:normAutofit fontScale="92500" lnSpcReduction="10000"/>
          </a:bodyPr>
          <a:lstStyle/>
          <a:p>
            <a:pPr algn="just" eaLnBrk="1" fontAlgn="auto" hangingPunct="1">
              <a:spcAft>
                <a:spcPts val="0"/>
              </a:spcAft>
              <a:buFont typeface="Arial" pitchFamily="34" charset="0"/>
              <a:buChar char="•"/>
              <a:defRPr/>
            </a:pPr>
            <a:r>
              <a:rPr lang="ru-RU" dirty="0">
                <a:solidFill>
                  <a:schemeClr val="accent1">
                    <a:lumMod val="75000"/>
                  </a:schemeClr>
                </a:solidFill>
              </a:rPr>
              <a:t>    </a:t>
            </a:r>
            <a:r>
              <a:rPr lang="ru-RU" sz="2800" b="1" dirty="0">
                <a:solidFill>
                  <a:schemeClr val="accent1">
                    <a:lumMod val="75000"/>
                  </a:schemeClr>
                </a:solidFill>
                <a:latin typeface="Times New Roman" panose="02020603050405020304" pitchFamily="18" charset="0"/>
                <a:ea typeface="+mj-ea"/>
                <a:cs typeface="Times New Roman" panose="02020603050405020304" pitchFamily="18" charset="0"/>
              </a:rPr>
              <a:t>Демонстрация интерактивных форм работы;</a:t>
            </a:r>
          </a:p>
          <a:p>
            <a:pPr algn="just" eaLnBrk="1" fontAlgn="auto" hangingPunct="1">
              <a:spcAft>
                <a:spcPts val="0"/>
              </a:spcAft>
              <a:buFont typeface="Arial" pitchFamily="34" charset="0"/>
              <a:buChar char="•"/>
              <a:defRPr/>
            </a:pPr>
            <a:r>
              <a:rPr lang="ru-RU" sz="2800" b="1" dirty="0">
                <a:solidFill>
                  <a:schemeClr val="accent1">
                    <a:lumMod val="75000"/>
                  </a:schemeClr>
                </a:solidFill>
                <a:latin typeface="Times New Roman" panose="02020603050405020304" pitchFamily="18" charset="0"/>
                <a:ea typeface="+mj-ea"/>
                <a:cs typeface="Times New Roman" panose="02020603050405020304" pitchFamily="18" charset="0"/>
              </a:rPr>
              <a:t>    Предоставить возможность педагогам апробировать различные виды наглядных и дидактических материалов, используемых для решения коррекционных и развивающих задач</a:t>
            </a:r>
          </a:p>
          <a:p>
            <a:pPr eaLnBrk="1" fontAlgn="auto" hangingPunct="1">
              <a:spcAft>
                <a:spcPts val="0"/>
              </a:spcAft>
              <a:buFont typeface="Arial" pitchFamily="34" charset="0"/>
              <a:buNone/>
              <a:defRPr/>
            </a:pPr>
            <a:endParaRPr lang="ru-RU" dirty="0"/>
          </a:p>
          <a:p>
            <a:pPr eaLnBrk="1" fontAlgn="auto" hangingPunct="1">
              <a:spcAft>
                <a:spcPts val="0"/>
              </a:spcAft>
              <a:buFont typeface="Arial" pitchFamily="34" charset="0"/>
              <a:buNone/>
              <a:defRPr/>
            </a:pPr>
            <a:r>
              <a:rPr lang="ru-RU" sz="2800" b="1" dirty="0">
                <a:solidFill>
                  <a:schemeClr val="accent1">
                    <a:lumMod val="75000"/>
                  </a:schemeClr>
                </a:solidFill>
                <a:latin typeface="Times New Roman" panose="02020603050405020304" pitchFamily="18" charset="0"/>
                <a:ea typeface="+mj-ea"/>
                <a:cs typeface="Times New Roman" panose="02020603050405020304" pitchFamily="18" charset="0"/>
              </a:rPr>
              <a:t>		Форма проведения: </a:t>
            </a:r>
          </a:p>
          <a:p>
            <a:pPr eaLnBrk="1" fontAlgn="auto" hangingPunct="1">
              <a:spcAft>
                <a:spcPts val="0"/>
              </a:spcAft>
              <a:buFont typeface="Arial" pitchFamily="34" charset="0"/>
              <a:buNone/>
              <a:defRPr/>
            </a:pPr>
            <a:r>
              <a:rPr lang="ru-RU" sz="2800" b="1" dirty="0">
                <a:solidFill>
                  <a:schemeClr val="accent1">
                    <a:lumMod val="75000"/>
                  </a:schemeClr>
                </a:solidFill>
                <a:latin typeface="Times New Roman" panose="02020603050405020304" pitchFamily="18" charset="0"/>
                <a:ea typeface="+mj-ea"/>
                <a:cs typeface="Times New Roman" panose="02020603050405020304" pitchFamily="18" charset="0"/>
              </a:rPr>
              <a:t>		образовательный квест</a:t>
            </a:r>
          </a:p>
        </p:txBody>
      </p:sp>
      <p:pic>
        <p:nvPicPr>
          <p:cNvPr id="23555" name="Рисунок 5"/>
          <p:cNvPicPr>
            <a:picLocks noChangeAspect="1"/>
          </p:cNvPicPr>
          <p:nvPr/>
        </p:nvPicPr>
        <p:blipFill>
          <a:blip r:embed="rId2"/>
          <a:srcRect/>
          <a:stretch>
            <a:fillRect/>
          </a:stretch>
        </p:blipFill>
        <p:spPr bwMode="auto">
          <a:xfrm>
            <a:off x="5762625" y="4724400"/>
            <a:ext cx="3381375"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021388"/>
            <a:ext cx="8229600" cy="806450"/>
          </a:xfrm>
        </p:spPr>
        <p:txBody>
          <a:bodyPr rtlCol="0">
            <a:normAutofit/>
          </a:bodyPr>
          <a:lstStyle/>
          <a:p>
            <a:pPr eaLnBrk="1" fontAlgn="auto" hangingPunct="1">
              <a:spcAft>
                <a:spcPts val="0"/>
              </a:spcAft>
              <a:defRPr/>
            </a:pPr>
            <a:r>
              <a:rPr lang="ru-RU" sz="3200" b="1" dirty="0">
                <a:solidFill>
                  <a:schemeClr val="accent1">
                    <a:lumMod val="75000"/>
                  </a:schemeClr>
                </a:solidFill>
                <a:latin typeface="Times New Roman" panose="02020603050405020304" pitchFamily="18" charset="0"/>
                <a:cs typeface="Times New Roman" panose="02020603050405020304" pitchFamily="18" charset="0"/>
              </a:rPr>
              <a:t>Квест имеет неожиданное начало</a:t>
            </a:r>
          </a:p>
        </p:txBody>
      </p:sp>
      <p:pic>
        <p:nvPicPr>
          <p:cNvPr id="24578" name="Рисунок 3"/>
          <p:cNvPicPr>
            <a:picLocks noChangeAspect="1"/>
          </p:cNvPicPr>
          <p:nvPr/>
        </p:nvPicPr>
        <p:blipFill>
          <a:blip r:embed="rId2"/>
          <a:srcRect/>
          <a:stretch>
            <a:fillRect/>
          </a:stretch>
        </p:blipFill>
        <p:spPr bwMode="auto">
          <a:xfrm>
            <a:off x="0" y="836613"/>
            <a:ext cx="5035550" cy="3600450"/>
          </a:xfrm>
          <a:prstGeom prst="rect">
            <a:avLst/>
          </a:prstGeom>
          <a:noFill/>
          <a:ln w="9525">
            <a:noFill/>
            <a:miter lim="800000"/>
            <a:headEnd/>
            <a:tailEnd/>
          </a:ln>
        </p:spPr>
      </p:pic>
      <p:pic>
        <p:nvPicPr>
          <p:cNvPr id="24579" name="Рисунок 4"/>
          <p:cNvPicPr>
            <a:picLocks noChangeAspect="1"/>
          </p:cNvPicPr>
          <p:nvPr/>
        </p:nvPicPr>
        <p:blipFill>
          <a:blip r:embed="rId3"/>
          <a:srcRect l="32675" t="10800" r="35037" b="3801"/>
          <a:stretch>
            <a:fillRect/>
          </a:stretch>
        </p:blipFill>
        <p:spPr bwMode="auto">
          <a:xfrm>
            <a:off x="5219700" y="188913"/>
            <a:ext cx="3730625" cy="554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851275" y="115888"/>
            <a:ext cx="4835525" cy="2449512"/>
          </a:xfrm>
        </p:spPr>
        <p:txBody>
          <a:bodyPr rtlCol="0">
            <a:normAutofit lnSpcReduction="10000"/>
          </a:bodyPr>
          <a:lstStyle/>
          <a:p>
            <a:pPr eaLnBrk="1" fontAlgn="auto" hangingPunct="1">
              <a:spcAft>
                <a:spcPts val="0"/>
              </a:spcAft>
              <a:buFont typeface="Arial" pitchFamily="34" charset="0"/>
              <a:buChar char="•"/>
              <a:defRPr/>
            </a:pPr>
            <a:r>
              <a:rPr lang="ru-RU" sz="1800" i="1" dirty="0">
                <a:solidFill>
                  <a:schemeClr val="accent1">
                    <a:lumMod val="75000"/>
                  </a:schemeClr>
                </a:solidFill>
                <a:latin typeface="Times New Roman" panose="02020603050405020304" pitchFamily="18" charset="0"/>
                <a:cs typeface="Times New Roman" panose="02020603050405020304" pitchFamily="18" charset="0"/>
              </a:rPr>
              <a:t>Педагоги, следуя инструкции, указанной в письме, переходили к накрытому столу. Получали листовки </a:t>
            </a:r>
            <a:r>
              <a:rPr lang="ru-RU" sz="1800" i="1" dirty="0" smtClean="0">
                <a:solidFill>
                  <a:schemeClr val="accent1">
                    <a:lumMod val="75000"/>
                  </a:schemeClr>
                </a:solidFill>
                <a:latin typeface="Times New Roman" panose="02020603050405020304" pitchFamily="18" charset="0"/>
                <a:cs typeface="Times New Roman" panose="02020603050405020304" pitchFamily="18" charset="0"/>
              </a:rPr>
              <a:t>«Как следует накрыть стол в новогоднюю ночь, чтобы сопутствовала удача».. </a:t>
            </a:r>
            <a:r>
              <a:rPr lang="ru-RU" sz="1800" i="1" dirty="0">
                <a:solidFill>
                  <a:schemeClr val="accent1">
                    <a:lumMod val="75000"/>
                  </a:schemeClr>
                </a:solidFill>
                <a:latin typeface="Times New Roman" panose="02020603050405020304" pitchFamily="18" charset="0"/>
                <a:cs typeface="Times New Roman" panose="02020603050405020304" pitchFamily="18" charset="0"/>
              </a:rPr>
              <a:t>А так же получали новую инструкцию: «Хотите чтобы целый год был достаток – выполните задания – и узнаете, где найдете ответ на этот вопрос»</a:t>
            </a:r>
          </a:p>
        </p:txBody>
      </p:sp>
      <p:pic>
        <p:nvPicPr>
          <p:cNvPr id="25602" name="Picture 2" descr="Картинки накрытый стол » Скачать лучшие картинки бесплатно на рабочий стол"/>
          <p:cNvPicPr>
            <a:picLocks noChangeAspect="1" noChangeArrowheads="1"/>
          </p:cNvPicPr>
          <p:nvPr/>
        </p:nvPicPr>
        <p:blipFill>
          <a:blip r:embed="rId2"/>
          <a:srcRect/>
          <a:stretch>
            <a:fillRect/>
          </a:stretch>
        </p:blipFill>
        <p:spPr bwMode="auto">
          <a:xfrm>
            <a:off x="107950" y="115888"/>
            <a:ext cx="3563938" cy="2376487"/>
          </a:xfrm>
          <a:prstGeom prst="rect">
            <a:avLst/>
          </a:prstGeom>
          <a:noFill/>
          <a:ln w="9525">
            <a:noFill/>
            <a:miter lim="800000"/>
            <a:headEnd/>
            <a:tailEnd/>
          </a:ln>
        </p:spPr>
      </p:pic>
      <p:pic>
        <p:nvPicPr>
          <p:cNvPr id="25603" name="Рисунок 3"/>
          <p:cNvPicPr>
            <a:picLocks noChangeAspect="1"/>
          </p:cNvPicPr>
          <p:nvPr/>
        </p:nvPicPr>
        <p:blipFill>
          <a:blip r:embed="rId3"/>
          <a:srcRect l="29526" t="10800" r="45274" b="48599"/>
          <a:stretch>
            <a:fillRect/>
          </a:stretch>
        </p:blipFill>
        <p:spPr bwMode="auto">
          <a:xfrm rot="1224202">
            <a:off x="276225" y="3113088"/>
            <a:ext cx="2303463" cy="2087562"/>
          </a:xfrm>
          <a:prstGeom prst="rect">
            <a:avLst/>
          </a:prstGeom>
          <a:noFill/>
          <a:ln w="9525">
            <a:noFill/>
            <a:miter lim="800000"/>
            <a:headEnd/>
            <a:tailEnd/>
          </a:ln>
        </p:spPr>
      </p:pic>
      <p:pic>
        <p:nvPicPr>
          <p:cNvPr id="25604" name="Рисунок 5"/>
          <p:cNvPicPr>
            <a:picLocks noChangeAspect="1"/>
          </p:cNvPicPr>
          <p:nvPr/>
        </p:nvPicPr>
        <p:blipFill>
          <a:blip r:embed="rId3"/>
          <a:srcRect l="29526" t="10800" r="45274" b="48599"/>
          <a:stretch>
            <a:fillRect/>
          </a:stretch>
        </p:blipFill>
        <p:spPr bwMode="auto">
          <a:xfrm rot="1193745">
            <a:off x="744538" y="3113088"/>
            <a:ext cx="2303462" cy="2087562"/>
          </a:xfrm>
          <a:prstGeom prst="rect">
            <a:avLst/>
          </a:prstGeom>
          <a:noFill/>
          <a:ln w="9525">
            <a:noFill/>
            <a:miter lim="800000"/>
            <a:headEnd/>
            <a:tailEnd/>
          </a:ln>
        </p:spPr>
      </p:pic>
      <p:pic>
        <p:nvPicPr>
          <p:cNvPr id="25605" name="Рисунок 6"/>
          <p:cNvPicPr>
            <a:picLocks noChangeAspect="1"/>
          </p:cNvPicPr>
          <p:nvPr/>
        </p:nvPicPr>
        <p:blipFill>
          <a:blip r:embed="rId3"/>
          <a:srcRect l="29526" t="10800" r="45274" b="48599"/>
          <a:stretch>
            <a:fillRect/>
          </a:stretch>
        </p:blipFill>
        <p:spPr bwMode="auto">
          <a:xfrm rot="1188016">
            <a:off x="1601788" y="3321050"/>
            <a:ext cx="2305050" cy="2087563"/>
          </a:xfrm>
          <a:prstGeom prst="rect">
            <a:avLst/>
          </a:prstGeom>
          <a:noFill/>
          <a:ln w="9525">
            <a:noFill/>
            <a:miter lim="800000"/>
            <a:headEnd/>
            <a:tailEnd/>
          </a:ln>
        </p:spPr>
      </p:pic>
      <p:pic>
        <p:nvPicPr>
          <p:cNvPr id="25606" name="Рисунок 7"/>
          <p:cNvPicPr>
            <a:picLocks noChangeAspect="1"/>
          </p:cNvPicPr>
          <p:nvPr/>
        </p:nvPicPr>
        <p:blipFill>
          <a:blip r:embed="rId3"/>
          <a:srcRect l="29526" t="10800" r="45274" b="48599"/>
          <a:stretch>
            <a:fillRect/>
          </a:stretch>
        </p:blipFill>
        <p:spPr bwMode="auto">
          <a:xfrm rot="1252738">
            <a:off x="2105025" y="2967038"/>
            <a:ext cx="2303463" cy="2087562"/>
          </a:xfrm>
          <a:prstGeom prst="rect">
            <a:avLst/>
          </a:prstGeom>
          <a:noFill/>
          <a:ln w="9525">
            <a:noFill/>
            <a:miter lim="800000"/>
            <a:headEnd/>
            <a:tailEnd/>
          </a:ln>
        </p:spPr>
      </p:pic>
      <p:pic>
        <p:nvPicPr>
          <p:cNvPr id="25607" name="Рисунок 8"/>
          <p:cNvPicPr>
            <a:picLocks noChangeAspect="1"/>
          </p:cNvPicPr>
          <p:nvPr/>
        </p:nvPicPr>
        <p:blipFill>
          <a:blip r:embed="rId3"/>
          <a:srcRect l="29526" t="10800" r="45274" b="48599"/>
          <a:stretch>
            <a:fillRect/>
          </a:stretch>
        </p:blipFill>
        <p:spPr bwMode="auto">
          <a:xfrm rot="1252738">
            <a:off x="454025" y="4462463"/>
            <a:ext cx="2305050" cy="2089150"/>
          </a:xfrm>
          <a:prstGeom prst="rect">
            <a:avLst/>
          </a:prstGeom>
          <a:noFill/>
          <a:ln w="9525">
            <a:noFill/>
            <a:miter lim="800000"/>
            <a:headEnd/>
            <a:tailEnd/>
          </a:ln>
        </p:spPr>
      </p:pic>
      <p:pic>
        <p:nvPicPr>
          <p:cNvPr id="25608" name="Рисунок 4"/>
          <p:cNvPicPr>
            <a:picLocks noChangeAspect="1"/>
          </p:cNvPicPr>
          <p:nvPr/>
        </p:nvPicPr>
        <p:blipFill>
          <a:blip r:embed="rId4"/>
          <a:srcRect/>
          <a:stretch>
            <a:fillRect/>
          </a:stretch>
        </p:blipFill>
        <p:spPr bwMode="auto">
          <a:xfrm>
            <a:off x="577850" y="3829050"/>
            <a:ext cx="2901950" cy="2779713"/>
          </a:xfrm>
          <a:prstGeom prst="rect">
            <a:avLst/>
          </a:prstGeom>
          <a:noFill/>
          <a:ln w="9525">
            <a:noFill/>
            <a:miter lim="800000"/>
            <a:headEnd/>
            <a:tailEnd/>
          </a:ln>
        </p:spPr>
      </p:pic>
      <p:sp>
        <p:nvSpPr>
          <p:cNvPr id="10" name="TextBox 9">
            <a:extLst/>
          </p:cNvPr>
          <p:cNvSpPr txBox="1"/>
          <p:nvPr/>
        </p:nvSpPr>
        <p:spPr>
          <a:xfrm>
            <a:off x="4683125" y="2565400"/>
            <a:ext cx="2571750" cy="3692525"/>
          </a:xfrm>
          <a:prstGeom prst="rect">
            <a:avLst/>
          </a:prstGeom>
          <a:noFill/>
        </p:spPr>
        <p:txBody>
          <a:bodyPr>
            <a:spAutoFit/>
          </a:bodyPr>
          <a:lstStyle/>
          <a:p>
            <a:pPr algn="just" fontAlgn="auto">
              <a:spcBef>
                <a:spcPts val="0"/>
              </a:spcBef>
              <a:spcAft>
                <a:spcPts val="0"/>
              </a:spcAft>
              <a:defRPr/>
            </a:pPr>
            <a:r>
              <a:rPr lang="ru-RU" i="1" dirty="0">
                <a:solidFill>
                  <a:schemeClr val="accent1">
                    <a:lumMod val="75000"/>
                  </a:schemeClr>
                </a:solidFill>
                <a:latin typeface="Times New Roman" panose="02020603050405020304" pitchFamily="18" charset="0"/>
                <a:cs typeface="Times New Roman" panose="02020603050405020304" pitchFamily="18" charset="0"/>
              </a:rPr>
              <a:t>Задание «Ассоциативные картинки»: внимательно посмотрите на картинки, расставьте цифры к следующим картинкам 1. Игрушки, 2. Дед Мороз, 3. Праздник……Снимите картинки, разложите по цифрам и получите слово.</a:t>
            </a:r>
          </a:p>
        </p:txBody>
      </p:sp>
      <p:pic>
        <p:nvPicPr>
          <p:cNvPr id="25610" name="Рисунок 10"/>
          <p:cNvPicPr>
            <a:picLocks noChangeAspect="1"/>
          </p:cNvPicPr>
          <p:nvPr/>
        </p:nvPicPr>
        <p:blipFill>
          <a:blip r:embed="rId5"/>
          <a:srcRect l="45840" t="24178" r="20074" b="30890"/>
          <a:stretch>
            <a:fillRect/>
          </a:stretch>
        </p:blipFill>
        <p:spPr bwMode="auto">
          <a:xfrm>
            <a:off x="7389813" y="4302125"/>
            <a:ext cx="1725612" cy="1204913"/>
          </a:xfrm>
          <a:prstGeom prst="rect">
            <a:avLst/>
          </a:prstGeom>
          <a:noFill/>
          <a:ln w="9525">
            <a:noFill/>
            <a:miter lim="800000"/>
            <a:headEnd/>
            <a:tailEnd/>
          </a:ln>
        </p:spPr>
      </p:pic>
      <p:pic>
        <p:nvPicPr>
          <p:cNvPr id="25611" name="Рисунок 11"/>
          <p:cNvPicPr>
            <a:picLocks noChangeAspect="1"/>
          </p:cNvPicPr>
          <p:nvPr/>
        </p:nvPicPr>
        <p:blipFill>
          <a:blip r:embed="rId6"/>
          <a:srcRect l="47021" t="21988" r="18327" b="33080"/>
          <a:stretch>
            <a:fillRect/>
          </a:stretch>
        </p:blipFill>
        <p:spPr bwMode="auto">
          <a:xfrm>
            <a:off x="7389813" y="3068638"/>
            <a:ext cx="1651000" cy="1204912"/>
          </a:xfrm>
          <a:prstGeom prst="rect">
            <a:avLst/>
          </a:prstGeom>
          <a:noFill/>
          <a:ln w="9525">
            <a:noFill/>
            <a:miter lim="800000"/>
            <a:headEnd/>
            <a:tailEnd/>
          </a:ln>
        </p:spPr>
      </p:pic>
      <p:pic>
        <p:nvPicPr>
          <p:cNvPr id="25612" name="Рисунок 12"/>
          <p:cNvPicPr>
            <a:picLocks noChangeAspect="1"/>
          </p:cNvPicPr>
          <p:nvPr/>
        </p:nvPicPr>
        <p:blipFill>
          <a:blip r:embed="rId7"/>
          <a:srcRect l="46062" t="24802" r="19289" b="30400"/>
          <a:stretch>
            <a:fillRect/>
          </a:stretch>
        </p:blipFill>
        <p:spPr bwMode="auto">
          <a:xfrm>
            <a:off x="7413625" y="5537200"/>
            <a:ext cx="1727200" cy="1204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851275" y="115888"/>
            <a:ext cx="4835525" cy="2449512"/>
          </a:xfrm>
        </p:spPr>
        <p:txBody>
          <a:bodyPr rtlCol="0">
            <a:normAutofit lnSpcReduction="10000"/>
          </a:bodyPr>
          <a:lstStyle/>
          <a:p>
            <a:pPr eaLnBrk="1" fontAlgn="auto" hangingPunct="1">
              <a:spcAft>
                <a:spcPts val="0"/>
              </a:spcAft>
              <a:buFont typeface="Arial" pitchFamily="34" charset="0"/>
              <a:buChar char="•"/>
              <a:defRPr/>
            </a:pPr>
            <a:r>
              <a:rPr lang="ru-RU" sz="1800" i="1" dirty="0">
                <a:solidFill>
                  <a:schemeClr val="accent1">
                    <a:lumMod val="75000"/>
                  </a:schemeClr>
                </a:solidFill>
                <a:latin typeface="Times New Roman" panose="02020603050405020304" pitchFamily="18" charset="0"/>
                <a:cs typeface="Times New Roman" panose="02020603050405020304" pitchFamily="18" charset="0"/>
              </a:rPr>
              <a:t>Педагоги, следуя инструкции, указанной в письме, переходили к столу с соответствующей картинкой. Получали </a:t>
            </a:r>
            <a:r>
              <a:rPr lang="ru-RU" sz="1800" i="1" dirty="0" smtClean="0">
                <a:solidFill>
                  <a:schemeClr val="accent1">
                    <a:lumMod val="75000"/>
                  </a:schemeClr>
                </a:solidFill>
                <a:latin typeface="Times New Roman" panose="02020603050405020304" pitchFamily="18" charset="0"/>
                <a:cs typeface="Times New Roman" panose="02020603050405020304" pitchFamily="18" charset="0"/>
              </a:rPr>
              <a:t>листовки «Какие напитки  следует пить в новогоднюю ночь, чтобы был достаток». А </a:t>
            </a:r>
            <a:r>
              <a:rPr lang="ru-RU" sz="1800" i="1" dirty="0">
                <a:solidFill>
                  <a:schemeClr val="accent1">
                    <a:lumMod val="75000"/>
                  </a:schemeClr>
                </a:solidFill>
                <a:latin typeface="Times New Roman" panose="02020603050405020304" pitchFamily="18" charset="0"/>
                <a:cs typeface="Times New Roman" panose="02020603050405020304" pitchFamily="18" charset="0"/>
              </a:rPr>
              <a:t>так же получали новую инструкцию: «Хотите быть здоровыми– выполните задания – и узнаете, где найдете ответ на этот вопрос»</a:t>
            </a:r>
          </a:p>
        </p:txBody>
      </p:sp>
      <p:pic>
        <p:nvPicPr>
          <p:cNvPr id="26626" name="Рисунок 3"/>
          <p:cNvPicPr>
            <a:picLocks noChangeAspect="1"/>
          </p:cNvPicPr>
          <p:nvPr/>
        </p:nvPicPr>
        <p:blipFill>
          <a:blip r:embed="rId2"/>
          <a:srcRect l="29526" t="10800" r="45274" b="48599"/>
          <a:stretch>
            <a:fillRect/>
          </a:stretch>
        </p:blipFill>
        <p:spPr bwMode="auto">
          <a:xfrm rot="1224202">
            <a:off x="2565400" y="2628900"/>
            <a:ext cx="2303463" cy="2089150"/>
          </a:xfrm>
          <a:prstGeom prst="rect">
            <a:avLst/>
          </a:prstGeom>
          <a:noFill/>
          <a:ln w="9525">
            <a:noFill/>
            <a:miter lim="800000"/>
            <a:headEnd/>
            <a:tailEnd/>
          </a:ln>
        </p:spPr>
      </p:pic>
      <p:pic>
        <p:nvPicPr>
          <p:cNvPr id="26627" name="Рисунок 5"/>
          <p:cNvPicPr>
            <a:picLocks noChangeAspect="1"/>
          </p:cNvPicPr>
          <p:nvPr/>
        </p:nvPicPr>
        <p:blipFill>
          <a:blip r:embed="rId2"/>
          <a:srcRect l="29526" t="10800" r="45274" b="48599"/>
          <a:stretch>
            <a:fillRect/>
          </a:stretch>
        </p:blipFill>
        <p:spPr bwMode="auto">
          <a:xfrm rot="1193745">
            <a:off x="236538" y="3660775"/>
            <a:ext cx="2305050" cy="2087563"/>
          </a:xfrm>
          <a:prstGeom prst="rect">
            <a:avLst/>
          </a:prstGeom>
          <a:noFill/>
          <a:ln w="9525">
            <a:noFill/>
            <a:miter lim="800000"/>
            <a:headEnd/>
            <a:tailEnd/>
          </a:ln>
        </p:spPr>
      </p:pic>
      <p:pic>
        <p:nvPicPr>
          <p:cNvPr id="26628" name="Рисунок 7"/>
          <p:cNvPicPr>
            <a:picLocks noChangeAspect="1"/>
          </p:cNvPicPr>
          <p:nvPr/>
        </p:nvPicPr>
        <p:blipFill>
          <a:blip r:embed="rId2"/>
          <a:srcRect l="29526" t="10800" r="45274" b="48599"/>
          <a:stretch>
            <a:fillRect/>
          </a:stretch>
        </p:blipFill>
        <p:spPr bwMode="auto">
          <a:xfrm rot="1252738">
            <a:off x="2274888" y="3516313"/>
            <a:ext cx="2303462" cy="2087562"/>
          </a:xfrm>
          <a:prstGeom prst="rect">
            <a:avLst/>
          </a:prstGeom>
          <a:noFill/>
          <a:ln w="9525">
            <a:noFill/>
            <a:miter lim="800000"/>
            <a:headEnd/>
            <a:tailEnd/>
          </a:ln>
        </p:spPr>
      </p:pic>
      <p:pic>
        <p:nvPicPr>
          <p:cNvPr id="26629" name="Рисунок 8"/>
          <p:cNvPicPr>
            <a:picLocks noChangeAspect="1"/>
          </p:cNvPicPr>
          <p:nvPr/>
        </p:nvPicPr>
        <p:blipFill>
          <a:blip r:embed="rId2"/>
          <a:srcRect l="29526" t="10800" r="45274" b="48599"/>
          <a:stretch>
            <a:fillRect/>
          </a:stretch>
        </p:blipFill>
        <p:spPr bwMode="auto">
          <a:xfrm rot="1252738">
            <a:off x="454025" y="4462463"/>
            <a:ext cx="2305050" cy="2089150"/>
          </a:xfrm>
          <a:prstGeom prst="rect">
            <a:avLst/>
          </a:prstGeom>
          <a:noFill/>
          <a:ln w="9525">
            <a:noFill/>
            <a:miter lim="800000"/>
            <a:headEnd/>
            <a:tailEnd/>
          </a:ln>
        </p:spPr>
      </p:pic>
      <p:pic>
        <p:nvPicPr>
          <p:cNvPr id="26630" name="Рисунок 4"/>
          <p:cNvPicPr>
            <a:picLocks noChangeAspect="1"/>
          </p:cNvPicPr>
          <p:nvPr/>
        </p:nvPicPr>
        <p:blipFill>
          <a:blip r:embed="rId3"/>
          <a:srcRect/>
          <a:stretch>
            <a:fillRect/>
          </a:stretch>
        </p:blipFill>
        <p:spPr bwMode="auto">
          <a:xfrm>
            <a:off x="1379538" y="4240213"/>
            <a:ext cx="2901950" cy="2779712"/>
          </a:xfrm>
          <a:prstGeom prst="rect">
            <a:avLst/>
          </a:prstGeom>
          <a:noFill/>
          <a:ln w="9525">
            <a:noFill/>
            <a:miter lim="800000"/>
            <a:headEnd/>
            <a:tailEnd/>
          </a:ln>
        </p:spPr>
      </p:pic>
      <p:pic>
        <p:nvPicPr>
          <p:cNvPr id="26631" name="Picture 2" descr="Карвинг – коктейль - Ручное чудо"/>
          <p:cNvPicPr>
            <a:picLocks noChangeAspect="1" noChangeArrowheads="1"/>
          </p:cNvPicPr>
          <p:nvPr/>
        </p:nvPicPr>
        <p:blipFill>
          <a:blip r:embed="rId4"/>
          <a:srcRect/>
          <a:stretch>
            <a:fillRect/>
          </a:stretch>
        </p:blipFill>
        <p:spPr bwMode="auto">
          <a:xfrm>
            <a:off x="93663" y="57150"/>
            <a:ext cx="2355850" cy="3590925"/>
          </a:xfrm>
          <a:prstGeom prst="rect">
            <a:avLst/>
          </a:prstGeom>
          <a:noFill/>
          <a:ln w="9525">
            <a:noFill/>
            <a:miter lim="800000"/>
            <a:headEnd/>
            <a:tailEnd/>
          </a:ln>
        </p:spPr>
      </p:pic>
      <p:pic>
        <p:nvPicPr>
          <p:cNvPr id="26632" name="Рисунок 6"/>
          <p:cNvPicPr>
            <a:picLocks noChangeAspect="1"/>
          </p:cNvPicPr>
          <p:nvPr/>
        </p:nvPicPr>
        <p:blipFill>
          <a:blip r:embed="rId2"/>
          <a:srcRect l="29526" t="10800" r="45274" b="48599"/>
          <a:stretch>
            <a:fillRect/>
          </a:stretch>
        </p:blipFill>
        <p:spPr bwMode="auto">
          <a:xfrm rot="1188016">
            <a:off x="1636713" y="3124200"/>
            <a:ext cx="2303462" cy="2089150"/>
          </a:xfrm>
          <a:prstGeom prst="rect">
            <a:avLst/>
          </a:prstGeom>
          <a:noFill/>
          <a:ln w="9525">
            <a:noFill/>
            <a:miter lim="800000"/>
            <a:headEnd/>
            <a:tailEnd/>
          </a:ln>
        </p:spPr>
      </p:pic>
      <p:pic>
        <p:nvPicPr>
          <p:cNvPr id="26633" name="Рисунок 1"/>
          <p:cNvPicPr>
            <a:picLocks noChangeAspect="1"/>
          </p:cNvPicPr>
          <p:nvPr/>
        </p:nvPicPr>
        <p:blipFill>
          <a:blip r:embed="rId5"/>
          <a:srcRect l="30019" t="24800" r="30928" b="12201"/>
          <a:stretch>
            <a:fillRect/>
          </a:stretch>
        </p:blipFill>
        <p:spPr bwMode="auto">
          <a:xfrm>
            <a:off x="5448300" y="2795588"/>
            <a:ext cx="3570288" cy="3240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851275" y="115888"/>
            <a:ext cx="4835525" cy="2449512"/>
          </a:xfrm>
        </p:spPr>
        <p:txBody>
          <a:bodyPr rtlCol="0">
            <a:normAutofit lnSpcReduction="10000"/>
          </a:bodyPr>
          <a:lstStyle/>
          <a:p>
            <a:pPr eaLnBrk="1" fontAlgn="auto" hangingPunct="1">
              <a:spcAft>
                <a:spcPts val="0"/>
              </a:spcAft>
              <a:buFont typeface="Arial" pitchFamily="34" charset="0"/>
              <a:buChar char="•"/>
              <a:defRPr/>
            </a:pPr>
            <a:r>
              <a:rPr lang="ru-RU" sz="1800" i="1" dirty="0">
                <a:solidFill>
                  <a:schemeClr val="accent1">
                    <a:lumMod val="75000"/>
                  </a:schemeClr>
                </a:solidFill>
                <a:latin typeface="Times New Roman" panose="02020603050405020304" pitchFamily="18" charset="0"/>
                <a:cs typeface="Times New Roman" panose="02020603050405020304" pitchFamily="18" charset="0"/>
              </a:rPr>
              <a:t>Педагоги, следуя инструкции, указанной в письме, переходили к столу с соответствующей картинкой. Получали листовки «Что следует подарить в новогоднюю ночь, чтобы преумножить здоровье». А так же получали новую инструкцию: «Хотите быть успешным в карьере – выполните задания – и узнаете, где найдете ответ на этот вопрос»</a:t>
            </a:r>
          </a:p>
        </p:txBody>
      </p:sp>
      <p:pic>
        <p:nvPicPr>
          <p:cNvPr id="27650" name="Рисунок 10"/>
          <p:cNvPicPr>
            <a:picLocks noChangeAspect="1"/>
          </p:cNvPicPr>
          <p:nvPr/>
        </p:nvPicPr>
        <p:blipFill>
          <a:blip r:embed="rId2"/>
          <a:srcRect/>
          <a:stretch>
            <a:fillRect/>
          </a:stretch>
        </p:blipFill>
        <p:spPr bwMode="auto">
          <a:xfrm>
            <a:off x="0" y="42863"/>
            <a:ext cx="4110038" cy="2744787"/>
          </a:xfrm>
          <a:prstGeom prst="rect">
            <a:avLst/>
          </a:prstGeom>
          <a:noFill/>
          <a:ln w="9525">
            <a:noFill/>
            <a:miter lim="800000"/>
            <a:headEnd/>
            <a:tailEnd/>
          </a:ln>
        </p:spPr>
      </p:pic>
      <p:pic>
        <p:nvPicPr>
          <p:cNvPr id="27651" name="Рисунок 9"/>
          <p:cNvPicPr>
            <a:picLocks noChangeAspect="1"/>
          </p:cNvPicPr>
          <p:nvPr/>
        </p:nvPicPr>
        <p:blipFill>
          <a:blip r:embed="rId3"/>
          <a:srcRect l="29526" t="10800" r="43701" b="35825"/>
          <a:stretch>
            <a:fillRect/>
          </a:stretch>
        </p:blipFill>
        <p:spPr bwMode="auto">
          <a:xfrm>
            <a:off x="819150" y="3957638"/>
            <a:ext cx="1822450" cy="2043112"/>
          </a:xfrm>
          <a:prstGeom prst="rect">
            <a:avLst/>
          </a:prstGeom>
          <a:noFill/>
          <a:ln w="9525">
            <a:noFill/>
            <a:miter lim="800000"/>
            <a:headEnd/>
            <a:tailEnd/>
          </a:ln>
        </p:spPr>
      </p:pic>
      <p:pic>
        <p:nvPicPr>
          <p:cNvPr id="27652" name="Рисунок 12"/>
          <p:cNvPicPr>
            <a:picLocks noChangeAspect="1"/>
          </p:cNvPicPr>
          <p:nvPr/>
        </p:nvPicPr>
        <p:blipFill>
          <a:blip r:embed="rId4"/>
          <a:srcRect l="29526" t="10800" r="43701" b="35825"/>
          <a:stretch>
            <a:fillRect/>
          </a:stretch>
        </p:blipFill>
        <p:spPr bwMode="auto">
          <a:xfrm>
            <a:off x="1271588" y="2938463"/>
            <a:ext cx="2447925" cy="2744787"/>
          </a:xfrm>
          <a:prstGeom prst="rect">
            <a:avLst/>
          </a:prstGeom>
          <a:noFill/>
          <a:ln w="9525">
            <a:noFill/>
            <a:miter lim="800000"/>
            <a:headEnd/>
            <a:tailEnd/>
          </a:ln>
        </p:spPr>
      </p:pic>
      <p:pic>
        <p:nvPicPr>
          <p:cNvPr id="27653" name="Рисунок 14"/>
          <p:cNvPicPr>
            <a:picLocks noChangeAspect="1"/>
          </p:cNvPicPr>
          <p:nvPr/>
        </p:nvPicPr>
        <p:blipFill>
          <a:blip r:embed="rId4"/>
          <a:srcRect l="29526" t="10800" r="43701" b="35825"/>
          <a:stretch>
            <a:fillRect/>
          </a:stretch>
        </p:blipFill>
        <p:spPr bwMode="auto">
          <a:xfrm>
            <a:off x="1282700" y="3919538"/>
            <a:ext cx="2447925" cy="2746375"/>
          </a:xfrm>
          <a:prstGeom prst="rect">
            <a:avLst/>
          </a:prstGeom>
          <a:noFill/>
          <a:ln w="9525">
            <a:noFill/>
            <a:miter lim="800000"/>
            <a:headEnd/>
            <a:tailEnd/>
          </a:ln>
        </p:spPr>
      </p:pic>
      <p:pic>
        <p:nvPicPr>
          <p:cNvPr id="27654" name="Рисунок 15"/>
          <p:cNvPicPr>
            <a:picLocks noChangeAspect="1"/>
          </p:cNvPicPr>
          <p:nvPr/>
        </p:nvPicPr>
        <p:blipFill>
          <a:blip r:embed="rId4"/>
          <a:srcRect l="29526" t="10800" r="43701" b="35825"/>
          <a:stretch>
            <a:fillRect/>
          </a:stretch>
        </p:blipFill>
        <p:spPr bwMode="auto">
          <a:xfrm>
            <a:off x="830263" y="3332163"/>
            <a:ext cx="2127250" cy="2384425"/>
          </a:xfrm>
          <a:prstGeom prst="rect">
            <a:avLst/>
          </a:prstGeom>
          <a:noFill/>
          <a:ln w="9525">
            <a:noFill/>
            <a:miter lim="800000"/>
            <a:headEnd/>
            <a:tailEnd/>
          </a:ln>
        </p:spPr>
      </p:pic>
      <p:pic>
        <p:nvPicPr>
          <p:cNvPr id="27655" name="Рисунок 16"/>
          <p:cNvPicPr>
            <a:picLocks noChangeAspect="1"/>
          </p:cNvPicPr>
          <p:nvPr/>
        </p:nvPicPr>
        <p:blipFill>
          <a:blip r:embed="rId4"/>
          <a:srcRect l="29526" t="10800" r="43701" b="35825"/>
          <a:stretch>
            <a:fillRect/>
          </a:stretch>
        </p:blipFill>
        <p:spPr bwMode="auto">
          <a:xfrm>
            <a:off x="76200" y="2593975"/>
            <a:ext cx="2125663" cy="2384425"/>
          </a:xfrm>
          <a:prstGeom prst="rect">
            <a:avLst/>
          </a:prstGeom>
          <a:noFill/>
          <a:ln w="9525">
            <a:noFill/>
            <a:miter lim="800000"/>
            <a:headEnd/>
            <a:tailEnd/>
          </a:ln>
        </p:spPr>
      </p:pic>
      <p:pic>
        <p:nvPicPr>
          <p:cNvPr id="27656" name="Рисунок 11"/>
          <p:cNvPicPr>
            <a:picLocks noChangeAspect="1"/>
          </p:cNvPicPr>
          <p:nvPr/>
        </p:nvPicPr>
        <p:blipFill>
          <a:blip r:embed="rId5"/>
          <a:srcRect l="12199" t="42250" r="6175" b="38850"/>
          <a:stretch>
            <a:fillRect/>
          </a:stretch>
        </p:blipFill>
        <p:spPr bwMode="auto">
          <a:xfrm>
            <a:off x="4487863" y="2774950"/>
            <a:ext cx="4198937" cy="1728788"/>
          </a:xfrm>
          <a:prstGeom prst="rect">
            <a:avLst/>
          </a:prstGeom>
          <a:noFill/>
          <a:ln w="9525">
            <a:noFill/>
            <a:miter lim="800000"/>
            <a:headEnd/>
            <a:tailEnd/>
          </a:ln>
        </p:spPr>
      </p:pic>
      <p:pic>
        <p:nvPicPr>
          <p:cNvPr id="27657" name="Рисунок 17"/>
          <p:cNvPicPr>
            <a:picLocks noChangeAspect="1"/>
          </p:cNvPicPr>
          <p:nvPr/>
        </p:nvPicPr>
        <p:blipFill>
          <a:blip r:embed="rId6"/>
          <a:srcRect l="32227" t="16402" r="31100" b="33202"/>
          <a:stretch>
            <a:fillRect/>
          </a:stretch>
        </p:blipFill>
        <p:spPr bwMode="auto">
          <a:xfrm>
            <a:off x="5791200" y="4310063"/>
            <a:ext cx="3352800" cy="2592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851275" y="115888"/>
            <a:ext cx="4835525" cy="2449512"/>
          </a:xfrm>
        </p:spPr>
        <p:txBody>
          <a:bodyPr rtlCol="0">
            <a:normAutofit fontScale="92500" lnSpcReduction="10000"/>
          </a:bodyPr>
          <a:lstStyle/>
          <a:p>
            <a:pPr eaLnBrk="1" fontAlgn="auto" hangingPunct="1">
              <a:spcAft>
                <a:spcPts val="0"/>
              </a:spcAft>
              <a:buFont typeface="Arial" pitchFamily="34" charset="0"/>
              <a:buChar char="•"/>
              <a:defRPr/>
            </a:pPr>
            <a:r>
              <a:rPr lang="ru-RU" sz="1800" i="1" dirty="0">
                <a:solidFill>
                  <a:schemeClr val="accent1">
                    <a:lumMod val="75000"/>
                  </a:schemeClr>
                </a:solidFill>
                <a:latin typeface="Times New Roman" panose="02020603050405020304" pitchFamily="18" charset="0"/>
                <a:cs typeface="Times New Roman" panose="02020603050405020304" pitchFamily="18" charset="0"/>
              </a:rPr>
              <a:t>Педагоги, следуя инструкции, указанной в письме, переходили к столу с соответствующей картинкой. Получали листовки «Что следует выполнить в новогоднюю ночь, чтобы быть успешным в карьере». А так же получали новую инструкцию: «Хотите сохранить в доме атмосферу любви и согласия– выполните задания – и узнаете, где найдете ответ на этот вопрос»</a:t>
            </a:r>
          </a:p>
        </p:txBody>
      </p:sp>
      <p:pic>
        <p:nvPicPr>
          <p:cNvPr id="28674" name="Рисунок 3"/>
          <p:cNvPicPr>
            <a:picLocks noChangeAspect="1"/>
          </p:cNvPicPr>
          <p:nvPr/>
        </p:nvPicPr>
        <p:blipFill>
          <a:blip r:embed="rId2"/>
          <a:srcRect l="17267" b="7361"/>
          <a:stretch>
            <a:fillRect/>
          </a:stretch>
        </p:blipFill>
        <p:spPr bwMode="auto">
          <a:xfrm>
            <a:off x="312738" y="0"/>
            <a:ext cx="2836862" cy="2689225"/>
          </a:xfrm>
          <a:prstGeom prst="rect">
            <a:avLst/>
          </a:prstGeom>
          <a:noFill/>
          <a:ln w="9525">
            <a:noFill/>
            <a:miter lim="800000"/>
            <a:headEnd/>
            <a:tailEnd/>
          </a:ln>
        </p:spPr>
      </p:pic>
      <p:pic>
        <p:nvPicPr>
          <p:cNvPr id="28675" name="Рисунок 4"/>
          <p:cNvPicPr>
            <a:picLocks noChangeAspect="1"/>
          </p:cNvPicPr>
          <p:nvPr/>
        </p:nvPicPr>
        <p:blipFill>
          <a:blip r:embed="rId3"/>
          <a:srcRect l="29526" t="10800" r="48425" b="27602"/>
          <a:stretch>
            <a:fillRect/>
          </a:stretch>
        </p:blipFill>
        <p:spPr bwMode="auto">
          <a:xfrm rot="-9477093">
            <a:off x="779463" y="2744788"/>
            <a:ext cx="1382712" cy="2171700"/>
          </a:xfrm>
          <a:prstGeom prst="rect">
            <a:avLst/>
          </a:prstGeom>
          <a:noFill/>
          <a:ln w="9525">
            <a:noFill/>
            <a:miter lim="800000"/>
            <a:headEnd/>
            <a:tailEnd/>
          </a:ln>
        </p:spPr>
      </p:pic>
      <p:pic>
        <p:nvPicPr>
          <p:cNvPr id="28676" name="Рисунок 13"/>
          <p:cNvPicPr>
            <a:picLocks noChangeAspect="1"/>
          </p:cNvPicPr>
          <p:nvPr/>
        </p:nvPicPr>
        <p:blipFill>
          <a:blip r:embed="rId3"/>
          <a:srcRect l="29526" t="10800" r="48425" b="27602"/>
          <a:stretch>
            <a:fillRect/>
          </a:stretch>
        </p:blipFill>
        <p:spPr bwMode="auto">
          <a:xfrm rot="-9477093">
            <a:off x="1638300" y="2924175"/>
            <a:ext cx="1381125" cy="2171700"/>
          </a:xfrm>
          <a:prstGeom prst="rect">
            <a:avLst/>
          </a:prstGeom>
          <a:noFill/>
          <a:ln w="9525">
            <a:noFill/>
            <a:miter lim="800000"/>
            <a:headEnd/>
            <a:tailEnd/>
          </a:ln>
        </p:spPr>
      </p:pic>
      <p:pic>
        <p:nvPicPr>
          <p:cNvPr id="28677" name="Рисунок 18"/>
          <p:cNvPicPr>
            <a:picLocks noChangeAspect="1"/>
          </p:cNvPicPr>
          <p:nvPr/>
        </p:nvPicPr>
        <p:blipFill>
          <a:blip r:embed="rId3"/>
          <a:srcRect l="29526" t="10800" r="48425" b="27602"/>
          <a:stretch>
            <a:fillRect/>
          </a:stretch>
        </p:blipFill>
        <p:spPr bwMode="auto">
          <a:xfrm rot="-9477093">
            <a:off x="931863" y="3597275"/>
            <a:ext cx="1382712" cy="2171700"/>
          </a:xfrm>
          <a:prstGeom prst="rect">
            <a:avLst/>
          </a:prstGeom>
          <a:noFill/>
          <a:ln w="9525">
            <a:noFill/>
            <a:miter lim="800000"/>
            <a:headEnd/>
            <a:tailEnd/>
          </a:ln>
        </p:spPr>
      </p:pic>
      <p:pic>
        <p:nvPicPr>
          <p:cNvPr id="28678" name="Рисунок 19"/>
          <p:cNvPicPr>
            <a:picLocks noChangeAspect="1"/>
          </p:cNvPicPr>
          <p:nvPr/>
        </p:nvPicPr>
        <p:blipFill>
          <a:blip r:embed="rId3"/>
          <a:srcRect l="29526" t="10800" r="48425" b="27602"/>
          <a:stretch>
            <a:fillRect/>
          </a:stretch>
        </p:blipFill>
        <p:spPr bwMode="auto">
          <a:xfrm rot="-9477093">
            <a:off x="1651000" y="3417888"/>
            <a:ext cx="1381125" cy="2171700"/>
          </a:xfrm>
          <a:prstGeom prst="rect">
            <a:avLst/>
          </a:prstGeom>
          <a:noFill/>
          <a:ln w="9525">
            <a:noFill/>
            <a:miter lim="800000"/>
            <a:headEnd/>
            <a:tailEnd/>
          </a:ln>
        </p:spPr>
      </p:pic>
      <p:pic>
        <p:nvPicPr>
          <p:cNvPr id="28679" name="Рисунок 20"/>
          <p:cNvPicPr>
            <a:picLocks noChangeAspect="1"/>
          </p:cNvPicPr>
          <p:nvPr/>
        </p:nvPicPr>
        <p:blipFill>
          <a:blip r:embed="rId3"/>
          <a:srcRect l="29526" t="10800" r="48425" b="27602"/>
          <a:stretch>
            <a:fillRect/>
          </a:stretch>
        </p:blipFill>
        <p:spPr bwMode="auto">
          <a:xfrm rot="-9477093">
            <a:off x="1955800" y="4281488"/>
            <a:ext cx="1382713" cy="2171700"/>
          </a:xfrm>
          <a:prstGeom prst="rect">
            <a:avLst/>
          </a:prstGeom>
          <a:noFill/>
          <a:ln w="9525">
            <a:noFill/>
            <a:miter lim="800000"/>
            <a:headEnd/>
            <a:tailEnd/>
          </a:ln>
        </p:spPr>
      </p:pic>
      <p:pic>
        <p:nvPicPr>
          <p:cNvPr id="28680" name="Рисунок 5"/>
          <p:cNvPicPr>
            <a:picLocks noChangeAspect="1"/>
          </p:cNvPicPr>
          <p:nvPr/>
        </p:nvPicPr>
        <p:blipFill>
          <a:blip r:embed="rId4"/>
          <a:srcRect l="30876" t="22002" r="30313" b="46500"/>
          <a:stretch>
            <a:fillRect/>
          </a:stretch>
        </p:blipFill>
        <p:spPr bwMode="auto">
          <a:xfrm>
            <a:off x="4284663" y="2689225"/>
            <a:ext cx="4713287" cy="1531938"/>
          </a:xfrm>
          <a:prstGeom prst="rect">
            <a:avLst/>
          </a:prstGeom>
          <a:noFill/>
          <a:ln w="9525">
            <a:noFill/>
            <a:miter lim="800000"/>
            <a:headEnd/>
            <a:tailEnd/>
          </a:ln>
        </p:spPr>
      </p:pic>
      <p:pic>
        <p:nvPicPr>
          <p:cNvPr id="28681" name="Рисунок 6"/>
          <p:cNvPicPr>
            <a:picLocks noChangeAspect="1"/>
          </p:cNvPicPr>
          <p:nvPr/>
        </p:nvPicPr>
        <p:blipFill>
          <a:blip r:embed="rId5"/>
          <a:srcRect l="14091" t="32675" r="4504" b="34438"/>
          <a:stretch>
            <a:fillRect/>
          </a:stretch>
        </p:blipFill>
        <p:spPr bwMode="auto">
          <a:xfrm>
            <a:off x="4235450" y="4341813"/>
            <a:ext cx="3524250" cy="253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63813" y="115888"/>
            <a:ext cx="6122987" cy="2449512"/>
          </a:xfrm>
        </p:spPr>
        <p:txBody>
          <a:bodyPr rtlCol="0">
            <a:normAutofit/>
          </a:bodyPr>
          <a:lstStyle/>
          <a:p>
            <a:pPr eaLnBrk="1" fontAlgn="auto" hangingPunct="1">
              <a:spcAft>
                <a:spcPts val="0"/>
              </a:spcAft>
              <a:buFont typeface="Arial" pitchFamily="34" charset="0"/>
              <a:buChar char="•"/>
              <a:defRPr/>
            </a:pPr>
            <a:r>
              <a:rPr lang="ru-RU" sz="1800" i="1" dirty="0">
                <a:solidFill>
                  <a:schemeClr val="accent1">
                    <a:lumMod val="75000"/>
                  </a:schemeClr>
                </a:solidFill>
                <a:latin typeface="Times New Roman" panose="02020603050405020304" pitchFamily="18" charset="0"/>
                <a:cs typeface="Times New Roman" panose="02020603050405020304" pitchFamily="18" charset="0"/>
              </a:rPr>
              <a:t>Педагоги, следуя инструкции, указанной в письме, переходили к столу с соответствующей картинкой. Получали листовки «Как нарядить елку в этом год, чтобы быть счастливым». А так же получали новую инструкцию: «Хотите сохранить в доме атмосферу любви и согласия– выполните задания – и узнаете, где найдете ответ на этот вопрос»</a:t>
            </a:r>
          </a:p>
        </p:txBody>
      </p:sp>
      <p:pic>
        <p:nvPicPr>
          <p:cNvPr id="29698" name="Рисунок 1"/>
          <p:cNvPicPr>
            <a:picLocks noChangeAspect="1"/>
          </p:cNvPicPr>
          <p:nvPr/>
        </p:nvPicPr>
        <p:blipFill>
          <a:blip r:embed="rId2"/>
          <a:srcRect/>
          <a:stretch>
            <a:fillRect/>
          </a:stretch>
        </p:blipFill>
        <p:spPr bwMode="auto">
          <a:xfrm>
            <a:off x="-3175" y="38100"/>
            <a:ext cx="2566988" cy="3937000"/>
          </a:xfrm>
          <a:prstGeom prst="rect">
            <a:avLst/>
          </a:prstGeom>
          <a:noFill/>
          <a:ln w="9525">
            <a:noFill/>
            <a:miter lim="800000"/>
            <a:headEnd/>
            <a:tailEnd/>
          </a:ln>
        </p:spPr>
      </p:pic>
      <p:pic>
        <p:nvPicPr>
          <p:cNvPr id="29699" name="Рисунок 7"/>
          <p:cNvPicPr>
            <a:picLocks noChangeAspect="1"/>
          </p:cNvPicPr>
          <p:nvPr/>
        </p:nvPicPr>
        <p:blipFill>
          <a:blip r:embed="rId3"/>
          <a:srcRect l="29526" t="10800" r="40408" b="45799"/>
          <a:stretch>
            <a:fillRect/>
          </a:stretch>
        </p:blipFill>
        <p:spPr bwMode="auto">
          <a:xfrm rot="1170303">
            <a:off x="2041525" y="3409950"/>
            <a:ext cx="2101850" cy="1706563"/>
          </a:xfrm>
          <a:prstGeom prst="rect">
            <a:avLst/>
          </a:prstGeom>
          <a:noFill/>
          <a:ln w="9525">
            <a:noFill/>
            <a:miter lim="800000"/>
            <a:headEnd/>
            <a:tailEnd/>
          </a:ln>
        </p:spPr>
      </p:pic>
      <p:pic>
        <p:nvPicPr>
          <p:cNvPr id="29700" name="Рисунок 12"/>
          <p:cNvPicPr>
            <a:picLocks noChangeAspect="1"/>
          </p:cNvPicPr>
          <p:nvPr/>
        </p:nvPicPr>
        <p:blipFill>
          <a:blip r:embed="rId3"/>
          <a:srcRect l="29526" t="10800" r="40408" b="45799"/>
          <a:stretch>
            <a:fillRect/>
          </a:stretch>
        </p:blipFill>
        <p:spPr bwMode="auto">
          <a:xfrm rot="1170303">
            <a:off x="377825" y="5027613"/>
            <a:ext cx="2100263" cy="1704975"/>
          </a:xfrm>
          <a:prstGeom prst="rect">
            <a:avLst/>
          </a:prstGeom>
          <a:noFill/>
          <a:ln w="9525">
            <a:noFill/>
            <a:miter lim="800000"/>
            <a:headEnd/>
            <a:tailEnd/>
          </a:ln>
        </p:spPr>
      </p:pic>
      <p:pic>
        <p:nvPicPr>
          <p:cNvPr id="29701" name="Рисунок 14"/>
          <p:cNvPicPr>
            <a:picLocks noChangeAspect="1"/>
          </p:cNvPicPr>
          <p:nvPr/>
        </p:nvPicPr>
        <p:blipFill>
          <a:blip r:embed="rId3"/>
          <a:srcRect l="29526" t="10800" r="40408" b="45799"/>
          <a:stretch>
            <a:fillRect/>
          </a:stretch>
        </p:blipFill>
        <p:spPr bwMode="auto">
          <a:xfrm rot="1170303">
            <a:off x="1139825" y="4043363"/>
            <a:ext cx="2101850" cy="1706562"/>
          </a:xfrm>
          <a:prstGeom prst="rect">
            <a:avLst/>
          </a:prstGeom>
          <a:noFill/>
          <a:ln w="9525">
            <a:noFill/>
            <a:miter lim="800000"/>
            <a:headEnd/>
            <a:tailEnd/>
          </a:ln>
        </p:spPr>
      </p:pic>
      <p:pic>
        <p:nvPicPr>
          <p:cNvPr id="29702" name="Рисунок 15"/>
          <p:cNvPicPr>
            <a:picLocks noChangeAspect="1"/>
          </p:cNvPicPr>
          <p:nvPr/>
        </p:nvPicPr>
        <p:blipFill>
          <a:blip r:embed="rId3"/>
          <a:srcRect l="29526" t="10800" r="40408" b="45799"/>
          <a:stretch>
            <a:fillRect/>
          </a:stretch>
        </p:blipFill>
        <p:spPr bwMode="auto">
          <a:xfrm rot="1170303">
            <a:off x="1738313" y="5197475"/>
            <a:ext cx="2100262" cy="1706563"/>
          </a:xfrm>
          <a:prstGeom prst="rect">
            <a:avLst/>
          </a:prstGeom>
          <a:noFill/>
          <a:ln w="9525">
            <a:noFill/>
            <a:miter lim="800000"/>
            <a:headEnd/>
            <a:tailEnd/>
          </a:ln>
        </p:spPr>
      </p:pic>
      <p:pic>
        <p:nvPicPr>
          <p:cNvPr id="29703" name="Рисунок 11"/>
          <p:cNvPicPr>
            <a:picLocks noChangeAspect="1"/>
          </p:cNvPicPr>
          <p:nvPr/>
        </p:nvPicPr>
        <p:blipFill>
          <a:blip r:embed="rId4"/>
          <a:srcRect/>
          <a:stretch>
            <a:fillRect/>
          </a:stretch>
        </p:blipFill>
        <p:spPr bwMode="auto">
          <a:xfrm>
            <a:off x="3965575" y="2379663"/>
            <a:ext cx="4932363" cy="1219200"/>
          </a:xfrm>
          <a:prstGeom prst="rect">
            <a:avLst/>
          </a:prstGeom>
          <a:noFill/>
          <a:ln w="9525">
            <a:noFill/>
            <a:miter lim="800000"/>
            <a:headEnd/>
            <a:tailEnd/>
          </a:ln>
        </p:spPr>
      </p:pic>
      <p:pic>
        <p:nvPicPr>
          <p:cNvPr id="29704" name="Рисунок 21"/>
          <p:cNvPicPr>
            <a:picLocks noChangeAspect="1"/>
          </p:cNvPicPr>
          <p:nvPr/>
        </p:nvPicPr>
        <p:blipFill>
          <a:blip r:embed="rId3"/>
          <a:srcRect l="29526" t="10800" r="40408" b="45799"/>
          <a:stretch>
            <a:fillRect/>
          </a:stretch>
        </p:blipFill>
        <p:spPr bwMode="auto">
          <a:xfrm rot="1170303">
            <a:off x="3830638" y="4064000"/>
            <a:ext cx="2101850" cy="1706563"/>
          </a:xfrm>
          <a:prstGeom prst="rect">
            <a:avLst/>
          </a:prstGeom>
          <a:noFill/>
          <a:ln w="9525">
            <a:noFill/>
            <a:miter lim="800000"/>
            <a:headEnd/>
            <a:tailEnd/>
          </a:ln>
        </p:spPr>
      </p:pic>
      <p:pic>
        <p:nvPicPr>
          <p:cNvPr id="29705" name="Рисунок 22"/>
          <p:cNvPicPr>
            <a:picLocks noChangeAspect="1"/>
          </p:cNvPicPr>
          <p:nvPr/>
        </p:nvPicPr>
        <p:blipFill>
          <a:blip r:embed="rId3"/>
          <a:srcRect l="29526" t="10800" r="40408" b="45799"/>
          <a:stretch>
            <a:fillRect/>
          </a:stretch>
        </p:blipFill>
        <p:spPr bwMode="auto">
          <a:xfrm rot="1170303">
            <a:off x="3490913" y="5010150"/>
            <a:ext cx="2100262" cy="170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064000" y="80963"/>
            <a:ext cx="4622800" cy="2484437"/>
          </a:xfrm>
        </p:spPr>
        <p:txBody>
          <a:bodyPr rtlCol="0">
            <a:normAutofit/>
          </a:bodyPr>
          <a:lstStyle/>
          <a:p>
            <a:pPr eaLnBrk="1" fontAlgn="auto" hangingPunct="1">
              <a:spcAft>
                <a:spcPts val="0"/>
              </a:spcAft>
              <a:buFont typeface="Arial" pitchFamily="34" charset="0"/>
              <a:buChar char="•"/>
              <a:defRPr/>
            </a:pPr>
            <a:r>
              <a:rPr lang="ru-RU" sz="1800" i="1" dirty="0">
                <a:solidFill>
                  <a:schemeClr val="accent1">
                    <a:lumMod val="75000"/>
                  </a:schemeClr>
                </a:solidFill>
                <a:latin typeface="Times New Roman" panose="02020603050405020304" pitchFamily="18" charset="0"/>
                <a:cs typeface="Times New Roman" panose="02020603050405020304" pitchFamily="18" charset="0"/>
              </a:rPr>
              <a:t>Педагоги, следуя инструкции, указанной в письме, переходили к столу с соответствующей картинкой. Получали листовки «Приметы новогодней ночи». А так же получали новую инструкцию: «Хотите быть счастливым в этом году – выполните задания – и узнаете, где найдете ответ на этот вопрос»</a:t>
            </a:r>
          </a:p>
        </p:txBody>
      </p:sp>
      <p:pic>
        <p:nvPicPr>
          <p:cNvPr id="30722" name="Рисунок 3"/>
          <p:cNvPicPr>
            <a:picLocks noChangeAspect="1"/>
          </p:cNvPicPr>
          <p:nvPr/>
        </p:nvPicPr>
        <p:blipFill>
          <a:blip r:embed="rId2"/>
          <a:srcRect/>
          <a:stretch>
            <a:fillRect/>
          </a:stretch>
        </p:blipFill>
        <p:spPr bwMode="auto">
          <a:xfrm>
            <a:off x="122238" y="358775"/>
            <a:ext cx="3763962" cy="2292350"/>
          </a:xfrm>
          <a:prstGeom prst="rect">
            <a:avLst/>
          </a:prstGeom>
          <a:noFill/>
          <a:ln w="9525">
            <a:noFill/>
            <a:miter lim="800000"/>
            <a:headEnd/>
            <a:tailEnd/>
          </a:ln>
        </p:spPr>
      </p:pic>
      <p:pic>
        <p:nvPicPr>
          <p:cNvPr id="30723" name="Рисунок 4"/>
          <p:cNvPicPr>
            <a:picLocks noChangeAspect="1"/>
          </p:cNvPicPr>
          <p:nvPr/>
        </p:nvPicPr>
        <p:blipFill>
          <a:blip r:embed="rId3"/>
          <a:srcRect l="39763" t="16402" r="38188" b="23401"/>
          <a:stretch>
            <a:fillRect/>
          </a:stretch>
        </p:blipFill>
        <p:spPr bwMode="auto">
          <a:xfrm rot="1299931">
            <a:off x="712788" y="2595563"/>
            <a:ext cx="1573212" cy="2573337"/>
          </a:xfrm>
          <a:prstGeom prst="rect">
            <a:avLst/>
          </a:prstGeom>
          <a:noFill/>
          <a:ln w="9525">
            <a:noFill/>
            <a:miter lim="800000"/>
            <a:headEnd/>
            <a:tailEnd/>
          </a:ln>
        </p:spPr>
      </p:pic>
      <p:pic>
        <p:nvPicPr>
          <p:cNvPr id="30724" name="Рисунок 13"/>
          <p:cNvPicPr>
            <a:picLocks noChangeAspect="1"/>
          </p:cNvPicPr>
          <p:nvPr/>
        </p:nvPicPr>
        <p:blipFill>
          <a:blip r:embed="rId3"/>
          <a:srcRect l="39763" t="16402" r="38188" b="23401"/>
          <a:stretch>
            <a:fillRect/>
          </a:stretch>
        </p:blipFill>
        <p:spPr bwMode="auto">
          <a:xfrm rot="1299931">
            <a:off x="1303338" y="2595563"/>
            <a:ext cx="1573212" cy="2573337"/>
          </a:xfrm>
          <a:prstGeom prst="rect">
            <a:avLst/>
          </a:prstGeom>
          <a:noFill/>
          <a:ln w="9525">
            <a:noFill/>
            <a:miter lim="800000"/>
            <a:headEnd/>
            <a:tailEnd/>
          </a:ln>
        </p:spPr>
      </p:pic>
      <p:pic>
        <p:nvPicPr>
          <p:cNvPr id="30725" name="Рисунок 16"/>
          <p:cNvPicPr>
            <a:picLocks noChangeAspect="1"/>
          </p:cNvPicPr>
          <p:nvPr/>
        </p:nvPicPr>
        <p:blipFill>
          <a:blip r:embed="rId3"/>
          <a:srcRect l="39763" t="16402" r="38188" b="23401"/>
          <a:stretch>
            <a:fillRect/>
          </a:stretch>
        </p:blipFill>
        <p:spPr bwMode="auto">
          <a:xfrm rot="1299931">
            <a:off x="419100" y="3916363"/>
            <a:ext cx="1574800" cy="2574925"/>
          </a:xfrm>
          <a:prstGeom prst="rect">
            <a:avLst/>
          </a:prstGeom>
          <a:noFill/>
          <a:ln w="9525">
            <a:noFill/>
            <a:miter lim="800000"/>
            <a:headEnd/>
            <a:tailEnd/>
          </a:ln>
        </p:spPr>
      </p:pic>
      <p:pic>
        <p:nvPicPr>
          <p:cNvPr id="30726" name="Рисунок 17"/>
          <p:cNvPicPr>
            <a:picLocks noChangeAspect="1"/>
          </p:cNvPicPr>
          <p:nvPr/>
        </p:nvPicPr>
        <p:blipFill>
          <a:blip r:embed="rId3"/>
          <a:srcRect l="39763" t="16402" r="38188" b="23401"/>
          <a:stretch>
            <a:fillRect/>
          </a:stretch>
        </p:blipFill>
        <p:spPr bwMode="auto">
          <a:xfrm rot="1299931">
            <a:off x="1377950" y="3219450"/>
            <a:ext cx="1574800" cy="2574925"/>
          </a:xfrm>
          <a:prstGeom prst="rect">
            <a:avLst/>
          </a:prstGeom>
          <a:noFill/>
          <a:ln w="9525">
            <a:noFill/>
            <a:miter lim="800000"/>
            <a:headEnd/>
            <a:tailEnd/>
          </a:ln>
        </p:spPr>
      </p:pic>
      <p:pic>
        <p:nvPicPr>
          <p:cNvPr id="30727" name="Рисунок 18"/>
          <p:cNvPicPr>
            <a:picLocks noChangeAspect="1"/>
          </p:cNvPicPr>
          <p:nvPr/>
        </p:nvPicPr>
        <p:blipFill>
          <a:blip r:embed="rId3"/>
          <a:srcRect l="39763" t="16402" r="38188" b="23401"/>
          <a:stretch>
            <a:fillRect/>
          </a:stretch>
        </p:blipFill>
        <p:spPr bwMode="auto">
          <a:xfrm rot="1299931">
            <a:off x="1739900" y="3844925"/>
            <a:ext cx="1573213" cy="2573338"/>
          </a:xfrm>
          <a:prstGeom prst="rect">
            <a:avLst/>
          </a:prstGeom>
          <a:noFill/>
          <a:ln w="9525">
            <a:noFill/>
            <a:miter lim="800000"/>
            <a:headEnd/>
            <a:tailEnd/>
          </a:ln>
        </p:spPr>
      </p:pic>
      <p:pic>
        <p:nvPicPr>
          <p:cNvPr id="30728" name="Рисунок 19"/>
          <p:cNvPicPr>
            <a:picLocks noChangeAspect="1"/>
          </p:cNvPicPr>
          <p:nvPr/>
        </p:nvPicPr>
        <p:blipFill>
          <a:blip r:embed="rId4"/>
          <a:srcRect l="40550" t="19202" r="19873" b="62599"/>
          <a:stretch>
            <a:fillRect/>
          </a:stretch>
        </p:blipFill>
        <p:spPr bwMode="auto">
          <a:xfrm>
            <a:off x="4059238" y="2424113"/>
            <a:ext cx="3619500" cy="936625"/>
          </a:xfrm>
          <a:prstGeom prst="rect">
            <a:avLst/>
          </a:prstGeom>
          <a:noFill/>
          <a:ln w="9525">
            <a:noFill/>
            <a:miter lim="800000"/>
            <a:headEnd/>
            <a:tailEnd/>
          </a:ln>
        </p:spPr>
      </p:pic>
      <p:pic>
        <p:nvPicPr>
          <p:cNvPr id="30729" name="Рисунок 6"/>
          <p:cNvPicPr>
            <a:picLocks noChangeAspect="1"/>
          </p:cNvPicPr>
          <p:nvPr/>
        </p:nvPicPr>
        <p:blipFill>
          <a:blip r:embed="rId5"/>
          <a:srcRect/>
          <a:stretch>
            <a:fillRect/>
          </a:stretch>
        </p:blipFill>
        <p:spPr bwMode="auto">
          <a:xfrm>
            <a:off x="6883400" y="2384425"/>
            <a:ext cx="1938338" cy="1768475"/>
          </a:xfrm>
          <a:prstGeom prst="rect">
            <a:avLst/>
          </a:prstGeom>
          <a:noFill/>
          <a:ln w="9525">
            <a:noFill/>
            <a:miter lim="800000"/>
            <a:headEnd/>
            <a:tailEnd/>
          </a:ln>
        </p:spPr>
      </p:pic>
      <p:pic>
        <p:nvPicPr>
          <p:cNvPr id="30730" name="Рисунок 11"/>
          <p:cNvPicPr>
            <a:picLocks noChangeAspect="1"/>
          </p:cNvPicPr>
          <p:nvPr/>
        </p:nvPicPr>
        <p:blipFill>
          <a:blip r:embed="rId6"/>
          <a:srcRect/>
          <a:stretch>
            <a:fillRect/>
          </a:stretch>
        </p:blipFill>
        <p:spPr bwMode="auto">
          <a:xfrm>
            <a:off x="3862388" y="4130675"/>
            <a:ext cx="3816350" cy="2646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998788" y="80963"/>
            <a:ext cx="5688012" cy="2484437"/>
          </a:xfrm>
        </p:spPr>
        <p:txBody>
          <a:bodyPr rtlCol="0">
            <a:normAutofit/>
          </a:bodyPr>
          <a:lstStyle/>
          <a:p>
            <a:pPr eaLnBrk="1" fontAlgn="auto" hangingPunct="1">
              <a:spcAft>
                <a:spcPts val="0"/>
              </a:spcAft>
              <a:buFont typeface="Arial" pitchFamily="34" charset="0"/>
              <a:buChar char="•"/>
              <a:defRPr/>
            </a:pPr>
            <a:r>
              <a:rPr lang="ru-RU" sz="1800" i="1" dirty="0">
                <a:solidFill>
                  <a:schemeClr val="accent1">
                    <a:lumMod val="75000"/>
                  </a:schemeClr>
                </a:solidFill>
                <a:latin typeface="Times New Roman" panose="02020603050405020304" pitchFamily="18" charset="0"/>
                <a:cs typeface="Times New Roman" panose="02020603050405020304" pitchFamily="18" charset="0"/>
              </a:rPr>
              <a:t>Педагоги, следуя инструкции, указанной в письме, переходили к столу с соответствующей картинкой. Получали листовки «Как нарядиться в новогоднюю ночь, чтобы весь год быть счастливыми». На этом этапы квеста заканчивались, педагоги получали шуточные пожелания, оставляли отзыв</a:t>
            </a:r>
          </a:p>
        </p:txBody>
      </p:sp>
      <p:pic>
        <p:nvPicPr>
          <p:cNvPr id="31746" name="Рисунок 5"/>
          <p:cNvPicPr>
            <a:picLocks noChangeAspect="1"/>
          </p:cNvPicPr>
          <p:nvPr/>
        </p:nvPicPr>
        <p:blipFill>
          <a:blip r:embed="rId2"/>
          <a:srcRect l="40038" t="16318" r="22163" b="19284"/>
          <a:stretch>
            <a:fillRect/>
          </a:stretch>
        </p:blipFill>
        <p:spPr bwMode="auto">
          <a:xfrm rot="1576327">
            <a:off x="800100" y="2273300"/>
            <a:ext cx="2382838" cy="3311525"/>
          </a:xfrm>
          <a:prstGeom prst="rect">
            <a:avLst/>
          </a:prstGeom>
          <a:noFill/>
          <a:ln w="9525">
            <a:noFill/>
            <a:miter lim="800000"/>
            <a:headEnd/>
            <a:tailEnd/>
          </a:ln>
        </p:spPr>
      </p:pic>
      <p:pic>
        <p:nvPicPr>
          <p:cNvPr id="31747" name="Рисунок 1"/>
          <p:cNvPicPr>
            <a:picLocks noChangeAspect="1"/>
          </p:cNvPicPr>
          <p:nvPr/>
        </p:nvPicPr>
        <p:blipFill>
          <a:blip r:embed="rId3"/>
          <a:srcRect/>
          <a:stretch>
            <a:fillRect/>
          </a:stretch>
        </p:blipFill>
        <p:spPr bwMode="auto">
          <a:xfrm>
            <a:off x="190500" y="109538"/>
            <a:ext cx="2257425" cy="2484437"/>
          </a:xfrm>
          <a:prstGeom prst="rect">
            <a:avLst/>
          </a:prstGeom>
          <a:noFill/>
          <a:ln w="9525">
            <a:noFill/>
            <a:miter lim="800000"/>
            <a:headEnd/>
            <a:tailEnd/>
          </a:ln>
        </p:spPr>
      </p:pic>
      <p:pic>
        <p:nvPicPr>
          <p:cNvPr id="31748" name="Рисунок 14"/>
          <p:cNvPicPr>
            <a:picLocks noChangeAspect="1"/>
          </p:cNvPicPr>
          <p:nvPr/>
        </p:nvPicPr>
        <p:blipFill>
          <a:blip r:embed="rId2"/>
          <a:srcRect l="40038" t="16318" r="22163" b="19284"/>
          <a:stretch>
            <a:fillRect/>
          </a:stretch>
        </p:blipFill>
        <p:spPr bwMode="auto">
          <a:xfrm rot="1576327">
            <a:off x="1350963" y="2417763"/>
            <a:ext cx="2382837" cy="3311525"/>
          </a:xfrm>
          <a:prstGeom prst="rect">
            <a:avLst/>
          </a:prstGeom>
          <a:noFill/>
          <a:ln w="9525">
            <a:noFill/>
            <a:miter lim="800000"/>
            <a:headEnd/>
            <a:tailEnd/>
          </a:ln>
        </p:spPr>
      </p:pic>
      <p:pic>
        <p:nvPicPr>
          <p:cNvPr id="31749" name="Рисунок 15"/>
          <p:cNvPicPr>
            <a:picLocks noChangeAspect="1"/>
          </p:cNvPicPr>
          <p:nvPr/>
        </p:nvPicPr>
        <p:blipFill>
          <a:blip r:embed="rId2"/>
          <a:srcRect l="40038" t="16318" r="22163" b="19284"/>
          <a:stretch>
            <a:fillRect/>
          </a:stretch>
        </p:blipFill>
        <p:spPr bwMode="auto">
          <a:xfrm rot="1576327">
            <a:off x="1928813" y="2270125"/>
            <a:ext cx="2382837" cy="3311525"/>
          </a:xfrm>
          <a:prstGeom prst="rect">
            <a:avLst/>
          </a:prstGeom>
          <a:noFill/>
          <a:ln w="9525">
            <a:noFill/>
            <a:miter lim="800000"/>
            <a:headEnd/>
            <a:tailEnd/>
          </a:ln>
        </p:spPr>
      </p:pic>
      <p:pic>
        <p:nvPicPr>
          <p:cNvPr id="31750" name="Рисунок 20"/>
          <p:cNvPicPr>
            <a:picLocks noChangeAspect="1"/>
          </p:cNvPicPr>
          <p:nvPr/>
        </p:nvPicPr>
        <p:blipFill>
          <a:blip r:embed="rId2"/>
          <a:srcRect l="40038" t="16318" r="22163" b="19284"/>
          <a:stretch>
            <a:fillRect/>
          </a:stretch>
        </p:blipFill>
        <p:spPr bwMode="auto">
          <a:xfrm rot="1576327">
            <a:off x="647700" y="3497263"/>
            <a:ext cx="2382838" cy="3313112"/>
          </a:xfrm>
          <a:prstGeom prst="rect">
            <a:avLst/>
          </a:prstGeom>
          <a:noFill/>
          <a:ln w="9525">
            <a:noFill/>
            <a:miter lim="800000"/>
            <a:headEnd/>
            <a:tailEnd/>
          </a:ln>
        </p:spPr>
      </p:pic>
      <p:pic>
        <p:nvPicPr>
          <p:cNvPr id="31751" name="Рисунок 21"/>
          <p:cNvPicPr>
            <a:picLocks noChangeAspect="1"/>
          </p:cNvPicPr>
          <p:nvPr/>
        </p:nvPicPr>
        <p:blipFill>
          <a:blip r:embed="rId2"/>
          <a:srcRect l="40038" t="16318" r="22163" b="19284"/>
          <a:stretch>
            <a:fillRect/>
          </a:stretch>
        </p:blipFill>
        <p:spPr bwMode="auto">
          <a:xfrm rot="1576327">
            <a:off x="2230438" y="3497263"/>
            <a:ext cx="2382837" cy="3313112"/>
          </a:xfrm>
          <a:prstGeom prst="rect">
            <a:avLst/>
          </a:prstGeom>
          <a:noFill/>
          <a:ln w="9525">
            <a:noFill/>
            <a:miter lim="800000"/>
            <a:headEnd/>
            <a:tailEnd/>
          </a:ln>
        </p:spPr>
      </p:pic>
      <p:pic>
        <p:nvPicPr>
          <p:cNvPr id="31752" name="Рисунок 7"/>
          <p:cNvPicPr>
            <a:picLocks noChangeAspect="1"/>
          </p:cNvPicPr>
          <p:nvPr/>
        </p:nvPicPr>
        <p:blipFill>
          <a:blip r:embed="rId4"/>
          <a:srcRect l="20529" t="45728" r="20673" b="29150"/>
          <a:stretch>
            <a:fillRect/>
          </a:stretch>
        </p:blipFill>
        <p:spPr bwMode="auto">
          <a:xfrm>
            <a:off x="5408613" y="2205038"/>
            <a:ext cx="3024187" cy="2297112"/>
          </a:xfrm>
          <a:prstGeom prst="rect">
            <a:avLst/>
          </a:prstGeom>
          <a:noFill/>
          <a:ln w="9525">
            <a:noFill/>
            <a:miter lim="800000"/>
            <a:headEnd/>
            <a:tailEnd/>
          </a:ln>
        </p:spPr>
      </p:pic>
      <p:pic>
        <p:nvPicPr>
          <p:cNvPr id="31753" name="Рисунок 22"/>
          <p:cNvPicPr>
            <a:picLocks noChangeAspect="1"/>
          </p:cNvPicPr>
          <p:nvPr/>
        </p:nvPicPr>
        <p:blipFill>
          <a:blip r:embed="rId4"/>
          <a:srcRect l="20529" t="45728" r="20673" b="29150"/>
          <a:stretch>
            <a:fillRect/>
          </a:stretch>
        </p:blipFill>
        <p:spPr bwMode="auto">
          <a:xfrm>
            <a:off x="5407025" y="4346575"/>
            <a:ext cx="3024188" cy="2297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Содержимое 2"/>
          <p:cNvSpPr>
            <a:spLocks noGrp="1"/>
          </p:cNvSpPr>
          <p:nvPr>
            <p:ph idx="1"/>
          </p:nvPr>
        </p:nvSpPr>
        <p:spPr>
          <a:xfrm>
            <a:off x="457200" y="333375"/>
            <a:ext cx="8229600" cy="5792788"/>
          </a:xfrm>
        </p:spPr>
        <p:txBody>
          <a:bodyPr/>
          <a:lstStyle/>
          <a:p>
            <a:pPr marL="0" indent="0" eaLnBrk="1" hangingPunct="1">
              <a:buFont typeface="Arial" charset="0"/>
              <a:buNone/>
            </a:pPr>
            <a:r>
              <a:rPr lang="ru-RU" sz="3600" b="1" smtClean="0">
                <a:solidFill>
                  <a:srgbClr val="376092"/>
                </a:solidFill>
                <a:latin typeface="Times New Roman" pitchFamily="18" charset="0"/>
                <a:cs typeface="Times New Roman" pitchFamily="18" charset="0"/>
              </a:rPr>
              <a:t>Цель деятельности педагога-психолога:</a:t>
            </a:r>
          </a:p>
          <a:p>
            <a:pPr marL="0" indent="0" eaLnBrk="1" hangingPunct="1">
              <a:buFont typeface="Arial" charset="0"/>
              <a:buNone/>
            </a:pPr>
            <a:endParaRPr lang="ru-RU" b="1" smtClean="0">
              <a:solidFill>
                <a:srgbClr val="376092"/>
              </a:solidFill>
              <a:latin typeface="Times New Roman" pitchFamily="18" charset="0"/>
              <a:cs typeface="Times New Roman" pitchFamily="18" charset="0"/>
            </a:endParaRPr>
          </a:p>
          <a:p>
            <a:pPr marL="0" indent="0" algn="just" eaLnBrk="1" hangingPunct="1">
              <a:buFont typeface="Arial" charset="0"/>
              <a:buNone/>
            </a:pPr>
            <a:r>
              <a:rPr lang="ru-RU" sz="2000" i="1" smtClean="0">
                <a:solidFill>
                  <a:srgbClr val="376092"/>
                </a:solidFill>
                <a:latin typeface="Times New Roman" pitchFamily="18" charset="0"/>
                <a:cs typeface="Times New Roman" pitchFamily="18" charset="0"/>
              </a:rPr>
              <a:t>создание благоприятных условий для обеспечения образовательного процесса – профессиональное (психологическое, психолого-педагогическое, социальное) обеспечение, направленное на сохранение и укрепление здоровья обучающихся, снижение рисков их дезадаптации, негативной социализации, реализацию заложенных в соответствующем этапе онтогенеза возможностей развития творческой индивидуальности (в соответствии с Концепцией развития психологической службы в системе образования в Российской Федерации на период до 2025 года).</a:t>
            </a:r>
          </a:p>
          <a:p>
            <a:pPr marL="0" indent="0" algn="just" eaLnBrk="1" hangingPunct="1">
              <a:buFont typeface="Arial" charset="0"/>
              <a:buNone/>
            </a:pPr>
            <a:endParaRPr lang="ru-RU" sz="2800" i="1" smtClean="0">
              <a:solidFill>
                <a:srgbClr val="37609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274638"/>
            <a:ext cx="8147050" cy="1425575"/>
          </a:xfrm>
        </p:spPr>
        <p:txBody>
          <a:bodyPr rtlCol="0">
            <a:normAutofit/>
          </a:bodyPr>
          <a:lstStyle/>
          <a:p>
            <a:pPr eaLnBrk="1" fontAlgn="auto" hangingPunct="1">
              <a:spcAft>
                <a:spcPts val="0"/>
              </a:spcAft>
              <a:defRPr/>
            </a:pPr>
            <a:r>
              <a:rPr lang="ru-RU" sz="2600" b="1" dirty="0">
                <a:solidFill>
                  <a:schemeClr val="accent1">
                    <a:lumMod val="75000"/>
                  </a:schemeClr>
                </a:solidFill>
                <a:latin typeface="Times New Roman" panose="02020603050405020304" pitchFamily="18" charset="0"/>
                <a:cs typeface="Times New Roman" panose="02020603050405020304" pitchFamily="18" charset="0"/>
              </a:rPr>
              <a:t>Методический семинар «Использование приемов и методов технологии сотрудничества в условиях инклюзивного класса» </a:t>
            </a:r>
          </a:p>
        </p:txBody>
      </p:sp>
      <p:sp>
        <p:nvSpPr>
          <p:cNvPr id="3" name="Содержимое 2"/>
          <p:cNvSpPr>
            <a:spLocks noGrp="1"/>
          </p:cNvSpPr>
          <p:nvPr>
            <p:ph idx="1"/>
          </p:nvPr>
        </p:nvSpPr>
        <p:spPr>
          <a:xfrm>
            <a:off x="250825" y="2060575"/>
            <a:ext cx="8208963" cy="3816350"/>
          </a:xfrm>
        </p:spPr>
        <p:txBody>
          <a:bodyPr rtlCol="0">
            <a:normAutofit fontScale="92500"/>
          </a:bodyPr>
          <a:lstStyle/>
          <a:p>
            <a:pPr eaLnBrk="1" fontAlgn="auto" hangingPunct="1">
              <a:spcAft>
                <a:spcPts val="0"/>
              </a:spcAft>
              <a:buFont typeface="Arial" pitchFamily="34" charset="0"/>
              <a:buChar char="•"/>
              <a:defRPr/>
            </a:pPr>
            <a:r>
              <a:rPr lang="ru-RU" dirty="0">
                <a:solidFill>
                  <a:schemeClr val="accent1">
                    <a:lumMod val="75000"/>
                  </a:schemeClr>
                </a:solidFill>
              </a:rPr>
              <a:t>    </a:t>
            </a:r>
            <a:r>
              <a:rPr lang="ru-RU" sz="2800" b="1" dirty="0">
                <a:solidFill>
                  <a:schemeClr val="accent1">
                    <a:lumMod val="75000"/>
                  </a:schemeClr>
                </a:solidFill>
                <a:latin typeface="Times New Roman" panose="02020603050405020304" pitchFamily="18" charset="0"/>
                <a:ea typeface="+mj-ea"/>
                <a:cs typeface="Times New Roman" panose="02020603050405020304" pitchFamily="18" charset="0"/>
              </a:rPr>
              <a:t>Демонстрация интерактивных форм работы;</a:t>
            </a:r>
          </a:p>
          <a:p>
            <a:pPr eaLnBrk="1" fontAlgn="auto" hangingPunct="1">
              <a:spcAft>
                <a:spcPts val="0"/>
              </a:spcAft>
              <a:buFont typeface="Arial" pitchFamily="34" charset="0"/>
              <a:buChar char="•"/>
              <a:defRPr/>
            </a:pPr>
            <a:r>
              <a:rPr lang="ru-RU" sz="2800" b="1" dirty="0">
                <a:solidFill>
                  <a:schemeClr val="accent1">
                    <a:lumMod val="75000"/>
                  </a:schemeClr>
                </a:solidFill>
                <a:latin typeface="Times New Roman" panose="02020603050405020304" pitchFamily="18" charset="0"/>
                <a:ea typeface="+mj-ea"/>
                <a:cs typeface="Times New Roman" panose="02020603050405020304" pitchFamily="18" charset="0"/>
              </a:rPr>
              <a:t>    Предоставить возможность педагогам апробировать различные приемы технологии сотрудничества для решения коррекционных и развивающих задач</a:t>
            </a:r>
          </a:p>
          <a:p>
            <a:pPr eaLnBrk="1" fontAlgn="auto" hangingPunct="1">
              <a:spcAft>
                <a:spcPts val="0"/>
              </a:spcAft>
              <a:buFont typeface="Arial" pitchFamily="34" charset="0"/>
              <a:buNone/>
              <a:defRPr/>
            </a:pPr>
            <a:endParaRPr lang="ru-RU" dirty="0"/>
          </a:p>
          <a:p>
            <a:pPr eaLnBrk="1" fontAlgn="auto" hangingPunct="1">
              <a:spcAft>
                <a:spcPts val="0"/>
              </a:spcAft>
              <a:buFont typeface="Arial" pitchFamily="34" charset="0"/>
              <a:buNone/>
              <a:defRPr/>
            </a:pPr>
            <a:r>
              <a:rPr lang="ru-RU" sz="2800" b="1" dirty="0">
                <a:solidFill>
                  <a:schemeClr val="accent1">
                    <a:lumMod val="75000"/>
                  </a:schemeClr>
                </a:solidFill>
                <a:latin typeface="Times New Roman" panose="02020603050405020304" pitchFamily="18" charset="0"/>
                <a:ea typeface="+mj-ea"/>
                <a:cs typeface="Times New Roman" panose="02020603050405020304" pitchFamily="18" charset="0"/>
              </a:rPr>
              <a:t>Форма проведения: </a:t>
            </a:r>
          </a:p>
          <a:p>
            <a:pPr eaLnBrk="1" fontAlgn="auto" hangingPunct="1">
              <a:spcAft>
                <a:spcPts val="0"/>
              </a:spcAft>
              <a:buFont typeface="Arial" pitchFamily="34" charset="0"/>
              <a:buNone/>
              <a:defRPr/>
            </a:pPr>
            <a:r>
              <a:rPr lang="ru-RU" sz="2800" b="1" dirty="0">
                <a:solidFill>
                  <a:schemeClr val="accent1">
                    <a:lumMod val="75000"/>
                  </a:schemeClr>
                </a:solidFill>
                <a:latin typeface="Times New Roman" panose="02020603050405020304" pitchFamily="18" charset="0"/>
                <a:ea typeface="+mj-ea"/>
                <a:cs typeface="Times New Roman" panose="02020603050405020304" pitchFamily="18" charset="0"/>
              </a:rPr>
              <a:t>кругосветка</a:t>
            </a:r>
          </a:p>
        </p:txBody>
      </p:sp>
      <p:pic>
        <p:nvPicPr>
          <p:cNvPr id="32771" name="Рисунок 3"/>
          <p:cNvPicPr>
            <a:picLocks noChangeAspect="1"/>
          </p:cNvPicPr>
          <p:nvPr/>
        </p:nvPicPr>
        <p:blipFill>
          <a:blip r:embed="rId2"/>
          <a:srcRect/>
          <a:stretch>
            <a:fillRect/>
          </a:stretch>
        </p:blipFill>
        <p:spPr bwMode="auto">
          <a:xfrm>
            <a:off x="4859338" y="3956050"/>
            <a:ext cx="4148137" cy="275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Объект 3"/>
          <p:cNvPicPr>
            <a:picLocks noGrp="1" noChangeAspect="1"/>
          </p:cNvPicPr>
          <p:nvPr>
            <p:ph idx="1"/>
          </p:nvPr>
        </p:nvPicPr>
        <p:blipFill>
          <a:blip r:embed="rId2"/>
          <a:srcRect l="45525" t="16541" r="17783" b="30956"/>
          <a:stretch>
            <a:fillRect/>
          </a:stretch>
        </p:blipFill>
        <p:spPr>
          <a:xfrm>
            <a:off x="163513" y="0"/>
            <a:ext cx="4383087" cy="3529013"/>
          </a:xfrm>
        </p:spPr>
      </p:pic>
      <p:pic>
        <p:nvPicPr>
          <p:cNvPr id="33794" name="Рисунок 4"/>
          <p:cNvPicPr>
            <a:picLocks noChangeAspect="1"/>
          </p:cNvPicPr>
          <p:nvPr/>
        </p:nvPicPr>
        <p:blipFill>
          <a:blip r:embed="rId3"/>
          <a:srcRect l="38976" t="16402" r="20074" b="8002"/>
          <a:stretch>
            <a:fillRect/>
          </a:stretch>
        </p:blipFill>
        <p:spPr bwMode="auto">
          <a:xfrm rot="-613590">
            <a:off x="5243513" y="2611438"/>
            <a:ext cx="3744912" cy="3889375"/>
          </a:xfrm>
          <a:prstGeom prst="rect">
            <a:avLst/>
          </a:prstGeom>
          <a:noFill/>
          <a:ln w="9525">
            <a:noFill/>
            <a:miter lim="800000"/>
            <a:headEnd/>
            <a:tailEnd/>
          </a:ln>
        </p:spPr>
      </p:pic>
      <p:sp>
        <p:nvSpPr>
          <p:cNvPr id="6" name="TextBox 5">
            <a:extLst/>
          </p:cNvPr>
          <p:cNvSpPr txBox="1"/>
          <p:nvPr/>
        </p:nvSpPr>
        <p:spPr>
          <a:xfrm>
            <a:off x="323850" y="3529013"/>
            <a:ext cx="4103688" cy="3416300"/>
          </a:xfrm>
          <a:prstGeom prst="rect">
            <a:avLst/>
          </a:prstGeom>
          <a:noFill/>
        </p:spPr>
        <p:txBody>
          <a:bodyPr>
            <a:spAutoFit/>
          </a:bodyPr>
          <a:lstStyle/>
          <a:p>
            <a:pPr algn="just" fontAlgn="auto">
              <a:spcBef>
                <a:spcPts val="0"/>
              </a:spcBef>
              <a:spcAft>
                <a:spcPts val="0"/>
              </a:spcAft>
              <a:defRPr/>
            </a:pPr>
            <a:r>
              <a:rPr lang="ru-RU" i="1" dirty="0">
                <a:solidFill>
                  <a:schemeClr val="accent1">
                    <a:lumMod val="75000"/>
                  </a:schemeClr>
                </a:solidFill>
                <a:latin typeface="Times New Roman" panose="02020603050405020304" pitchFamily="18" charset="0"/>
                <a:cs typeface="Times New Roman" panose="02020603050405020304" pitchFamily="18" charset="0"/>
              </a:rPr>
              <a:t>Сценарий кругосветки: каждая команда должна пройти четыре станции, на которых выполняет задания, используя приемы технологии сотрудничества: пила, снежный ком, </a:t>
            </a:r>
            <a:r>
              <a:rPr lang="ru-RU" i="1" dirty="0" err="1">
                <a:solidFill>
                  <a:schemeClr val="accent1">
                    <a:lumMod val="75000"/>
                  </a:schemeClr>
                </a:solidFill>
                <a:latin typeface="Times New Roman" panose="02020603050405020304" pitchFamily="18" charset="0"/>
                <a:cs typeface="Times New Roman" panose="02020603050405020304" pitchFamily="18" charset="0"/>
              </a:rPr>
              <a:t>пазл</a:t>
            </a:r>
            <a:r>
              <a:rPr lang="ru-RU" i="1" dirty="0">
                <a:solidFill>
                  <a:schemeClr val="accent1">
                    <a:lumMod val="75000"/>
                  </a:schemeClr>
                </a:solidFill>
                <a:latin typeface="Times New Roman" panose="02020603050405020304" pitchFamily="18" charset="0"/>
                <a:cs typeface="Times New Roman" panose="02020603050405020304" pitchFamily="18" charset="0"/>
              </a:rPr>
              <a:t>, «по цепочке». При успешном выполнении задания команда получает часть разрезной картинки, которую на последней станции сможет сложить. Подобную картинку команда должна найти в кабинете, что позволит команде получить «мешок счастья»</a:t>
            </a:r>
          </a:p>
        </p:txBody>
      </p:sp>
      <p:pic>
        <p:nvPicPr>
          <p:cNvPr id="33796" name="Рисунок 6"/>
          <p:cNvPicPr>
            <a:picLocks noChangeAspect="1"/>
          </p:cNvPicPr>
          <p:nvPr/>
        </p:nvPicPr>
        <p:blipFill>
          <a:blip r:embed="rId3"/>
          <a:srcRect l="38976" t="16402" r="20074" b="8002"/>
          <a:stretch>
            <a:fillRect/>
          </a:stretch>
        </p:blipFill>
        <p:spPr bwMode="auto">
          <a:xfrm rot="855919">
            <a:off x="5137150" y="401638"/>
            <a:ext cx="3744913" cy="388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06900" y="274638"/>
            <a:ext cx="4629150" cy="1143000"/>
          </a:xfrm>
        </p:spPr>
        <p:txBody>
          <a:bodyPr rtlCol="0">
            <a:noAutofit/>
          </a:bodyPr>
          <a:lstStyle/>
          <a:p>
            <a:pPr eaLnBrk="1" fontAlgn="auto" hangingPunct="1">
              <a:spcAft>
                <a:spcPts val="0"/>
              </a:spcAft>
              <a:defRPr/>
            </a:pPr>
            <a:r>
              <a:rPr lang="ru-RU" sz="3600" b="1" dirty="0">
                <a:solidFill>
                  <a:schemeClr val="accent1">
                    <a:lumMod val="75000"/>
                  </a:schemeClr>
                </a:solidFill>
                <a:latin typeface="Times New Roman" panose="02020603050405020304" pitchFamily="18" charset="0"/>
                <a:cs typeface="Times New Roman" panose="02020603050405020304" pitchFamily="18" charset="0"/>
              </a:rPr>
              <a:t>Тематическая станция «Здоровье»</a:t>
            </a:r>
          </a:p>
        </p:txBody>
      </p:sp>
      <p:pic>
        <p:nvPicPr>
          <p:cNvPr id="34818" name="Рисунок 4"/>
          <p:cNvPicPr>
            <a:picLocks noChangeAspect="1"/>
          </p:cNvPicPr>
          <p:nvPr/>
        </p:nvPicPr>
        <p:blipFill>
          <a:blip r:embed="rId2"/>
          <a:srcRect l="20863" t="19202" r="20862" b="8002"/>
          <a:stretch>
            <a:fillRect/>
          </a:stretch>
        </p:blipFill>
        <p:spPr bwMode="auto">
          <a:xfrm>
            <a:off x="19050" y="0"/>
            <a:ext cx="4256088" cy="2990850"/>
          </a:xfrm>
          <a:prstGeom prst="rect">
            <a:avLst/>
          </a:prstGeom>
          <a:noFill/>
          <a:ln w="9525">
            <a:noFill/>
            <a:miter lim="800000"/>
            <a:headEnd/>
            <a:tailEnd/>
          </a:ln>
        </p:spPr>
      </p:pic>
      <p:pic>
        <p:nvPicPr>
          <p:cNvPr id="34819" name="Рисунок 5"/>
          <p:cNvPicPr>
            <a:picLocks noChangeAspect="1"/>
          </p:cNvPicPr>
          <p:nvPr/>
        </p:nvPicPr>
        <p:blipFill>
          <a:blip r:embed="rId3"/>
          <a:srcRect l="21069" t="4675" r="17757" b="-4675"/>
          <a:stretch>
            <a:fillRect/>
          </a:stretch>
        </p:blipFill>
        <p:spPr bwMode="auto">
          <a:xfrm>
            <a:off x="107950" y="5318125"/>
            <a:ext cx="1511300" cy="1539875"/>
          </a:xfrm>
          <a:prstGeom prst="rect">
            <a:avLst/>
          </a:prstGeom>
          <a:noFill/>
          <a:ln w="9525">
            <a:noFill/>
            <a:miter lim="800000"/>
            <a:headEnd/>
            <a:tailEnd/>
          </a:ln>
        </p:spPr>
      </p:pic>
      <p:pic>
        <p:nvPicPr>
          <p:cNvPr id="34820" name="Рисунок 6"/>
          <p:cNvPicPr>
            <a:picLocks noChangeAspect="1"/>
          </p:cNvPicPr>
          <p:nvPr/>
        </p:nvPicPr>
        <p:blipFill>
          <a:blip r:embed="rId4"/>
          <a:srcRect/>
          <a:stretch>
            <a:fillRect/>
          </a:stretch>
        </p:blipFill>
        <p:spPr bwMode="auto">
          <a:xfrm>
            <a:off x="909638" y="3567113"/>
            <a:ext cx="2473325" cy="1077912"/>
          </a:xfrm>
          <a:prstGeom prst="rect">
            <a:avLst/>
          </a:prstGeom>
          <a:noFill/>
          <a:ln w="9525">
            <a:noFill/>
            <a:miter lim="800000"/>
            <a:headEnd/>
            <a:tailEnd/>
          </a:ln>
        </p:spPr>
      </p:pic>
      <p:pic>
        <p:nvPicPr>
          <p:cNvPr id="34821" name="Рисунок 8"/>
          <p:cNvPicPr>
            <a:picLocks noChangeAspect="1"/>
          </p:cNvPicPr>
          <p:nvPr/>
        </p:nvPicPr>
        <p:blipFill>
          <a:blip r:embed="rId5"/>
          <a:srcRect/>
          <a:stretch>
            <a:fillRect/>
          </a:stretch>
        </p:blipFill>
        <p:spPr bwMode="auto">
          <a:xfrm>
            <a:off x="1749425" y="4141788"/>
            <a:ext cx="2078038" cy="1246187"/>
          </a:xfrm>
          <a:prstGeom prst="rect">
            <a:avLst/>
          </a:prstGeom>
          <a:noFill/>
          <a:ln w="9525">
            <a:noFill/>
            <a:miter lim="800000"/>
            <a:headEnd/>
            <a:tailEnd/>
          </a:ln>
        </p:spPr>
      </p:pic>
      <p:pic>
        <p:nvPicPr>
          <p:cNvPr id="34822" name="Рисунок 9"/>
          <p:cNvPicPr>
            <a:picLocks noChangeAspect="1"/>
          </p:cNvPicPr>
          <p:nvPr/>
        </p:nvPicPr>
        <p:blipFill>
          <a:blip r:embed="rId6"/>
          <a:srcRect/>
          <a:stretch>
            <a:fillRect/>
          </a:stretch>
        </p:blipFill>
        <p:spPr bwMode="auto">
          <a:xfrm>
            <a:off x="2336800" y="4868863"/>
            <a:ext cx="2495550" cy="1497012"/>
          </a:xfrm>
          <a:prstGeom prst="rect">
            <a:avLst/>
          </a:prstGeom>
          <a:noFill/>
          <a:ln w="9525">
            <a:noFill/>
            <a:miter lim="800000"/>
            <a:headEnd/>
            <a:tailEnd/>
          </a:ln>
        </p:spPr>
      </p:pic>
      <p:pic>
        <p:nvPicPr>
          <p:cNvPr id="34823" name="Объект 3"/>
          <p:cNvPicPr>
            <a:picLocks noGrp="1" noChangeAspect="1"/>
          </p:cNvPicPr>
          <p:nvPr>
            <p:ph idx="1"/>
          </p:nvPr>
        </p:nvPicPr>
        <p:blipFill>
          <a:blip r:embed="rId7"/>
          <a:srcRect l="8682" t="45525" r="16542" b="24046"/>
          <a:stretch>
            <a:fillRect/>
          </a:stretch>
        </p:blipFill>
        <p:spPr>
          <a:xfrm>
            <a:off x="4552950" y="2060575"/>
            <a:ext cx="4279900" cy="3097213"/>
          </a:xfrm>
        </p:spPr>
      </p:pic>
      <p:pic>
        <p:nvPicPr>
          <p:cNvPr id="34824" name="Рисунок 10"/>
          <p:cNvPicPr>
            <a:picLocks noChangeAspect="1"/>
          </p:cNvPicPr>
          <p:nvPr/>
        </p:nvPicPr>
        <p:blipFill>
          <a:blip r:embed="rId8"/>
          <a:srcRect/>
          <a:stretch>
            <a:fillRect/>
          </a:stretch>
        </p:blipFill>
        <p:spPr bwMode="auto">
          <a:xfrm>
            <a:off x="2916238" y="5470525"/>
            <a:ext cx="2247900" cy="1290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Рисунок 15"/>
          <p:cNvPicPr>
            <a:picLocks noChangeAspect="1"/>
          </p:cNvPicPr>
          <p:nvPr/>
        </p:nvPicPr>
        <p:blipFill>
          <a:blip r:embed="rId2"/>
          <a:srcRect l="21069" t="4675" r="17757" b="-4675"/>
          <a:stretch>
            <a:fillRect/>
          </a:stretch>
        </p:blipFill>
        <p:spPr bwMode="auto">
          <a:xfrm>
            <a:off x="3757613" y="5229225"/>
            <a:ext cx="1512887" cy="1539875"/>
          </a:xfrm>
          <a:prstGeom prst="rect">
            <a:avLst/>
          </a:prstGeom>
          <a:noFill/>
          <a:ln w="9525">
            <a:noFill/>
            <a:miter lim="800000"/>
            <a:headEnd/>
            <a:tailEnd/>
          </a:ln>
        </p:spPr>
      </p:pic>
      <p:sp>
        <p:nvSpPr>
          <p:cNvPr id="2" name="Заголовок 1"/>
          <p:cNvSpPr>
            <a:spLocks noGrp="1"/>
          </p:cNvSpPr>
          <p:nvPr>
            <p:ph type="title"/>
          </p:nvPr>
        </p:nvSpPr>
        <p:spPr>
          <a:xfrm>
            <a:off x="4406900" y="274638"/>
            <a:ext cx="4629150" cy="1392237"/>
          </a:xfrm>
        </p:spPr>
        <p:txBody>
          <a:bodyPr rtlCol="0">
            <a:normAutofit fontScale="90000"/>
          </a:bodyPr>
          <a:lstStyle/>
          <a:p>
            <a:pPr eaLnBrk="1" fontAlgn="auto" hangingPunct="1">
              <a:spcAft>
                <a:spcPts val="0"/>
              </a:spcAft>
              <a:defRPr/>
            </a:pPr>
            <a:r>
              <a:rPr lang="ru-RU" sz="3600" b="1" dirty="0">
                <a:solidFill>
                  <a:schemeClr val="accent1">
                    <a:lumMod val="75000"/>
                  </a:schemeClr>
                </a:solidFill>
                <a:latin typeface="Times New Roman" panose="02020603050405020304" pitchFamily="18" charset="0"/>
                <a:cs typeface="Times New Roman" panose="02020603050405020304" pitchFamily="18" charset="0"/>
              </a:rPr>
              <a:t>Тематическая станция «Содружество»</a:t>
            </a:r>
          </a:p>
        </p:txBody>
      </p:sp>
      <p:pic>
        <p:nvPicPr>
          <p:cNvPr id="35843" name="Объект 6"/>
          <p:cNvPicPr>
            <a:picLocks noGrp="1" noChangeAspect="1"/>
          </p:cNvPicPr>
          <p:nvPr>
            <p:ph idx="1"/>
          </p:nvPr>
        </p:nvPicPr>
        <p:blipFill>
          <a:blip r:embed="rId3"/>
          <a:srcRect/>
          <a:stretch>
            <a:fillRect/>
          </a:stretch>
        </p:blipFill>
        <p:spPr>
          <a:xfrm>
            <a:off x="277813" y="3641725"/>
            <a:ext cx="3659187" cy="2058988"/>
          </a:xfrm>
        </p:spPr>
      </p:pic>
      <p:pic>
        <p:nvPicPr>
          <p:cNvPr id="35844" name="Рисунок 14"/>
          <p:cNvPicPr>
            <a:picLocks noChangeAspect="1"/>
          </p:cNvPicPr>
          <p:nvPr/>
        </p:nvPicPr>
        <p:blipFill>
          <a:blip r:embed="rId4"/>
          <a:srcRect l="8005" t="45274" r="16011" b="24013"/>
          <a:stretch>
            <a:fillRect/>
          </a:stretch>
        </p:blipFill>
        <p:spPr bwMode="auto">
          <a:xfrm>
            <a:off x="4800600" y="2135188"/>
            <a:ext cx="4222750" cy="3013075"/>
          </a:xfrm>
          <a:prstGeom prst="rect">
            <a:avLst/>
          </a:prstGeom>
          <a:noFill/>
          <a:ln w="9525">
            <a:noFill/>
            <a:miter lim="800000"/>
            <a:headEnd/>
            <a:tailEnd/>
          </a:ln>
        </p:spPr>
      </p:pic>
      <p:pic>
        <p:nvPicPr>
          <p:cNvPr id="35845" name="Рисунок 16"/>
          <p:cNvPicPr>
            <a:picLocks noChangeAspect="1"/>
          </p:cNvPicPr>
          <p:nvPr/>
        </p:nvPicPr>
        <p:blipFill>
          <a:blip r:embed="rId5"/>
          <a:srcRect l="15738" t="24013" r="8000" b="45274"/>
          <a:stretch>
            <a:fillRect/>
          </a:stretch>
        </p:blipFill>
        <p:spPr bwMode="auto">
          <a:xfrm>
            <a:off x="265113" y="274638"/>
            <a:ext cx="3921125" cy="2808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188" y="274638"/>
            <a:ext cx="4360862" cy="1143000"/>
          </a:xfrm>
        </p:spPr>
        <p:txBody>
          <a:bodyPr rtlCol="0">
            <a:normAutofit/>
          </a:bodyPr>
          <a:lstStyle/>
          <a:p>
            <a:pPr eaLnBrk="1" fontAlgn="auto" hangingPunct="1">
              <a:spcAft>
                <a:spcPts val="0"/>
              </a:spcAft>
              <a:defRPr/>
            </a:pPr>
            <a:r>
              <a:rPr lang="ru-RU" sz="3200" b="1" dirty="0">
                <a:solidFill>
                  <a:schemeClr val="accent1">
                    <a:lumMod val="75000"/>
                  </a:schemeClr>
                </a:solidFill>
                <a:latin typeface="Times New Roman" panose="02020603050405020304" pitchFamily="18" charset="0"/>
                <a:cs typeface="Times New Roman" panose="02020603050405020304" pitchFamily="18" charset="0"/>
              </a:rPr>
              <a:t>Тематическая станция «Равновесие»</a:t>
            </a:r>
          </a:p>
        </p:txBody>
      </p:sp>
      <p:pic>
        <p:nvPicPr>
          <p:cNvPr id="36866" name="Рисунок 5"/>
          <p:cNvPicPr>
            <a:picLocks noChangeAspect="1"/>
          </p:cNvPicPr>
          <p:nvPr/>
        </p:nvPicPr>
        <p:blipFill>
          <a:blip r:embed="rId2"/>
          <a:srcRect l="21069" t="4675" r="17757" b="-4675"/>
          <a:stretch>
            <a:fillRect/>
          </a:stretch>
        </p:blipFill>
        <p:spPr bwMode="auto">
          <a:xfrm>
            <a:off x="107950" y="5318125"/>
            <a:ext cx="1511300" cy="1539875"/>
          </a:xfrm>
          <a:prstGeom prst="rect">
            <a:avLst/>
          </a:prstGeom>
          <a:noFill/>
          <a:ln w="9525">
            <a:noFill/>
            <a:miter lim="800000"/>
            <a:headEnd/>
            <a:tailEnd/>
          </a:ln>
        </p:spPr>
      </p:pic>
      <p:pic>
        <p:nvPicPr>
          <p:cNvPr id="36867" name="Рисунок 12"/>
          <p:cNvPicPr>
            <a:picLocks noChangeAspect="1"/>
          </p:cNvPicPr>
          <p:nvPr/>
        </p:nvPicPr>
        <p:blipFill>
          <a:blip r:embed="rId3"/>
          <a:srcRect l="16402" t="23106" r="8202" b="46062"/>
          <a:stretch>
            <a:fillRect/>
          </a:stretch>
        </p:blipFill>
        <p:spPr bwMode="auto">
          <a:xfrm>
            <a:off x="138113" y="22225"/>
            <a:ext cx="4537075" cy="3298825"/>
          </a:xfrm>
          <a:prstGeom prst="rect">
            <a:avLst/>
          </a:prstGeom>
          <a:noFill/>
          <a:ln w="9525">
            <a:noFill/>
            <a:miter lim="800000"/>
            <a:headEnd/>
            <a:tailEnd/>
          </a:ln>
        </p:spPr>
      </p:pic>
      <p:pic>
        <p:nvPicPr>
          <p:cNvPr id="36868" name="Объект 15"/>
          <p:cNvPicPr>
            <a:picLocks noGrp="1" noChangeAspect="1"/>
          </p:cNvPicPr>
          <p:nvPr>
            <p:ph idx="1"/>
          </p:nvPr>
        </p:nvPicPr>
        <p:blipFill>
          <a:blip r:embed="rId4"/>
          <a:srcRect l="16542" t="24046" r="8682" b="45525"/>
          <a:stretch>
            <a:fillRect/>
          </a:stretch>
        </p:blipFill>
        <p:spPr>
          <a:xfrm>
            <a:off x="4805363" y="2262188"/>
            <a:ext cx="4222750" cy="3055937"/>
          </a:xfrm>
        </p:spPr>
      </p:pic>
      <p:pic>
        <p:nvPicPr>
          <p:cNvPr id="36869" name="Рисунок 17"/>
          <p:cNvPicPr>
            <a:picLocks noChangeAspect="1"/>
          </p:cNvPicPr>
          <p:nvPr/>
        </p:nvPicPr>
        <p:blipFill>
          <a:blip r:embed="rId5"/>
          <a:srcRect l="9837" t="21976" r="51810" b="6561"/>
          <a:stretch>
            <a:fillRect/>
          </a:stretch>
        </p:blipFill>
        <p:spPr bwMode="auto">
          <a:xfrm>
            <a:off x="2608263" y="4638675"/>
            <a:ext cx="2132012" cy="2232025"/>
          </a:xfrm>
          <a:prstGeom prst="rect">
            <a:avLst/>
          </a:prstGeom>
          <a:noFill/>
          <a:ln w="9525">
            <a:noFill/>
            <a:miter lim="800000"/>
            <a:headEnd/>
            <a:tailEnd/>
          </a:ln>
        </p:spPr>
      </p:pic>
      <p:pic>
        <p:nvPicPr>
          <p:cNvPr id="36870" name="Рисунок 16"/>
          <p:cNvPicPr>
            <a:picLocks noChangeAspect="1"/>
          </p:cNvPicPr>
          <p:nvPr/>
        </p:nvPicPr>
        <p:blipFill>
          <a:blip r:embed="rId6"/>
          <a:srcRect l="52550" t="20601" r="9837" b="5202"/>
          <a:stretch>
            <a:fillRect/>
          </a:stretch>
        </p:blipFill>
        <p:spPr bwMode="auto">
          <a:xfrm>
            <a:off x="1692275" y="3500438"/>
            <a:ext cx="2389188" cy="2881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06900" y="274638"/>
            <a:ext cx="4629150" cy="1143000"/>
          </a:xfrm>
        </p:spPr>
        <p:txBody>
          <a:bodyPr rtlCol="0">
            <a:normAutofit/>
          </a:bodyPr>
          <a:lstStyle/>
          <a:p>
            <a:pPr eaLnBrk="1" fontAlgn="auto" hangingPunct="1">
              <a:spcAft>
                <a:spcPts val="0"/>
              </a:spcAft>
              <a:defRPr/>
            </a:pPr>
            <a:r>
              <a:rPr lang="ru-RU" sz="3200" b="1" dirty="0">
                <a:solidFill>
                  <a:schemeClr val="accent1">
                    <a:lumMod val="75000"/>
                  </a:schemeClr>
                </a:solidFill>
                <a:latin typeface="Times New Roman" panose="02020603050405020304" pitchFamily="18" charset="0"/>
                <a:cs typeface="Times New Roman" panose="02020603050405020304" pitchFamily="18" charset="0"/>
              </a:rPr>
              <a:t>Тематическая станция «Интеллекта»</a:t>
            </a:r>
          </a:p>
        </p:txBody>
      </p:sp>
      <p:pic>
        <p:nvPicPr>
          <p:cNvPr id="37890" name="Рисунок 5"/>
          <p:cNvPicPr>
            <a:picLocks noChangeAspect="1"/>
          </p:cNvPicPr>
          <p:nvPr/>
        </p:nvPicPr>
        <p:blipFill>
          <a:blip r:embed="rId2"/>
          <a:srcRect l="21069" t="4675" r="17757" b="-4675"/>
          <a:stretch>
            <a:fillRect/>
          </a:stretch>
        </p:blipFill>
        <p:spPr bwMode="auto">
          <a:xfrm>
            <a:off x="107950" y="5318125"/>
            <a:ext cx="1511300" cy="1539875"/>
          </a:xfrm>
          <a:prstGeom prst="rect">
            <a:avLst/>
          </a:prstGeom>
          <a:noFill/>
          <a:ln w="9525">
            <a:noFill/>
            <a:miter lim="800000"/>
            <a:headEnd/>
            <a:tailEnd/>
          </a:ln>
        </p:spPr>
      </p:pic>
      <p:pic>
        <p:nvPicPr>
          <p:cNvPr id="37891" name="Рисунок 2"/>
          <p:cNvPicPr>
            <a:picLocks noChangeAspect="1"/>
          </p:cNvPicPr>
          <p:nvPr/>
        </p:nvPicPr>
        <p:blipFill>
          <a:blip r:embed="rId3"/>
          <a:srcRect l="10896" t="32675" r="3799" b="32675"/>
          <a:stretch>
            <a:fillRect/>
          </a:stretch>
        </p:blipFill>
        <p:spPr bwMode="auto">
          <a:xfrm>
            <a:off x="115888" y="128588"/>
            <a:ext cx="4386262" cy="3168650"/>
          </a:xfrm>
          <a:prstGeom prst="rect">
            <a:avLst/>
          </a:prstGeom>
          <a:noFill/>
          <a:ln w="9525">
            <a:noFill/>
            <a:miter lim="800000"/>
            <a:headEnd/>
            <a:tailEnd/>
          </a:ln>
        </p:spPr>
      </p:pic>
      <p:pic>
        <p:nvPicPr>
          <p:cNvPr id="37892" name="Рисунок 6"/>
          <p:cNvPicPr>
            <a:picLocks noChangeAspect="1"/>
          </p:cNvPicPr>
          <p:nvPr/>
        </p:nvPicPr>
        <p:blipFill>
          <a:blip r:embed="rId4"/>
          <a:srcRect l="3799" t="32675" r="10896" b="34250"/>
          <a:stretch>
            <a:fillRect/>
          </a:stretch>
        </p:blipFill>
        <p:spPr bwMode="auto">
          <a:xfrm>
            <a:off x="4903788" y="2001838"/>
            <a:ext cx="4143375" cy="2854325"/>
          </a:xfrm>
          <a:prstGeom prst="rect">
            <a:avLst/>
          </a:prstGeom>
          <a:noFill/>
          <a:ln w="9525">
            <a:noFill/>
            <a:miter lim="800000"/>
            <a:headEnd/>
            <a:tailEnd/>
          </a:ln>
        </p:spPr>
      </p:pic>
      <p:pic>
        <p:nvPicPr>
          <p:cNvPr id="37893" name="Рисунок 8"/>
          <p:cNvPicPr>
            <a:picLocks noChangeAspect="1"/>
          </p:cNvPicPr>
          <p:nvPr/>
        </p:nvPicPr>
        <p:blipFill>
          <a:blip r:embed="rId5"/>
          <a:srcRect l="53905" t="16800" r="8296" b="3419"/>
          <a:stretch>
            <a:fillRect/>
          </a:stretch>
        </p:blipFill>
        <p:spPr bwMode="auto">
          <a:xfrm>
            <a:off x="1458913" y="3305175"/>
            <a:ext cx="2176462" cy="2586038"/>
          </a:xfrm>
          <a:prstGeom prst="rect">
            <a:avLst/>
          </a:prstGeom>
          <a:noFill/>
          <a:ln w="9525">
            <a:noFill/>
            <a:miter lim="800000"/>
            <a:headEnd/>
            <a:tailEnd/>
          </a:ln>
        </p:spPr>
      </p:pic>
      <p:pic>
        <p:nvPicPr>
          <p:cNvPr id="37894" name="Объект 7"/>
          <p:cNvPicPr>
            <a:picLocks noGrp="1" noChangeAspect="1"/>
          </p:cNvPicPr>
          <p:nvPr>
            <p:ph idx="1"/>
          </p:nvPr>
        </p:nvPicPr>
        <p:blipFill>
          <a:blip r:embed="rId5"/>
          <a:srcRect l="8949" t="15910" r="50780" b="4814"/>
          <a:stretch>
            <a:fillRect/>
          </a:stretch>
        </p:blipFill>
        <p:spPr>
          <a:xfrm>
            <a:off x="2249488" y="3871913"/>
            <a:ext cx="2460625" cy="272415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Рисунок 9"/>
          <p:cNvPicPr>
            <a:picLocks noChangeAspect="1"/>
          </p:cNvPicPr>
          <p:nvPr/>
        </p:nvPicPr>
        <p:blipFill>
          <a:blip r:embed="rId2"/>
          <a:srcRect l="5202" t="33463" r="10800" b="33463"/>
          <a:stretch>
            <a:fillRect/>
          </a:stretch>
        </p:blipFill>
        <p:spPr bwMode="auto">
          <a:xfrm>
            <a:off x="0" y="0"/>
            <a:ext cx="4732338" cy="3313113"/>
          </a:xfrm>
          <a:prstGeom prst="rect">
            <a:avLst/>
          </a:prstGeom>
          <a:noFill/>
          <a:ln w="9525">
            <a:noFill/>
            <a:miter lim="800000"/>
            <a:headEnd/>
            <a:tailEnd/>
          </a:ln>
        </p:spPr>
      </p:pic>
      <p:pic>
        <p:nvPicPr>
          <p:cNvPr id="38914" name="Рисунок 10"/>
          <p:cNvPicPr>
            <a:picLocks noChangeAspect="1"/>
          </p:cNvPicPr>
          <p:nvPr/>
        </p:nvPicPr>
        <p:blipFill>
          <a:blip r:embed="rId3"/>
          <a:srcRect l="32675" t="10800" r="42912" b="27460"/>
          <a:stretch>
            <a:fillRect/>
          </a:stretch>
        </p:blipFill>
        <p:spPr bwMode="auto">
          <a:xfrm>
            <a:off x="4552950" y="0"/>
            <a:ext cx="4591050" cy="6530975"/>
          </a:xfrm>
          <a:prstGeom prst="rect">
            <a:avLst/>
          </a:prstGeom>
          <a:noFill/>
          <a:ln w="9525">
            <a:noFill/>
            <a:miter lim="800000"/>
            <a:headEnd/>
            <a:tailEnd/>
          </a:ln>
        </p:spPr>
      </p:pic>
      <p:pic>
        <p:nvPicPr>
          <p:cNvPr id="38915" name="Рисунок 12"/>
          <p:cNvPicPr>
            <a:picLocks noChangeAspect="1"/>
          </p:cNvPicPr>
          <p:nvPr/>
        </p:nvPicPr>
        <p:blipFill>
          <a:blip r:embed="rId4"/>
          <a:srcRect/>
          <a:stretch>
            <a:fillRect/>
          </a:stretch>
        </p:blipFill>
        <p:spPr bwMode="auto">
          <a:xfrm>
            <a:off x="684213" y="4292600"/>
            <a:ext cx="2995612" cy="1973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idx="4294967295"/>
          </p:nvPr>
        </p:nvSpPr>
        <p:spPr>
          <a:xfrm>
            <a:off x="107950" y="260350"/>
            <a:ext cx="8785225" cy="865188"/>
          </a:xfrm>
        </p:spPr>
        <p:txBody>
          <a:bodyPr/>
          <a:lstStyle/>
          <a:p>
            <a:pPr eaLnBrk="1" hangingPunct="1"/>
            <a:r>
              <a:rPr lang="ru-RU" sz="3200" b="1" smtClean="0">
                <a:solidFill>
                  <a:srgbClr val="376092"/>
                </a:solidFill>
                <a:latin typeface="Times New Roman" pitchFamily="18" charset="0"/>
                <a:cs typeface="Times New Roman" pitchFamily="18" charset="0"/>
              </a:rPr>
              <a:t>Достижение цели реализуется через </a:t>
            </a:r>
            <a:r>
              <a:rPr lang="ru-RU" sz="3200" b="1" u="sng" smtClean="0">
                <a:solidFill>
                  <a:srgbClr val="376092"/>
                </a:solidFill>
                <a:latin typeface="Times New Roman" pitchFamily="18" charset="0"/>
                <a:cs typeface="Times New Roman" pitchFamily="18" charset="0"/>
              </a:rPr>
              <a:t>задачи</a:t>
            </a:r>
          </a:p>
        </p:txBody>
      </p:sp>
      <p:sp>
        <p:nvSpPr>
          <p:cNvPr id="15362" name="Содержимое 2"/>
          <p:cNvSpPr>
            <a:spLocks noGrp="1"/>
          </p:cNvSpPr>
          <p:nvPr>
            <p:ph idx="4294967295"/>
          </p:nvPr>
        </p:nvSpPr>
        <p:spPr>
          <a:xfrm>
            <a:off x="457200" y="1268413"/>
            <a:ext cx="8229600" cy="4857750"/>
          </a:xfrm>
        </p:spPr>
        <p:txBody>
          <a:bodyPr/>
          <a:lstStyle/>
          <a:p>
            <a:pPr algn="just" eaLnBrk="1" hangingPunct="1">
              <a:buFont typeface="Arial" charset="0"/>
              <a:buAutoNum type="arabicPeriod"/>
            </a:pPr>
            <a:r>
              <a:rPr lang="ru-RU" sz="1800" b="1" i="1" smtClean="0">
                <a:solidFill>
                  <a:srgbClr val="376092"/>
                </a:solidFill>
                <a:latin typeface="Times New Roman" pitchFamily="18" charset="0"/>
                <a:cs typeface="Times New Roman" pitchFamily="18" charset="0"/>
              </a:rPr>
              <a:t>Психологическое сопровождение реализации основной образовательной программы:</a:t>
            </a:r>
            <a:r>
              <a:rPr lang="ru-RU" sz="1800" smtClean="0"/>
              <a:t> </a:t>
            </a:r>
            <a:endParaRPr lang="ru-RU" sz="1800" smtClean="0">
              <a:latin typeface="Arial" charset="0"/>
            </a:endParaRPr>
          </a:p>
          <a:p>
            <a:pPr eaLnBrk="1" hangingPunct="1">
              <a:lnSpc>
                <a:spcPct val="80000"/>
              </a:lnSpc>
              <a:buFont typeface="Arial" charset="0"/>
              <a:buNone/>
            </a:pPr>
            <a:r>
              <a:rPr lang="ru-RU" sz="1800" b="1" i="1" smtClean="0">
                <a:solidFill>
                  <a:srgbClr val="376092"/>
                </a:solidFill>
                <a:latin typeface="Times New Roman" pitchFamily="18" charset="0"/>
                <a:cs typeface="Times New Roman" pitchFamily="18" charset="0"/>
              </a:rPr>
              <a:t>	− участие в создании развивающей безопасной образовательной среды; </a:t>
            </a:r>
          </a:p>
          <a:p>
            <a:pPr eaLnBrk="1" hangingPunct="1">
              <a:lnSpc>
                <a:spcPct val="80000"/>
              </a:lnSpc>
              <a:buFont typeface="Arial" charset="0"/>
              <a:buNone/>
            </a:pPr>
            <a:r>
              <a:rPr lang="ru-RU" sz="1800" b="1" i="1" smtClean="0">
                <a:solidFill>
                  <a:srgbClr val="376092"/>
                </a:solidFill>
                <a:latin typeface="Times New Roman" pitchFamily="18" charset="0"/>
                <a:cs typeface="Times New Roman" pitchFamily="18" charset="0"/>
              </a:rPr>
              <a:t>	− проведение мониторинга эффективности внедряемых программ и технологий обучения; </a:t>
            </a:r>
          </a:p>
          <a:p>
            <a:pPr eaLnBrk="1" hangingPunct="1">
              <a:lnSpc>
                <a:spcPct val="80000"/>
              </a:lnSpc>
              <a:buFont typeface="Arial" charset="0"/>
              <a:buNone/>
            </a:pPr>
            <a:r>
              <a:rPr lang="ru-RU" sz="1800" b="1" i="1" smtClean="0">
                <a:solidFill>
                  <a:srgbClr val="376092"/>
                </a:solidFill>
                <a:latin typeface="Times New Roman" pitchFamily="18" charset="0"/>
                <a:cs typeface="Times New Roman" pitchFamily="18" charset="0"/>
              </a:rPr>
              <a:t>	− экспертиза программ обучения в части определения их соответствия возрастным и психофизическим особенностям, склонностям, способностям, интересам и потребностям обучающихся.</a:t>
            </a:r>
            <a:r>
              <a:rPr lang="ru-RU" sz="1800" smtClean="0"/>
              <a:t> </a:t>
            </a:r>
          </a:p>
          <a:p>
            <a:pPr algn="just" eaLnBrk="1" hangingPunct="1">
              <a:buFont typeface="Arial" charset="0"/>
              <a:buNone/>
            </a:pPr>
            <a:r>
              <a:rPr lang="ru-RU" sz="1800" b="1" i="1" smtClean="0">
                <a:solidFill>
                  <a:srgbClr val="376092"/>
                </a:solidFill>
                <a:latin typeface="Times New Roman" pitchFamily="18" charset="0"/>
                <a:cs typeface="Times New Roman" pitchFamily="18" charset="0"/>
              </a:rPr>
              <a:t>2. Участие в проектировании и реализации программ, входящих в состав ООП (начального, среднего, основного) общего образования: </a:t>
            </a:r>
          </a:p>
          <a:p>
            <a:pPr eaLnBrk="1" hangingPunct="1">
              <a:lnSpc>
                <a:spcPct val="90000"/>
              </a:lnSpc>
              <a:buFont typeface="Arial" charset="0"/>
              <a:buNone/>
            </a:pPr>
            <a:r>
              <a:rPr lang="ru-RU" sz="1800" b="1" i="1" smtClean="0">
                <a:solidFill>
                  <a:srgbClr val="376092"/>
                </a:solidFill>
                <a:latin typeface="Times New Roman" pitchFamily="18" charset="0"/>
                <a:cs typeface="Times New Roman" pitchFamily="18" charset="0"/>
              </a:rPr>
              <a:t>	− развития универсальных учебных действий; </a:t>
            </a:r>
          </a:p>
          <a:p>
            <a:pPr eaLnBrk="1" hangingPunct="1">
              <a:lnSpc>
                <a:spcPct val="90000"/>
              </a:lnSpc>
              <a:buFont typeface="Arial" charset="0"/>
              <a:buNone/>
            </a:pPr>
            <a:r>
              <a:rPr lang="ru-RU" sz="1800" b="1" i="1" smtClean="0">
                <a:solidFill>
                  <a:srgbClr val="376092"/>
                </a:solidFill>
                <a:latin typeface="Times New Roman" pitchFamily="18" charset="0"/>
                <a:cs typeface="Times New Roman" pitchFamily="18" charset="0"/>
              </a:rPr>
              <a:t>	− воспитания и социализации обучающихся (в том числе программы духовно-нравственного развития; программы формирования культуры здорового и безопасного образа жизни; профессионального самоопределения обучающихся); </a:t>
            </a:r>
          </a:p>
          <a:p>
            <a:pPr eaLnBrk="1" hangingPunct="1">
              <a:lnSpc>
                <a:spcPct val="90000"/>
              </a:lnSpc>
              <a:buFont typeface="Arial" charset="0"/>
              <a:buNone/>
            </a:pPr>
            <a:r>
              <a:rPr lang="ru-RU" sz="1800" b="1" i="1" smtClean="0">
                <a:solidFill>
                  <a:srgbClr val="376092"/>
                </a:solidFill>
                <a:latin typeface="Times New Roman" pitchFamily="18" charset="0"/>
                <a:cs typeface="Times New Roman" pitchFamily="18" charset="0"/>
              </a:rPr>
              <a:t>	− коррекционной работы.</a:t>
            </a:r>
            <a:r>
              <a:rPr lang="ru-RU" sz="1800" smtClean="0"/>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Содержимое 2"/>
          <p:cNvSpPr>
            <a:spLocks noGrp="1"/>
          </p:cNvSpPr>
          <p:nvPr>
            <p:ph idx="4294967295"/>
          </p:nvPr>
        </p:nvSpPr>
        <p:spPr>
          <a:xfrm>
            <a:off x="468313" y="188913"/>
            <a:ext cx="8229600" cy="5937250"/>
          </a:xfrm>
        </p:spPr>
        <p:txBody>
          <a:bodyPr/>
          <a:lstStyle/>
          <a:p>
            <a:pPr marL="609600" indent="-609600" algn="just" eaLnBrk="1" hangingPunct="1">
              <a:spcBef>
                <a:spcPct val="0"/>
              </a:spcBef>
              <a:buFont typeface="Arial" charset="0"/>
              <a:buNone/>
            </a:pPr>
            <a:r>
              <a:rPr lang="ru-RU" sz="1800" b="1" i="1" smtClean="0">
                <a:solidFill>
                  <a:srgbClr val="376092"/>
                </a:solidFill>
                <a:latin typeface="Times New Roman" pitchFamily="18" charset="0"/>
                <a:cs typeface="Times New Roman" pitchFamily="18" charset="0"/>
              </a:rPr>
              <a:t>3. 	</a:t>
            </a:r>
            <a:r>
              <a:rPr lang="ru-RU" sz="1800" b="1" i="1" smtClean="0">
                <a:solidFill>
                  <a:schemeClr val="accent2"/>
                </a:solidFill>
                <a:latin typeface="Times New Roman" pitchFamily="18" charset="0"/>
                <a:cs typeface="Times New Roman" pitchFamily="18" charset="0"/>
              </a:rPr>
              <a:t>Повышение психологической компетентности участников образовательного процесса (администрации, педагогов, родителей (законных представителей), обучающихся): психологическое просвещение и консультирование родителей (законных представителей) обучающихся по проблемам обучения, воспитания, развития</a:t>
            </a:r>
            <a:r>
              <a:rPr lang="ru-RU" sz="1800" b="1" i="1" smtClean="0">
                <a:solidFill>
                  <a:srgbClr val="376092"/>
                </a:solidFill>
                <a:latin typeface="Times New Roman" pitchFamily="18" charset="0"/>
                <a:cs typeface="Times New Roman" pitchFamily="18" charset="0"/>
              </a:rPr>
              <a:t>.</a:t>
            </a:r>
          </a:p>
          <a:p>
            <a:pPr marL="609600" indent="-609600" algn="just" eaLnBrk="1" hangingPunct="1">
              <a:spcBef>
                <a:spcPct val="0"/>
              </a:spcBef>
              <a:buFont typeface="Arial" charset="0"/>
              <a:buNone/>
            </a:pPr>
            <a:r>
              <a:rPr lang="ru-RU" sz="1800" b="1" i="1" smtClean="0">
                <a:solidFill>
                  <a:srgbClr val="376092"/>
                </a:solidFill>
                <a:latin typeface="Times New Roman" pitchFamily="18" charset="0"/>
                <a:cs typeface="Times New Roman" pitchFamily="18" charset="0"/>
              </a:rPr>
              <a:t>4. 	Организация и участие в мероприятиях по профилактике и коррекции отклоняющегося поведения обучающихся с учетом возрастных и индивидуальных особенностей; социального сиротства, ксенофобии, экстремизма, межэтнических конфликтов. </a:t>
            </a:r>
          </a:p>
          <a:p>
            <a:pPr marL="609600" indent="-609600" eaLnBrk="1" hangingPunct="1">
              <a:spcBef>
                <a:spcPct val="0"/>
              </a:spcBef>
              <a:buFont typeface="Arial" charset="0"/>
              <a:buAutoNum type="arabicPeriod" startAt="5"/>
            </a:pPr>
            <a:r>
              <a:rPr lang="ru-RU" sz="1800" b="1" i="1" smtClean="0">
                <a:solidFill>
                  <a:schemeClr val="accent2"/>
                </a:solidFill>
                <a:latin typeface="Times New Roman" pitchFamily="18" charset="0"/>
                <a:cs typeface="Times New Roman" pitchFamily="18" charset="0"/>
              </a:rPr>
              <a:t>Психологическая профилактика </a:t>
            </a:r>
            <a:r>
              <a:rPr lang="ru-RU" sz="1800" b="1" i="1" smtClean="0">
                <a:solidFill>
                  <a:srgbClr val="376092"/>
                </a:solidFill>
                <a:latin typeface="Times New Roman" pitchFamily="18" charset="0"/>
                <a:cs typeface="Times New Roman" pitchFamily="18" charset="0"/>
              </a:rPr>
              <a:t>школьной тревожности и личностных расстройств;</a:t>
            </a:r>
            <a:r>
              <a:rPr lang="ru-RU" sz="1800" b="1" i="1" smtClean="0">
                <a:solidFill>
                  <a:schemeClr val="accent2"/>
                </a:solidFill>
                <a:latin typeface="Times New Roman" pitchFamily="18" charset="0"/>
                <a:cs typeface="Times New Roman" pitchFamily="18" charset="0"/>
              </a:rPr>
              <a:t> эмоционального выгорания – личностных и профессиональных деформаций педагогов общеобразовательной организации.</a:t>
            </a:r>
          </a:p>
          <a:p>
            <a:pPr marL="609600" indent="-609600" eaLnBrk="1" hangingPunct="1">
              <a:spcBef>
                <a:spcPct val="0"/>
              </a:spcBef>
              <a:buFont typeface="Arial" charset="0"/>
              <a:buNone/>
            </a:pPr>
            <a:r>
              <a:rPr lang="ru-RU" sz="1800" b="1" i="1" smtClean="0">
                <a:solidFill>
                  <a:srgbClr val="376092"/>
                </a:solidFill>
                <a:latin typeface="Times New Roman" pitchFamily="18" charset="0"/>
                <a:cs typeface="Times New Roman" pitchFamily="18" charset="0"/>
              </a:rPr>
              <a:t>6. 	</a:t>
            </a:r>
            <a:r>
              <a:rPr lang="ru-RU" sz="1800" b="1" i="1" smtClean="0">
                <a:solidFill>
                  <a:schemeClr val="accent2"/>
                </a:solidFill>
                <a:latin typeface="Times New Roman" pitchFamily="18" charset="0"/>
                <a:cs typeface="Times New Roman" pitchFamily="18" charset="0"/>
              </a:rPr>
              <a:t>Взаимодействие с педагогическим коллективом/классными руководителями, администрацией, ППк, ПМПК, советом профилактики</a:t>
            </a:r>
            <a:r>
              <a:rPr lang="ru-RU" sz="1800" b="1" i="1" smtClean="0">
                <a:solidFill>
                  <a:srgbClr val="376092"/>
                </a:solidFill>
                <a:latin typeface="Times New Roman" pitchFamily="18" charset="0"/>
                <a:cs typeface="Times New Roman" pitchFamily="18" charset="0"/>
              </a:rPr>
              <a:t>, с образовательными организациями, учреждениями и организациями здравоохранения и социальной защиты населения </a:t>
            </a:r>
            <a:r>
              <a:rPr lang="ru-RU" sz="1800" b="1" i="1" smtClean="0">
                <a:solidFill>
                  <a:schemeClr val="accent2"/>
                </a:solidFill>
                <a:latin typeface="Times New Roman" pitchFamily="18" charset="0"/>
                <a:cs typeface="Times New Roman" pitchFamily="18" charset="0"/>
              </a:rPr>
              <a:t>по созданию условий для сохранения и укрепления психологического и психического здоровья обучающихся, оказание им психологической поддержки, содействие в трудных жизненных ситуациях.</a:t>
            </a:r>
            <a:r>
              <a:rPr lang="ru-RU" sz="2700" smtClean="0">
                <a:solidFill>
                  <a:schemeClr val="accent2"/>
                </a:solidFill>
              </a:rPr>
              <a:t> </a:t>
            </a:r>
          </a:p>
          <a:p>
            <a:pPr marL="609600" indent="-609600" eaLnBrk="1" hangingPunct="1">
              <a:lnSpc>
                <a:spcPct val="90000"/>
              </a:lnSpc>
              <a:buFont typeface="Arial" charset="0"/>
              <a:buNone/>
            </a:pPr>
            <a:endParaRPr lang="ru-RU" sz="2000" b="1" i="1" smtClean="0">
              <a:solidFill>
                <a:schemeClr val="accent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title" idx="4294967295"/>
          </p:nvPr>
        </p:nvSpPr>
        <p:spPr>
          <a:xfrm>
            <a:off x="107950" y="260350"/>
            <a:ext cx="8785225" cy="865188"/>
          </a:xfrm>
        </p:spPr>
        <p:txBody>
          <a:bodyPr/>
          <a:lstStyle/>
          <a:p>
            <a:pPr eaLnBrk="1" hangingPunct="1"/>
            <a:r>
              <a:rPr lang="ru-RU" sz="3200" b="1" smtClean="0">
                <a:solidFill>
                  <a:srgbClr val="376092"/>
                </a:solidFill>
                <a:latin typeface="Times New Roman" pitchFamily="18" charset="0"/>
                <a:cs typeface="Times New Roman" pitchFamily="18" charset="0"/>
              </a:rPr>
              <a:t>Виды деятельности и их содержание</a:t>
            </a:r>
            <a:endParaRPr lang="ru-RU" sz="3200" b="1" u="sng" smtClean="0">
              <a:solidFill>
                <a:srgbClr val="376092"/>
              </a:solidFill>
              <a:latin typeface="Times New Roman" pitchFamily="18" charset="0"/>
              <a:cs typeface="Times New Roman" pitchFamily="18" charset="0"/>
            </a:endParaRPr>
          </a:p>
        </p:txBody>
      </p:sp>
      <p:graphicFrame>
        <p:nvGraphicFramePr>
          <p:cNvPr id="65642" name="Group 106"/>
          <p:cNvGraphicFramePr>
            <a:graphicFrameLocks noGrp="1"/>
          </p:cNvGraphicFramePr>
          <p:nvPr/>
        </p:nvGraphicFramePr>
        <p:xfrm>
          <a:off x="250825" y="1052513"/>
          <a:ext cx="8642350" cy="5293741"/>
        </p:xfrm>
        <a:graphic>
          <a:graphicData uri="http://schemas.openxmlformats.org/drawingml/2006/table">
            <a:tbl>
              <a:tblPr/>
              <a:tblGrid>
                <a:gridCol w="4608513">
                  <a:extLst>
                    <a:ext uri="{9D8B030D-6E8A-4147-A177-3AD203B41FA5}">
                      <a16:colId xmlns:a16="http://schemas.microsoft.com/office/drawing/2014/main" val="20000"/>
                    </a:ext>
                  </a:extLst>
                </a:gridCol>
                <a:gridCol w="4033837">
                  <a:extLst>
                    <a:ext uri="{9D8B030D-6E8A-4147-A177-3AD203B41FA5}">
                      <a16:colId xmlns:a16="http://schemas.microsoft.com/office/drawing/2014/main" val="20001"/>
                    </a:ext>
                  </a:extLst>
                </a:gridCol>
              </a:tblGrid>
              <a:tr h="593725">
                <a:tc gridSpan="2">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ru-RU" sz="2000" b="1" i="1" u="none" strike="noStrike" cap="none" normalizeH="0" baseline="0" smtClean="0">
                          <a:ln>
                            <a:noFill/>
                          </a:ln>
                          <a:solidFill>
                            <a:srgbClr val="376092"/>
                          </a:solidFill>
                          <a:effectLst/>
                          <a:latin typeface="Times New Roman" pitchFamily="18" charset="0"/>
                          <a:cs typeface="Times New Roman" pitchFamily="18" charset="0"/>
                        </a:rPr>
                        <a:t>Психологическая диагностика</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0"/>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представление  результатов психологической диагностики </a:t>
                      </a:r>
                      <a:r>
                        <a:rPr kumimoji="0" lang="ru-RU" sz="1600" b="1" i="1" u="sng" strike="noStrike" cap="none" normalizeH="0" baseline="0" smtClean="0">
                          <a:ln>
                            <a:noFill/>
                          </a:ln>
                          <a:solidFill>
                            <a:srgbClr val="376092"/>
                          </a:solidFill>
                          <a:effectLst/>
                          <a:latin typeface="Times New Roman" pitchFamily="18" charset="0"/>
                          <a:cs typeface="Times New Roman" pitchFamily="18" charset="0"/>
                        </a:rPr>
                        <a:t>обучающихся</a:t>
                      </a: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 для проектирования и реализации других направлений работы педагога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 представление информации </a:t>
                      </a:r>
                      <a:r>
                        <a:rPr kumimoji="0" lang="ru-RU" sz="1600" b="1" i="1" u="sng" strike="noStrike" cap="none" normalizeH="0" baseline="0" smtClean="0">
                          <a:ln>
                            <a:noFill/>
                          </a:ln>
                          <a:solidFill>
                            <a:srgbClr val="376092"/>
                          </a:solidFill>
                          <a:effectLst/>
                          <a:latin typeface="Times New Roman" pitchFamily="18" charset="0"/>
                          <a:cs typeface="Times New Roman" pitchFamily="18" charset="0"/>
                        </a:rPr>
                        <a:t>педагогам о своих индивидуально-психологических особенностях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gridSpan="2">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ru-RU" sz="2000" b="1" i="1" u="none" strike="noStrike" cap="none" normalizeH="0" baseline="0" smtClean="0">
                          <a:ln>
                            <a:noFill/>
                          </a:ln>
                          <a:solidFill>
                            <a:srgbClr val="376092"/>
                          </a:solidFill>
                          <a:effectLst/>
                          <a:latin typeface="Times New Roman" pitchFamily="18" charset="0"/>
                          <a:cs typeface="Times New Roman" pitchFamily="18" charset="0"/>
                        </a:rPr>
                        <a:t>Консультирование</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2"/>
                  </a:ext>
                </a:extLst>
              </a:tr>
              <a:tr h="1444625">
                <a:tc>
                  <a:txBody>
                    <a:bodyPr/>
                    <a:lstStyle/>
                    <a:p>
                      <a:pPr marL="0" marR="0" lvl="0" indent="0" algn="l" defTabSz="914400" rtl="0" eaLnBrk="1" fontAlgn="base" latinLnBrk="0" hangingPunct="1">
                        <a:lnSpc>
                          <a:spcPct val="105000"/>
                        </a:lnSpc>
                        <a:spcBef>
                          <a:spcPct val="15000"/>
                        </a:spcBef>
                        <a:spcAft>
                          <a:spcPct val="0"/>
                        </a:spcAft>
                        <a:buClrTx/>
                        <a:buSzTx/>
                        <a:buFont typeface="Arial" charset="0"/>
                        <a:buNone/>
                        <a:tabLst/>
                      </a:pP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 педагогов по вопросам разработки и реализации индивидуальных программ для построения индивидуального образовательного маршрута с учетом особенностей и образовательных потребностей конкретного </a:t>
                      </a:r>
                      <a:r>
                        <a:rPr kumimoji="0" lang="ru-RU" sz="1600" b="1" i="1" u="sng" strike="noStrike" cap="none" normalizeH="0" baseline="0" smtClean="0">
                          <a:ln>
                            <a:noFill/>
                          </a:ln>
                          <a:solidFill>
                            <a:srgbClr val="376092"/>
                          </a:solidFill>
                          <a:effectLst/>
                          <a:latin typeface="Times New Roman" pitchFamily="18" charset="0"/>
                          <a:cs typeface="Times New Roman" pitchFamily="18" charset="0"/>
                        </a:rPr>
                        <a:t>обучающегося</a:t>
                      </a: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 </a:t>
                      </a:r>
                    </a:p>
                    <a:p>
                      <a:pPr marL="0" marR="0" lvl="0" indent="0" algn="l" defTabSz="914400" rtl="0" eaLnBrk="1" fontAlgn="base" latinLnBrk="0" hangingPunct="1">
                        <a:lnSpc>
                          <a:spcPct val="105000"/>
                        </a:lnSpc>
                        <a:spcBef>
                          <a:spcPct val="15000"/>
                        </a:spcBef>
                        <a:spcAft>
                          <a:spcPct val="0"/>
                        </a:spcAft>
                        <a:buClrTx/>
                        <a:buSzTx/>
                        <a:buFont typeface="Arial" charset="0"/>
                        <a:buNone/>
                        <a:tabLst/>
                      </a:pP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 администрацию общеобразовательной организации, педагогов, родителей (законных представителей) по психологическим проблемам обучения, воспитания и развития </a:t>
                      </a:r>
                      <a:r>
                        <a:rPr kumimoji="0" lang="ru-RU" sz="1600" b="1" i="1" u="sng" strike="noStrike" cap="none" normalizeH="0" baseline="0" smtClean="0">
                          <a:ln>
                            <a:noFill/>
                          </a:ln>
                          <a:solidFill>
                            <a:srgbClr val="376092"/>
                          </a:solidFill>
                          <a:effectLst/>
                          <a:latin typeface="Times New Roman" pitchFamily="18" charset="0"/>
                          <a:cs typeface="Times New Roman" pitchFamily="18" charset="0"/>
                        </a:rPr>
                        <a:t>обучающихся</a:t>
                      </a: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a:t>
                      </a:r>
                    </a:p>
                    <a:p>
                      <a:pPr marL="0" marR="0" lvl="0" indent="0" algn="l" defTabSz="914400" rtl="0" eaLnBrk="1" fontAlgn="base" latinLnBrk="0" hangingPunct="1">
                        <a:lnSpc>
                          <a:spcPct val="105000"/>
                        </a:lnSpc>
                        <a:spcBef>
                          <a:spcPct val="15000"/>
                        </a:spcBef>
                        <a:spcAft>
                          <a:spcPct val="0"/>
                        </a:spcAft>
                        <a:buClrTx/>
                        <a:buSzTx/>
                        <a:buFont typeface="Arial" charset="0"/>
                        <a:buNone/>
                        <a:tabLst/>
                      </a:pPr>
                      <a:endParaRPr kumimoji="0" lang="ru-RU" sz="1600" b="1" i="1" u="none" strike="noStrike" cap="none" normalizeH="0" baseline="0" smtClean="0">
                        <a:ln>
                          <a:noFill/>
                        </a:ln>
                        <a:solidFill>
                          <a:srgbClr val="37609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5000"/>
                        </a:lnSpc>
                        <a:spcBef>
                          <a:spcPct val="15000"/>
                        </a:spcBef>
                        <a:spcAft>
                          <a:spcPct val="0"/>
                        </a:spcAft>
                        <a:buClrTx/>
                        <a:buSzTx/>
                        <a:buFont typeface="Arial" charset="0"/>
                        <a:buNone/>
                        <a:tabLst/>
                      </a:pPr>
                      <a:r>
                        <a:rPr kumimoji="0" lang="ru-RU" sz="1600" b="1" i="1" u="sng" strike="noStrike" cap="none" normalizeH="0" baseline="0" smtClean="0">
                          <a:ln>
                            <a:noFill/>
                          </a:ln>
                          <a:solidFill>
                            <a:srgbClr val="376092"/>
                          </a:solidFill>
                          <a:effectLst/>
                          <a:latin typeface="Times New Roman" pitchFamily="18" charset="0"/>
                          <a:cs typeface="Times New Roman" pitchFamily="18" charset="0"/>
                        </a:rPr>
                        <a:t>администрации, педагогов и других работников общеобразовательных организаций</a:t>
                      </a: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 по проблемам взаимоотношений в трудовом коллективе и другим профессиональным вопросам</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1"/>
          <p:cNvSpPr>
            <a:spLocks noGrp="1"/>
          </p:cNvSpPr>
          <p:nvPr>
            <p:ph type="title" idx="4294967295"/>
          </p:nvPr>
        </p:nvSpPr>
        <p:spPr>
          <a:xfrm>
            <a:off x="107950" y="260350"/>
            <a:ext cx="8785225" cy="865188"/>
          </a:xfrm>
        </p:spPr>
        <p:txBody>
          <a:bodyPr/>
          <a:lstStyle/>
          <a:p>
            <a:pPr eaLnBrk="1" hangingPunct="1"/>
            <a:r>
              <a:rPr lang="ru-RU" sz="3200" b="1" smtClean="0">
                <a:solidFill>
                  <a:srgbClr val="376092"/>
                </a:solidFill>
                <a:latin typeface="Times New Roman" pitchFamily="18" charset="0"/>
                <a:cs typeface="Times New Roman" pitchFamily="18" charset="0"/>
              </a:rPr>
              <a:t>Виды деятельности и их содержание</a:t>
            </a:r>
            <a:endParaRPr lang="ru-RU" sz="3200" b="1" u="sng" smtClean="0">
              <a:solidFill>
                <a:srgbClr val="376092"/>
              </a:solidFill>
              <a:latin typeface="Times New Roman" pitchFamily="18" charset="0"/>
              <a:cs typeface="Times New Roman" pitchFamily="18" charset="0"/>
            </a:endParaRPr>
          </a:p>
        </p:txBody>
      </p:sp>
      <p:graphicFrame>
        <p:nvGraphicFramePr>
          <p:cNvPr id="66605" name="Group 45"/>
          <p:cNvGraphicFramePr>
            <a:graphicFrameLocks noGrp="1"/>
          </p:cNvGraphicFramePr>
          <p:nvPr/>
        </p:nvGraphicFramePr>
        <p:xfrm>
          <a:off x="250825" y="1052513"/>
          <a:ext cx="8642350" cy="5650992"/>
        </p:xfrm>
        <a:graphic>
          <a:graphicData uri="http://schemas.openxmlformats.org/drawingml/2006/table">
            <a:tbl>
              <a:tblPr/>
              <a:tblGrid>
                <a:gridCol w="4608513">
                  <a:extLst>
                    <a:ext uri="{9D8B030D-6E8A-4147-A177-3AD203B41FA5}">
                      <a16:colId xmlns:a16="http://schemas.microsoft.com/office/drawing/2014/main" val="20000"/>
                    </a:ext>
                  </a:extLst>
                </a:gridCol>
                <a:gridCol w="4033837">
                  <a:extLst>
                    <a:ext uri="{9D8B030D-6E8A-4147-A177-3AD203B41FA5}">
                      <a16:colId xmlns:a16="http://schemas.microsoft.com/office/drawing/2014/main" val="20001"/>
                    </a:ext>
                  </a:extLst>
                </a:gridCol>
              </a:tblGrid>
              <a:tr h="306388">
                <a:tc gridSpan="2">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100" b="0" i="0" u="none" strike="noStrike" cap="none" normalizeH="0" baseline="0" smtClean="0">
                          <a:ln>
                            <a:noFill/>
                          </a:ln>
                          <a:solidFill>
                            <a:schemeClr val="tx1"/>
                          </a:solidFill>
                          <a:effectLst/>
                          <a:latin typeface="Calibri" pitchFamily="34" charset="0"/>
                        </a:rPr>
                        <a:t> </a:t>
                      </a:r>
                      <a:r>
                        <a:rPr kumimoji="0" lang="ru-RU" sz="2000" b="1" i="1" u="none" strike="noStrike" cap="none" normalizeH="0" baseline="0" smtClean="0">
                          <a:ln>
                            <a:noFill/>
                          </a:ln>
                          <a:solidFill>
                            <a:srgbClr val="376092"/>
                          </a:solidFill>
                          <a:effectLst/>
                          <a:latin typeface="Times New Roman" pitchFamily="18" charset="0"/>
                          <a:cs typeface="Times New Roman" pitchFamily="18" charset="0"/>
                        </a:rPr>
                        <a:t>Психологическая профилактика и просвещение</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0"/>
                  </a:ext>
                </a:extLst>
              </a:tr>
              <a:tr h="985838">
                <a:tc gridSpan="2">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Организуется по запросу педагогов, администрации, либо носит систематический, плановый характер. Направлена  на помощь в усвоении эффективных способов и приемов взаимодействия, свободных от проявления психологического насилия, создающему социально-психологическую умелость, реализующему принцип развивающего воспитания и защищенности личности и обеспечивающему поддержку в решении возрастных, жизненных и профессиональных проблем.</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Проводится преимущественно в форме выступления на педагогических советах, заседаниях методических объединений, психолого-педагогических семинарах.</a:t>
                      </a:r>
                      <a:br>
                        <a:rPr kumimoji="0" lang="ru-RU" sz="1600" b="1" i="1" u="none" strike="noStrike" cap="none" normalizeH="0" baseline="0" smtClean="0">
                          <a:ln>
                            <a:noFill/>
                          </a:ln>
                          <a:solidFill>
                            <a:srgbClr val="376092"/>
                          </a:solidFill>
                          <a:effectLst/>
                          <a:latin typeface="Times New Roman" pitchFamily="18" charset="0"/>
                          <a:cs typeface="Times New Roman" pitchFamily="18" charset="0"/>
                        </a:rPr>
                      </a:br>
                      <a:r>
                        <a:rPr kumimoji="0" lang="ru-RU" sz="1100" b="0" i="0" u="none" strike="noStrike" cap="none" normalizeH="0" baseline="0" smtClean="0">
                          <a:ln>
                            <a:noFill/>
                          </a:ln>
                          <a:solidFill>
                            <a:schemeClr val="tx1"/>
                          </a:solidFill>
                          <a:effectLst/>
                          <a:latin typeface="Calibri" pitchFamily="34" charset="0"/>
                        </a:rPr>
                        <a:t/>
                      </a:r>
                      <a:br>
                        <a:rPr kumimoji="0" lang="ru-RU" sz="1100" b="0" i="0" u="none" strike="noStrike" cap="none" normalizeH="0" baseline="0" smtClean="0">
                          <a:ln>
                            <a:noFill/>
                          </a:ln>
                          <a:solidFill>
                            <a:schemeClr val="tx1"/>
                          </a:solidFill>
                          <a:effectLst/>
                          <a:latin typeface="Calibri" pitchFamily="34" charset="0"/>
                        </a:rPr>
                      </a:br>
                      <a:endParaRPr kumimoji="0" lang="ru-RU" sz="11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1"/>
                  </a:ext>
                </a:extLst>
              </a:tr>
              <a:tr h="300038">
                <a:tc gridSpan="2">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2000" b="1" i="1" u="none" strike="noStrike" cap="none" normalizeH="0" baseline="0" smtClean="0">
                          <a:ln>
                            <a:noFill/>
                          </a:ln>
                          <a:solidFill>
                            <a:srgbClr val="376092"/>
                          </a:solidFill>
                          <a:effectLst/>
                          <a:latin typeface="Times New Roman" pitchFamily="18" charset="0"/>
                          <a:cs typeface="Times New Roman" pitchFamily="18" charset="0"/>
                        </a:rPr>
                        <a:t>Развивающая работа</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2"/>
                  </a:ext>
                </a:extLst>
              </a:tr>
              <a:tr h="1003300">
                <a:tc>
                  <a:txBody>
                    <a:bodyPr/>
                    <a:lstStyle/>
                    <a:p>
                      <a:pPr marL="0" marR="0" lvl="0" indent="0" algn="l" defTabSz="914400" rtl="0" eaLnBrk="1" fontAlgn="base" latinLnBrk="0" hangingPunct="1">
                        <a:lnSpc>
                          <a:spcPct val="80000"/>
                        </a:lnSpc>
                        <a:spcBef>
                          <a:spcPct val="20000"/>
                        </a:spcBef>
                        <a:spcAft>
                          <a:spcPct val="0"/>
                        </a:spcAft>
                        <a:buClrTx/>
                        <a:buSzTx/>
                        <a:buFont typeface="Arial" charset="0"/>
                        <a:buNone/>
                        <a:tabLst/>
                      </a:pP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
                      </a:r>
                      <a:br>
                        <a:rPr kumimoji="0" lang="ru-RU" sz="1600" b="1" i="1" u="none" strike="noStrike" cap="none" normalizeH="0" baseline="0" smtClean="0">
                          <a:ln>
                            <a:noFill/>
                          </a:ln>
                          <a:solidFill>
                            <a:srgbClr val="376092"/>
                          </a:solidFill>
                          <a:effectLst/>
                          <a:latin typeface="Times New Roman" pitchFamily="18" charset="0"/>
                          <a:cs typeface="Times New Roman" pitchFamily="18" charset="0"/>
                        </a:rPr>
                      </a:b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Проектирование благоприятных условий для обеспечения образовательного процесса в общеобразовательной организации в рамках коррекционно-развивающего направления работы. </a:t>
                      </a:r>
                    </a:p>
                    <a:p>
                      <a:pPr marL="0" marR="0" lvl="0" indent="0" algn="l" defTabSz="914400" rtl="0" eaLnBrk="1" fontAlgn="base" latinLnBrk="0" hangingPunct="1">
                        <a:lnSpc>
                          <a:spcPct val="80000"/>
                        </a:lnSpc>
                        <a:spcBef>
                          <a:spcPct val="20000"/>
                        </a:spcBef>
                        <a:spcAft>
                          <a:spcPct val="0"/>
                        </a:spcAft>
                        <a:buClrTx/>
                        <a:buSzTx/>
                        <a:buFont typeface="Arial" charset="0"/>
                        <a:buNone/>
                        <a:tabLst/>
                      </a:pPr>
                      <a:endParaRPr kumimoji="0" lang="ru-RU" sz="1600" b="1" i="1" u="none" strike="noStrike" cap="none" normalizeH="0" baseline="0" smtClean="0">
                        <a:ln>
                          <a:noFill/>
                        </a:ln>
                        <a:solidFill>
                          <a:srgbClr val="376092"/>
                        </a:solidFill>
                        <a:effectLst/>
                        <a:latin typeface="Times New Roman" pitchFamily="18" charset="0"/>
                        <a:cs typeface="Times New Roman" pitchFamily="18" charset="0"/>
                      </a:endParaRPr>
                    </a:p>
                    <a:p>
                      <a:pPr marL="0" marR="0" lvl="0" indent="0" algn="l" defTabSz="914400" rtl="0" eaLnBrk="1" fontAlgn="base" latinLnBrk="0" hangingPunct="1">
                        <a:lnSpc>
                          <a:spcPct val="80000"/>
                        </a:lnSpc>
                        <a:spcBef>
                          <a:spcPct val="20000"/>
                        </a:spcBef>
                        <a:spcAft>
                          <a:spcPct val="0"/>
                        </a:spcAft>
                        <a:buClrTx/>
                        <a:buSzTx/>
                        <a:buFont typeface="Arial" charset="0"/>
                        <a:buNone/>
                        <a:tabLst/>
                      </a:pP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
                      </a:r>
                      <a:br>
                        <a:rPr kumimoji="0" lang="ru-RU" sz="1600" b="1" i="1" u="none" strike="noStrike" cap="none" normalizeH="0" baseline="0" smtClean="0">
                          <a:ln>
                            <a:noFill/>
                          </a:ln>
                          <a:solidFill>
                            <a:srgbClr val="376092"/>
                          </a:solidFill>
                          <a:effectLst/>
                          <a:latin typeface="Times New Roman" pitchFamily="18" charset="0"/>
                          <a:cs typeface="Times New Roman" pitchFamily="18" charset="0"/>
                        </a:rPr>
                      </a:b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
                      </a:r>
                      <a:br>
                        <a:rPr kumimoji="0" lang="ru-RU" sz="1600" b="1" i="1" u="none" strike="noStrike" cap="none" normalizeH="0" baseline="0" smtClean="0">
                          <a:ln>
                            <a:noFill/>
                          </a:ln>
                          <a:solidFill>
                            <a:srgbClr val="376092"/>
                          </a:solidFill>
                          <a:effectLst/>
                          <a:latin typeface="Times New Roman" pitchFamily="18" charset="0"/>
                          <a:cs typeface="Times New Roman" pitchFamily="18" charset="0"/>
                        </a:rPr>
                      </a:br>
                      <a:endParaRPr kumimoji="0" lang="ru-RU" sz="1600" b="1" i="1" u="none" strike="noStrike" cap="none" normalizeH="0" baseline="0" smtClean="0">
                        <a:ln>
                          <a:noFill/>
                        </a:ln>
                        <a:solidFill>
                          <a:srgbClr val="376092"/>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ru-RU" sz="1600" b="1" i="1" u="none" strike="noStrike" cap="none" normalizeH="0" baseline="0" smtClean="0">
                        <a:ln>
                          <a:noFill/>
                        </a:ln>
                        <a:solidFill>
                          <a:srgbClr val="37609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 typeface="Arial" charset="0"/>
                        <a:buNone/>
                        <a:tabLst/>
                      </a:pPr>
                      <a:endParaRPr kumimoji="0" lang="ru-RU" sz="1600" b="1" i="1" u="none" strike="noStrike" cap="none" normalizeH="0" baseline="0" smtClean="0">
                        <a:ln>
                          <a:noFill/>
                        </a:ln>
                        <a:solidFill>
                          <a:srgbClr val="376092"/>
                        </a:solidFill>
                        <a:effectLst/>
                        <a:latin typeface="Times New Roman" pitchFamily="18" charset="0"/>
                        <a:cs typeface="Times New Roman" pitchFamily="18" charset="0"/>
                      </a:endParaRPr>
                    </a:p>
                    <a:p>
                      <a:pPr marL="0" marR="0" lvl="0" indent="0" algn="l" defTabSz="914400" rtl="0" eaLnBrk="1" fontAlgn="base" latinLnBrk="0" hangingPunct="1">
                        <a:lnSpc>
                          <a:spcPct val="80000"/>
                        </a:lnSpc>
                        <a:spcBef>
                          <a:spcPct val="20000"/>
                        </a:spcBef>
                        <a:spcAft>
                          <a:spcPct val="0"/>
                        </a:spcAft>
                        <a:buClrTx/>
                        <a:buSzTx/>
                        <a:buFont typeface="Arial" charset="0"/>
                        <a:buNone/>
                        <a:tabLst/>
                      </a:pPr>
                      <a:r>
                        <a:rPr kumimoji="0" lang="ru-RU" sz="1600" b="1" i="1" u="none" strike="noStrike" cap="none" normalizeH="0" baseline="0" smtClean="0">
                          <a:ln>
                            <a:noFill/>
                          </a:ln>
                          <a:solidFill>
                            <a:srgbClr val="376092"/>
                          </a:solidFill>
                          <a:effectLst/>
                          <a:latin typeface="Times New Roman" pitchFamily="18" charset="0"/>
                          <a:cs typeface="Times New Roman" pitchFamily="18" charset="0"/>
                        </a:rPr>
                        <a:t>Развивающая работа направлена на решение личных проблем, профилактику профессионального выгорания.</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idx="4294967295"/>
          </p:nvPr>
        </p:nvSpPr>
        <p:spPr>
          <a:xfrm>
            <a:off x="107950" y="836613"/>
            <a:ext cx="8785225" cy="4897437"/>
          </a:xfrm>
        </p:spPr>
        <p:txBody>
          <a:bodyPr/>
          <a:lstStyle/>
          <a:p>
            <a:pPr algn="l" eaLnBrk="1" hangingPunct="1"/>
            <a:r>
              <a:rPr lang="ru-RU" sz="2800" b="1" i="1" smtClean="0">
                <a:solidFill>
                  <a:srgbClr val="376092"/>
                </a:solidFill>
                <a:latin typeface="Times New Roman" pitchFamily="18" charset="0"/>
                <a:cs typeface="Times New Roman" pitchFamily="18" charset="0"/>
              </a:rPr>
              <a:t>Модель организации работы психологической службы в системе образования</a:t>
            </a:r>
            <a:r>
              <a:rPr lang="ru-RU" sz="1800" b="1" i="1" smtClean="0">
                <a:solidFill>
                  <a:srgbClr val="376092"/>
                </a:solidFill>
                <a:latin typeface="Times New Roman" pitchFamily="18" charset="0"/>
                <a:cs typeface="Times New Roman" pitchFamily="18" charset="0"/>
              </a:rPr>
              <a:t> (МБОУ «Лицей № 21» г.Курска)</a:t>
            </a:r>
            <a:br>
              <a:rPr lang="ru-RU" sz="1800" b="1" i="1" smtClean="0">
                <a:solidFill>
                  <a:srgbClr val="376092"/>
                </a:solidFill>
                <a:latin typeface="Times New Roman" pitchFamily="18" charset="0"/>
                <a:cs typeface="Times New Roman" pitchFamily="18" charset="0"/>
              </a:rPr>
            </a:br>
            <a:r>
              <a:rPr lang="ru-RU" sz="1800" b="1" i="1" smtClean="0">
                <a:solidFill>
                  <a:srgbClr val="376092"/>
                </a:solidFill>
                <a:latin typeface="Times New Roman" pitchFamily="18" charset="0"/>
                <a:cs typeface="Times New Roman" pitchFamily="18" charset="0"/>
              </a:rPr>
              <a:t/>
            </a:r>
            <a:br>
              <a:rPr lang="ru-RU" sz="1800" b="1" i="1" smtClean="0">
                <a:solidFill>
                  <a:srgbClr val="376092"/>
                </a:solidFill>
                <a:latin typeface="Times New Roman" pitchFamily="18" charset="0"/>
                <a:cs typeface="Times New Roman" pitchFamily="18" charset="0"/>
              </a:rPr>
            </a:br>
            <a:r>
              <a:rPr lang="ru-RU" sz="1800" b="1" i="1" smtClean="0">
                <a:solidFill>
                  <a:srgbClr val="376092"/>
                </a:solidFill>
                <a:latin typeface="Times New Roman" pitchFamily="18" charset="0"/>
                <a:cs typeface="Times New Roman" pitchFamily="18" charset="0"/>
              </a:rPr>
              <a:t>Авторский коллектив: Первенкова Инна Анатольевна, Павлова Людмила Сергеевна, Маслова Вера Николаевна, Колесникова Елена Викторовна, Маякова Ольга Викторовна, Орлова Светлана Александровна,</a:t>
            </a:r>
            <a:br>
              <a:rPr lang="ru-RU" sz="1800" b="1" i="1" smtClean="0">
                <a:solidFill>
                  <a:srgbClr val="376092"/>
                </a:solidFill>
                <a:latin typeface="Times New Roman" pitchFamily="18" charset="0"/>
                <a:cs typeface="Times New Roman" pitchFamily="18" charset="0"/>
              </a:rPr>
            </a:br>
            <a:r>
              <a:rPr lang="ru-RU" sz="1800" b="1" i="1" smtClean="0">
                <a:solidFill>
                  <a:srgbClr val="376092"/>
                </a:solidFill>
                <a:latin typeface="Times New Roman" pitchFamily="18" charset="0"/>
                <a:cs typeface="Times New Roman" pitchFamily="18" charset="0"/>
              </a:rPr>
              <a:t>Ильина Вероника Владимировна, Елисеева Александра Григорьевна,  Дружинина Наталья Викторовна</a:t>
            </a:r>
            <a:br>
              <a:rPr lang="ru-RU" sz="1800" b="1" i="1" smtClean="0">
                <a:solidFill>
                  <a:srgbClr val="376092"/>
                </a:solidFill>
                <a:latin typeface="Times New Roman" pitchFamily="18" charset="0"/>
                <a:cs typeface="Times New Roman" pitchFamily="18" charset="0"/>
              </a:rPr>
            </a:br>
            <a:r>
              <a:rPr lang="ru-RU" sz="1800" b="1" i="1" smtClean="0">
                <a:solidFill>
                  <a:srgbClr val="376092"/>
                </a:solidFill>
                <a:latin typeface="Times New Roman" pitchFamily="18" charset="0"/>
                <a:cs typeface="Times New Roman" pitchFamily="18" charset="0"/>
              </a:rPr>
              <a:t/>
            </a:r>
            <a:br>
              <a:rPr lang="ru-RU" sz="1800" b="1" i="1" smtClean="0">
                <a:solidFill>
                  <a:srgbClr val="376092"/>
                </a:solidFill>
                <a:latin typeface="Times New Roman" pitchFamily="18" charset="0"/>
                <a:cs typeface="Times New Roman" pitchFamily="18" charset="0"/>
              </a:rPr>
            </a:br>
            <a:r>
              <a:rPr lang="ru-RU" sz="1800" b="1" i="1" smtClean="0">
                <a:solidFill>
                  <a:srgbClr val="376092"/>
                </a:solidFill>
                <a:latin typeface="Times New Roman" pitchFamily="18" charset="0"/>
                <a:cs typeface="Times New Roman" pitchFamily="18" charset="0"/>
              </a:rPr>
              <a:t/>
            </a:r>
            <a:br>
              <a:rPr lang="ru-RU" sz="1800" b="1" i="1" smtClean="0">
                <a:solidFill>
                  <a:srgbClr val="376092"/>
                </a:solidFill>
                <a:latin typeface="Times New Roman" pitchFamily="18" charset="0"/>
                <a:cs typeface="Times New Roman" pitchFamily="18" charset="0"/>
              </a:rPr>
            </a:br>
            <a:r>
              <a:rPr lang="ru-RU" sz="1800" b="1" i="1" smtClean="0">
                <a:solidFill>
                  <a:srgbClr val="376092"/>
                </a:solidFill>
                <a:latin typeface="Times New Roman" pitchFamily="18" charset="0"/>
                <a:cs typeface="Times New Roman" pitchFamily="18" charset="0"/>
              </a:rPr>
              <a:t/>
            </a:r>
            <a:br>
              <a:rPr lang="ru-RU" sz="1800" b="1" i="1" smtClean="0">
                <a:solidFill>
                  <a:srgbClr val="376092"/>
                </a:solidFill>
                <a:latin typeface="Times New Roman" pitchFamily="18" charset="0"/>
                <a:cs typeface="Times New Roman" pitchFamily="18" charset="0"/>
              </a:rPr>
            </a:br>
            <a:r>
              <a:rPr lang="ru-RU" sz="1800" b="1" i="1" smtClean="0">
                <a:solidFill>
                  <a:srgbClr val="376092"/>
                </a:solidFill>
                <a:latin typeface="Times New Roman" pitchFamily="18" charset="0"/>
                <a:cs typeface="Times New Roman" pitchFamily="18" charset="0"/>
              </a:rPr>
              <a:t/>
            </a:r>
            <a:br>
              <a:rPr lang="ru-RU" sz="1800" b="1" i="1" smtClean="0">
                <a:solidFill>
                  <a:srgbClr val="376092"/>
                </a:solidFill>
                <a:latin typeface="Times New Roman" pitchFamily="18" charset="0"/>
                <a:cs typeface="Times New Roman" pitchFamily="18" charset="0"/>
              </a:rPr>
            </a:br>
            <a:r>
              <a:rPr lang="ru-RU" sz="1800" b="1" i="1" smtClean="0">
                <a:solidFill>
                  <a:srgbClr val="376092"/>
                </a:solidFill>
                <a:latin typeface="Times New Roman" pitchFamily="18" charset="0"/>
                <a:cs typeface="Times New Roman" pitchFamily="18" charset="0"/>
              </a:rPr>
              <a:t>СИСТЕМА ФУНКЦИОНИРОВАНИЯ ПСИХОЛОГИЧЕСКИХ СЛУЖБ В ОБЩЕОБРАЗОВАТЕЛЬНЫХ ОРГАНИЗАЦИЯХ (методические рекомендации) / МИНИСТЕРСТВО ПРОСВЕЩЕНИЯ РОССИЙСКОЙ ФЕДЕРАЦИИ</a:t>
            </a:r>
            <a:r>
              <a:rPr lang="ru-RU" sz="4000" smtClean="0"/>
              <a:t> </a:t>
            </a:r>
            <a:r>
              <a:rPr lang="ru-RU" sz="1800" b="1" i="1" smtClean="0">
                <a:solidFill>
                  <a:srgbClr val="376092"/>
                </a:solidFill>
                <a:latin typeface="Times New Roman" pitchFamily="18" charset="0"/>
                <a:cs typeface="Times New Roman" pitchFamily="18" charset="0"/>
              </a:rPr>
              <a:t/>
            </a:r>
            <a:br>
              <a:rPr lang="ru-RU" sz="1800" b="1" i="1" smtClean="0">
                <a:solidFill>
                  <a:srgbClr val="376092"/>
                </a:solidFill>
                <a:latin typeface="Times New Roman" pitchFamily="18" charset="0"/>
                <a:cs typeface="Times New Roman" pitchFamily="18" charset="0"/>
              </a:rPr>
            </a:br>
            <a:r>
              <a:rPr lang="ru-RU" sz="1800" b="1" i="1" smtClean="0">
                <a:solidFill>
                  <a:srgbClr val="376092"/>
                </a:solidFill>
                <a:latin typeface="Times New Roman" pitchFamily="18" charset="0"/>
                <a:cs typeface="Times New Roman" pitchFamily="18" charset="0"/>
              </a:rPr>
              <a:t/>
            </a:r>
            <a:br>
              <a:rPr lang="ru-RU" sz="1800" b="1" i="1" smtClean="0">
                <a:solidFill>
                  <a:srgbClr val="376092"/>
                </a:solidFill>
                <a:latin typeface="Times New Roman" pitchFamily="18" charset="0"/>
                <a:cs typeface="Times New Roman" pitchFamily="18" charset="0"/>
              </a:rPr>
            </a:br>
            <a:r>
              <a:rPr lang="ru-RU" sz="1800" b="1" i="1" smtClean="0">
                <a:solidFill>
                  <a:srgbClr val="376092"/>
                </a:solidFill>
                <a:latin typeface="Times New Roman" pitchFamily="18" charset="0"/>
                <a:cs typeface="Times New Roman" pitchFamily="18" charset="0"/>
              </a:rPr>
              <a:t>ОТКРЫТЫЙ РЕЕСТР РЕКОМЕНДУЕМЫХ ПРОГРАММ ПСИХОЛОГИЧЕСКОЙ ПОМОЩИ, ВЫЗЫВАЮЩИХ ДОВЕРИЕ ПРОФЕССИОНАЛЬНОГО СООБЩЕСТВА</a:t>
            </a:r>
            <a:r>
              <a:rPr lang="ru-RU" sz="4000" smtClean="0"/>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Содержимое 2"/>
          <p:cNvSpPr>
            <a:spLocks noGrp="1"/>
          </p:cNvSpPr>
          <p:nvPr>
            <p:ph idx="4294967295"/>
          </p:nvPr>
        </p:nvSpPr>
        <p:spPr>
          <a:xfrm>
            <a:off x="468313" y="765175"/>
            <a:ext cx="8229600" cy="5759450"/>
          </a:xfrm>
        </p:spPr>
        <p:txBody>
          <a:bodyPr/>
          <a:lstStyle/>
          <a:p>
            <a:pPr marL="609600" indent="-609600" algn="just" eaLnBrk="1" hangingPunct="1">
              <a:buFont typeface="Arial" charset="0"/>
              <a:buNone/>
            </a:pPr>
            <a:r>
              <a:rPr lang="ru-RU" sz="1800" b="1" i="1" smtClean="0">
                <a:solidFill>
                  <a:srgbClr val="376092"/>
                </a:solidFill>
                <a:latin typeface="Times New Roman" pitchFamily="18" charset="0"/>
                <a:cs typeface="Times New Roman" pitchFamily="18" charset="0"/>
              </a:rPr>
              <a:t>	Целью программы является создание такой модели организации работы психологической службы в системе образования, которая</a:t>
            </a:r>
          </a:p>
          <a:p>
            <a:pPr marL="609600" indent="-609600" algn="just" eaLnBrk="1" hangingPunct="1">
              <a:lnSpc>
                <a:spcPct val="105000"/>
              </a:lnSpc>
              <a:buFont typeface="Arial" charset="0"/>
              <a:buNone/>
            </a:pPr>
            <a:r>
              <a:rPr lang="ru-RU" sz="1800" b="1" i="1" smtClean="0">
                <a:solidFill>
                  <a:srgbClr val="376092"/>
                </a:solidFill>
                <a:latin typeface="Times New Roman" pitchFamily="18" charset="0"/>
                <a:cs typeface="Times New Roman" pitchFamily="18" charset="0"/>
              </a:rPr>
              <a:t> 	- 	</a:t>
            </a:r>
            <a:r>
              <a:rPr lang="ru-RU" sz="1400" b="1" i="1" smtClean="0">
                <a:solidFill>
                  <a:srgbClr val="376092"/>
                </a:solidFill>
                <a:latin typeface="Times New Roman" pitchFamily="18" charset="0"/>
                <a:cs typeface="Times New Roman" pitchFamily="18" charset="0"/>
              </a:rPr>
              <a:t>позволит повысить эффективность деятельности образовательного учреждения через гармонизацию психического развития обучающихся,</a:t>
            </a:r>
          </a:p>
          <a:p>
            <a:pPr marL="609600" indent="-609600" algn="just" eaLnBrk="1" hangingPunct="1">
              <a:lnSpc>
                <a:spcPct val="105000"/>
              </a:lnSpc>
              <a:buFontTx/>
              <a:buNone/>
            </a:pPr>
            <a:r>
              <a:rPr lang="ru-RU" sz="1400" b="1" i="1" smtClean="0">
                <a:solidFill>
                  <a:srgbClr val="376092"/>
                </a:solidFill>
                <a:latin typeface="Times New Roman" pitchFamily="18" charset="0"/>
                <a:cs typeface="Times New Roman" pitchFamily="18" charset="0"/>
              </a:rPr>
              <a:t>	-  сохранит и укрепит психическое здоровье всех участников образовательного процесса, </a:t>
            </a:r>
          </a:p>
          <a:p>
            <a:pPr marL="609600" indent="-609600" algn="just" eaLnBrk="1" hangingPunct="1">
              <a:lnSpc>
                <a:spcPct val="105000"/>
              </a:lnSpc>
              <a:buFontTx/>
              <a:buNone/>
            </a:pPr>
            <a:r>
              <a:rPr lang="ru-RU" sz="1400" b="1" i="1" smtClean="0">
                <a:solidFill>
                  <a:srgbClr val="376092"/>
                </a:solidFill>
                <a:latin typeface="Times New Roman" pitchFamily="18" charset="0"/>
                <a:cs typeface="Times New Roman" pitchFamily="18" charset="0"/>
              </a:rPr>
              <a:t>	- предупредит отклонения в развитии и поведении обучающихся,</a:t>
            </a:r>
          </a:p>
          <a:p>
            <a:pPr marL="609600" indent="-609600" algn="just" eaLnBrk="1" hangingPunct="1">
              <a:lnSpc>
                <a:spcPct val="105000"/>
              </a:lnSpc>
              <a:buFontTx/>
              <a:buNone/>
            </a:pPr>
            <a:r>
              <a:rPr lang="ru-RU" sz="1400" b="1" i="1" smtClean="0">
                <a:solidFill>
                  <a:srgbClr val="376092"/>
                </a:solidFill>
                <a:latin typeface="Times New Roman" pitchFamily="18" charset="0"/>
                <a:cs typeface="Times New Roman" pitchFamily="18" charset="0"/>
              </a:rPr>
              <a:t>	 - защитит права детей.</a:t>
            </a:r>
            <a:r>
              <a:rPr lang="ru-RU" sz="1400" smtClean="0"/>
              <a:t> </a:t>
            </a:r>
          </a:p>
          <a:p>
            <a:pPr marL="609600" indent="-609600" algn="just" eaLnBrk="1" hangingPunct="1">
              <a:lnSpc>
                <a:spcPct val="105000"/>
              </a:lnSpc>
              <a:buFontTx/>
              <a:buChar char="-"/>
            </a:pPr>
            <a:endParaRPr lang="ru-RU" sz="1400" smtClean="0">
              <a:latin typeface="Arial" charset="0"/>
            </a:endParaRPr>
          </a:p>
          <a:p>
            <a:pPr marL="609600" indent="-609600" eaLnBrk="1" hangingPunct="1">
              <a:lnSpc>
                <a:spcPct val="80000"/>
              </a:lnSpc>
              <a:buFont typeface="Arial" charset="0"/>
              <a:buNone/>
            </a:pPr>
            <a:r>
              <a:rPr lang="ru-RU" sz="1800" b="1" i="1" smtClean="0">
                <a:solidFill>
                  <a:srgbClr val="376092"/>
                </a:solidFill>
                <a:latin typeface="Times New Roman" pitchFamily="18" charset="0"/>
                <a:cs typeface="Times New Roman" pitchFamily="18" charset="0"/>
              </a:rPr>
              <a:t>	Основные направления работы психологической службы по психолого-педагогическому сопровождению:</a:t>
            </a:r>
            <a:r>
              <a:rPr lang="ru-RU" b="1" i="1" smtClean="0"/>
              <a:t> </a:t>
            </a:r>
          </a:p>
          <a:p>
            <a:pPr marL="609600" indent="-609600" eaLnBrk="1" hangingPunct="1">
              <a:lnSpc>
                <a:spcPct val="105000"/>
              </a:lnSpc>
              <a:buFont typeface="Arial" charset="0"/>
              <a:buNone/>
            </a:pPr>
            <a:r>
              <a:rPr lang="ru-RU" sz="1400" b="1" i="1" smtClean="0">
                <a:solidFill>
                  <a:srgbClr val="376092"/>
                </a:solidFill>
                <a:latin typeface="Times New Roman" pitchFamily="18" charset="0"/>
                <a:cs typeface="Times New Roman" pitchFamily="18" charset="0"/>
              </a:rPr>
              <a:t>	1. Психологическая диагностика (индивидуальная и групповая (психологический мониторинг). </a:t>
            </a:r>
          </a:p>
          <a:p>
            <a:pPr marL="609600" indent="-609600" eaLnBrk="1" hangingPunct="1">
              <a:lnSpc>
                <a:spcPct val="105000"/>
              </a:lnSpc>
              <a:buFont typeface="Arial" charset="0"/>
              <a:buNone/>
            </a:pPr>
            <a:r>
              <a:rPr lang="ru-RU" sz="1400" b="1" i="1" smtClean="0">
                <a:solidFill>
                  <a:srgbClr val="376092"/>
                </a:solidFill>
                <a:latin typeface="Times New Roman" pitchFamily="18" charset="0"/>
                <a:cs typeface="Times New Roman" pitchFamily="18" charset="0"/>
              </a:rPr>
              <a:t>	2. Психолого-педагогическая профилактика. </a:t>
            </a:r>
          </a:p>
          <a:p>
            <a:pPr marL="609600" indent="-609600" eaLnBrk="1" hangingPunct="1">
              <a:lnSpc>
                <a:spcPct val="105000"/>
              </a:lnSpc>
              <a:buFont typeface="Arial" charset="0"/>
              <a:buNone/>
            </a:pPr>
            <a:r>
              <a:rPr lang="ru-RU" sz="1400" b="1" i="1" smtClean="0">
                <a:solidFill>
                  <a:srgbClr val="376092"/>
                </a:solidFill>
                <a:latin typeface="Times New Roman" pitchFamily="18" charset="0"/>
                <a:cs typeface="Times New Roman" pitchFamily="18" charset="0"/>
              </a:rPr>
              <a:t>	3. Психологическое просвещение и образование: формирование психологической культуры, развитие психолого-педагогической компетентности всех участников образовательного процесса. </a:t>
            </a:r>
          </a:p>
          <a:p>
            <a:pPr marL="609600" indent="-609600" eaLnBrk="1" hangingPunct="1">
              <a:lnSpc>
                <a:spcPct val="105000"/>
              </a:lnSpc>
              <a:buFont typeface="Arial" charset="0"/>
              <a:buNone/>
            </a:pPr>
            <a:r>
              <a:rPr lang="ru-RU" sz="1400" b="1" i="1" smtClean="0">
                <a:solidFill>
                  <a:srgbClr val="376092"/>
                </a:solidFill>
                <a:latin typeface="Times New Roman" pitchFamily="18" charset="0"/>
                <a:cs typeface="Times New Roman" pitchFamily="18" charset="0"/>
              </a:rPr>
              <a:t>	4. Психологическое консультирование (индивидуальное и групповое). </a:t>
            </a:r>
          </a:p>
          <a:p>
            <a:pPr marL="609600" indent="-609600" eaLnBrk="1" hangingPunct="1">
              <a:lnSpc>
                <a:spcPct val="105000"/>
              </a:lnSpc>
              <a:buFont typeface="Arial" charset="0"/>
              <a:buNone/>
            </a:pPr>
            <a:r>
              <a:rPr lang="ru-RU" sz="1400" b="1" i="1" smtClean="0">
                <a:solidFill>
                  <a:srgbClr val="376092"/>
                </a:solidFill>
                <a:latin typeface="Times New Roman" pitchFamily="18" charset="0"/>
                <a:cs typeface="Times New Roman" pitchFamily="18" charset="0"/>
              </a:rPr>
              <a:t>	5. Коррекционная и развивающая работа (индивидуальная и групповая). </a:t>
            </a:r>
          </a:p>
          <a:p>
            <a:pPr marL="609600" indent="-609600" eaLnBrk="1" hangingPunct="1">
              <a:lnSpc>
                <a:spcPct val="105000"/>
              </a:lnSpc>
              <a:buFont typeface="Arial" charset="0"/>
              <a:buNone/>
            </a:pPr>
            <a:r>
              <a:rPr lang="ru-RU" sz="1400" b="1" i="1" smtClean="0">
                <a:solidFill>
                  <a:srgbClr val="376092"/>
                </a:solidFill>
                <a:latin typeface="Times New Roman" pitchFamily="18" charset="0"/>
                <a:cs typeface="Times New Roman" pitchFamily="18" charset="0"/>
              </a:rPr>
              <a:t>	6. Экспертиза (образовательных и учебных программ, проектов, пособий, образовательной среды, профессиональной деятельности специалистов сопровождения образовательного процесса лицея).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idx="4294967295"/>
          </p:nvPr>
        </p:nvSpPr>
        <p:spPr>
          <a:xfrm>
            <a:off x="250825" y="981075"/>
            <a:ext cx="8642350" cy="4752975"/>
          </a:xfrm>
        </p:spPr>
        <p:txBody>
          <a:bodyPr/>
          <a:lstStyle/>
          <a:p>
            <a:pPr eaLnBrk="1" hangingPunct="1">
              <a:lnSpc>
                <a:spcPct val="105000"/>
              </a:lnSpc>
            </a:pPr>
            <a:r>
              <a:rPr lang="ru-RU" sz="3200" b="1" i="1" smtClean="0">
                <a:solidFill>
                  <a:srgbClr val="376092"/>
                </a:solidFill>
                <a:latin typeface="Times New Roman" pitchFamily="18" charset="0"/>
                <a:cs typeface="Times New Roman" pitchFamily="18" charset="0"/>
              </a:rPr>
              <a:t>Психологическое просвещение</a:t>
            </a:r>
            <a:r>
              <a:rPr lang="ru-RU" sz="2000" b="1" i="1" smtClean="0">
                <a:solidFill>
                  <a:srgbClr val="376092"/>
                </a:solidFill>
                <a:latin typeface="Times New Roman" pitchFamily="18" charset="0"/>
                <a:cs typeface="Times New Roman" pitchFamily="18" charset="0"/>
              </a:rPr>
              <a:t> </a:t>
            </a:r>
            <a:br>
              <a:rPr lang="ru-RU" sz="2000" b="1" i="1" smtClean="0">
                <a:solidFill>
                  <a:srgbClr val="376092"/>
                </a:solidFill>
                <a:latin typeface="Times New Roman" pitchFamily="18" charset="0"/>
                <a:cs typeface="Times New Roman" pitchFamily="18" charset="0"/>
              </a:rPr>
            </a:br>
            <a:r>
              <a:rPr lang="ru-RU" sz="2000" b="1" i="1" smtClean="0">
                <a:solidFill>
                  <a:srgbClr val="376092"/>
                </a:solidFill>
                <a:latin typeface="Times New Roman" pitchFamily="18" charset="0"/>
                <a:cs typeface="Times New Roman" pitchFamily="18" charset="0"/>
              </a:rPr>
              <a:t/>
            </a:r>
            <a:br>
              <a:rPr lang="ru-RU" sz="2000" b="1" i="1" smtClean="0">
                <a:solidFill>
                  <a:srgbClr val="376092"/>
                </a:solidFill>
                <a:latin typeface="Times New Roman" pitchFamily="18" charset="0"/>
                <a:cs typeface="Times New Roman" pitchFamily="18" charset="0"/>
              </a:rPr>
            </a:br>
            <a:r>
              <a:rPr lang="ru-RU" sz="2000" b="1" i="1" smtClean="0">
                <a:solidFill>
                  <a:srgbClr val="376092"/>
                </a:solidFill>
                <a:latin typeface="Times New Roman" pitchFamily="18" charset="0"/>
                <a:cs typeface="Times New Roman" pitchFamily="18" charset="0"/>
              </a:rPr>
              <a:t>Цель : формирование психологической культуры, развитие психолого-педагогической компетентности всех участников образовательного процесса (педагогов, родителей, обучающихся).</a:t>
            </a:r>
            <a:r>
              <a:rPr lang="ru-RU" sz="4000" smtClean="0"/>
              <a:t> </a:t>
            </a:r>
            <a:r>
              <a:rPr lang="ru-RU" sz="2000" b="1" i="1" smtClean="0">
                <a:solidFill>
                  <a:srgbClr val="376092"/>
                </a:solidFill>
                <a:latin typeface="Times New Roman" pitchFamily="18" charset="0"/>
                <a:cs typeface="Times New Roman" pitchFamily="18" charset="0"/>
              </a:rPr>
              <a:t/>
            </a:r>
            <a:br>
              <a:rPr lang="ru-RU" sz="2000" b="1" i="1" smtClean="0">
                <a:solidFill>
                  <a:srgbClr val="376092"/>
                </a:solidFill>
                <a:latin typeface="Times New Roman" pitchFamily="18" charset="0"/>
                <a:cs typeface="Times New Roman" pitchFamily="18" charset="0"/>
              </a:rPr>
            </a:br>
            <a:r>
              <a:rPr lang="ru-RU" sz="2000" b="1" i="1" smtClean="0">
                <a:solidFill>
                  <a:srgbClr val="376092"/>
                </a:solidFill>
                <a:latin typeface="Times New Roman" pitchFamily="18" charset="0"/>
                <a:cs typeface="Times New Roman" pitchFamily="18" charset="0"/>
              </a:rPr>
              <a:t/>
            </a:r>
            <a:br>
              <a:rPr lang="ru-RU" sz="2000" b="1" i="1" smtClean="0">
                <a:solidFill>
                  <a:srgbClr val="376092"/>
                </a:solidFill>
                <a:latin typeface="Times New Roman" pitchFamily="18" charset="0"/>
                <a:cs typeface="Times New Roman" pitchFamily="18" charset="0"/>
              </a:rPr>
            </a:br>
            <a:r>
              <a:rPr lang="ru-RU" sz="1600" b="1" i="1" smtClean="0">
                <a:solidFill>
                  <a:srgbClr val="376092"/>
                </a:solidFill>
                <a:latin typeface="Times New Roman" pitchFamily="18" charset="0"/>
                <a:cs typeface="Times New Roman" pitchFamily="18" charset="0"/>
              </a:rPr>
              <a:t>Психологическое просвещение является разделом профилактической деятельности психологической службы, направленной на формирование у населения (педагогов, обучающихся, родителей, специалистов сопровождения, общественности) положительных установок к психологической помощи, деятельности педагогов-психологов и расширение кругозора в области психологических знаний. Главная задача и смысл психологического просвещения заключается в том, чтобы знакомить всех участников образовательного процесса с основными закономерностями и условиями благоприятного психического развития ребенка, популяризовать и разъяснять результаты психологических исследований. Психологической службе важно формировать у педагогов потребность в психологических знаниях и желание использовать их в работе с семьёй (родителями и ребенком), или в интересах саморазвития обучающихся</a:t>
            </a:r>
            <a:r>
              <a:rPr lang="ru-RU" sz="2000" b="1" i="1" smtClean="0">
                <a:solidFill>
                  <a:srgbClr val="376092"/>
                </a:solidFill>
                <a:latin typeface="Times New Roman" pitchFamily="18" charset="0"/>
                <a:cs typeface="Times New Roman" pitchFamily="18" charset="0"/>
              </a:rPr>
              <a:t>.</a:t>
            </a:r>
            <a:r>
              <a:rPr lang="ru-RU" sz="4000" smtClean="0"/>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TotalTime>
  <Words>917</Words>
  <Application>Microsoft Office PowerPoint</Application>
  <PresentationFormat>Экран (4:3)</PresentationFormat>
  <Paragraphs>91</Paragraphs>
  <Slides>27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27</vt:i4>
      </vt:variant>
    </vt:vector>
  </HeadingPairs>
  <TitlesOfParts>
    <vt:vector size="31" baseType="lpstr">
      <vt:lpstr>Arial</vt:lpstr>
      <vt:lpstr>Calibri</vt:lpstr>
      <vt:lpstr>Times New Roman</vt:lpstr>
      <vt:lpstr>Тема Office</vt:lpstr>
      <vt:lpstr>Формы организации взаимодействия педагога-психолога с учителями  </vt:lpstr>
      <vt:lpstr>Презентация PowerPoint</vt:lpstr>
      <vt:lpstr>Достижение цели реализуется через задачи</vt:lpstr>
      <vt:lpstr>Презентация PowerPoint</vt:lpstr>
      <vt:lpstr>Виды деятельности и их содержание</vt:lpstr>
      <vt:lpstr>Виды деятельности и их содержание</vt:lpstr>
      <vt:lpstr>Модель организации работы психологической службы в системе образования (МБОУ «Лицей № 21» г.Курска)  Авторский коллектив: Первенкова Инна Анатольевна, Павлова Людмила Сергеевна, Маслова Вера Николаевна, Колесникова Елена Викторовна, Маякова Ольга Викторовна, Орлова Светлана Александровна, Ильина Вероника Владимировна, Елисеева Александра Григорьевна,  Дружинина Наталья Викторовна     СИСТЕМА ФУНКЦИОНИРОВАНИЯ ПСИХОЛОГИЧЕСКИХ СЛУЖБ В ОБЩЕОБРАЗОВАТЕЛЬНЫХ ОРГАНИЗАЦИЯХ (методические рекомендации) / МИНИСТЕРСТВО ПРОСВЕЩЕНИЯ РОССИЙСКОЙ ФЕДЕРАЦИИ   ОТКРЫТЫЙ РЕЕСТР РЕКОМЕНДУЕМЫХ ПРОГРАММ ПСИХОЛОГИЧЕСКОЙ ПОМОЩИ, ВЫЗЫВАЮЩИХ ДОВЕРИЕ ПРОФЕССИОНАЛЬНОГО СООБЩЕСТВА </vt:lpstr>
      <vt:lpstr>Презентация PowerPoint</vt:lpstr>
      <vt:lpstr>Психологическое просвещение   Цель : формирование психологической культуры, развитие психолого-педагогической компетентности всех участников образовательного процесса (педагогов, родителей, обучающихся).   Психологическое просвещение является разделом профилактической деятельности психологической службы, направленной на формирование у населения (педагогов, обучающихся, родителей, специалистов сопровождения, общественности) положительных установок к психологической помощи, деятельности педагогов-психологов и расширение кругозора в области психологических знаний. Главная задача и смысл психологического просвещения заключается в том, чтобы знакомить всех участников образовательного процесса с основными закономерностями и условиями благоприятного психического развития ребенка, популяризовать и разъяснять результаты психологических исследований. Психологической службе важно формировать у педагогов потребность в психологических знаниях и желание использовать их в работе с семьёй (родителями и ребенком), или в интересах саморазвития обучающихся. </vt:lpstr>
      <vt:lpstr>Формы работы</vt:lpstr>
      <vt:lpstr>Методический семинар «Создание специальных педагогических условий на уроках в условиях инклюзивного класса» </vt:lpstr>
      <vt:lpstr>Квест имеет неожиданное начало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Методический семинар «Использование приемов и методов технологии сотрудничества в условиях инклюзивного класса» </vt:lpstr>
      <vt:lpstr>Презентация PowerPoint</vt:lpstr>
      <vt:lpstr>Тематическая станция «Здоровье»</vt:lpstr>
      <vt:lpstr>Тематическая станция «Содружество»</vt:lpstr>
      <vt:lpstr>Тематическая станция «Равновесие»</vt:lpstr>
      <vt:lpstr>Тематическая станция «Интеллекта»</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Алла Ивановна Тимофеева</cp:lastModifiedBy>
  <cp:revision>63</cp:revision>
  <dcterms:modified xsi:type="dcterms:W3CDTF">2021-12-20T09:39:45Z</dcterms:modified>
</cp:coreProperties>
</file>