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89" r:id="rId3"/>
    <p:sldId id="323" r:id="rId4"/>
    <p:sldId id="324" r:id="rId5"/>
    <p:sldId id="325" r:id="rId6"/>
    <p:sldId id="326" r:id="rId7"/>
    <p:sldId id="329" r:id="rId8"/>
    <p:sldId id="312" r:id="rId9"/>
    <p:sldId id="327" r:id="rId10"/>
    <p:sldId id="328" r:id="rId11"/>
    <p:sldId id="330" r:id="rId12"/>
    <p:sldId id="331" r:id="rId13"/>
    <p:sldId id="321" r:id="rId14"/>
    <p:sldId id="318" r:id="rId15"/>
    <p:sldId id="320" r:id="rId16"/>
    <p:sldId id="26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25C"/>
    <a:srgbClr val="F9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2F0DA-F7DC-49A5-A027-90AA9E4AD698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D04D4-D394-4A13-8B66-FFE2FAE63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61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04D4-D394-4A13-8B66-FFE2FAE634B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08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638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216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401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18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8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3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982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114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533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606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607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8289B-0B8E-46BF-BF1C-4EF2FB73C3BE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13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akel.tom.ru/o-nas-2/struktura/alternativa-2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info.edu.tomsk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08037" y="6082782"/>
            <a:ext cx="2270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22 </a:t>
            </a:r>
            <a:r>
              <a:rPr lang="ru-RU" b="0" i="0" u="none" strike="noStrike" dirty="0" smtClean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декабря 2021 г.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67200" y="4759343"/>
            <a:ext cx="7429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Акимова Елена Федоровна</a:t>
            </a:r>
            <a:r>
              <a:rPr lang="ru-RU" sz="2000" b="1" i="1" dirty="0">
                <a:solidFill>
                  <a:srgbClr val="16625C"/>
                </a:solidFill>
                <a:latin typeface="Century Gothic" panose="020B0502020202020204" pitchFamily="34" charset="0"/>
              </a:rPr>
              <a:t>, </a:t>
            </a:r>
            <a:endParaRPr lang="ru-RU" sz="2000" b="1" i="1" dirty="0" smtClean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2000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заместитель </a:t>
            </a:r>
            <a:r>
              <a:rPr lang="ru-RU" sz="2000" i="1" dirty="0">
                <a:solidFill>
                  <a:srgbClr val="16625C"/>
                </a:solidFill>
                <a:latin typeface="Century Gothic" panose="020B0502020202020204" pitchFamily="34" charset="0"/>
              </a:rPr>
              <a:t>директора по </a:t>
            </a:r>
            <a:r>
              <a:rPr lang="ru-RU" sz="2000" i="1" dirty="0" err="1" smtClean="0">
                <a:solidFill>
                  <a:srgbClr val="16625C"/>
                </a:solidFill>
                <a:latin typeface="Century Gothic" panose="020B0502020202020204" pitchFamily="34" charset="0"/>
              </a:rPr>
              <a:t>воспитательно</a:t>
            </a:r>
            <a:r>
              <a:rPr lang="ru-RU" sz="2000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-профилактической </a:t>
            </a:r>
            <a:r>
              <a:rPr lang="ru-RU" sz="2000" i="1" dirty="0">
                <a:solidFill>
                  <a:srgbClr val="16625C"/>
                </a:solidFill>
                <a:latin typeface="Century Gothic" panose="020B0502020202020204" pitchFamily="34" charset="0"/>
              </a:rPr>
              <a:t>работе МБОУ ДО </a:t>
            </a:r>
            <a:r>
              <a:rPr lang="ru-RU" sz="2000" i="1" dirty="0" err="1">
                <a:solidFill>
                  <a:srgbClr val="16625C"/>
                </a:solidFill>
                <a:latin typeface="Century Gothic" panose="020B0502020202020204" pitchFamily="34" charset="0"/>
              </a:rPr>
              <a:t>ДДиЮ</a:t>
            </a:r>
            <a:r>
              <a:rPr lang="ru-RU" sz="2000" i="1" dirty="0">
                <a:solidFill>
                  <a:srgbClr val="16625C"/>
                </a:solidFill>
                <a:latin typeface="Century Gothic" panose="020B0502020202020204" pitchFamily="34" charset="0"/>
              </a:rPr>
              <a:t> «Факел</a:t>
            </a:r>
            <a:r>
              <a:rPr lang="ru-RU" sz="2000" i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»</a:t>
            </a:r>
            <a:endParaRPr lang="ru-RU" sz="2000" i="1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25783" y="1827242"/>
            <a:ext cx="90928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Нормативные документы, регламентирующие профилактическую работу </a:t>
            </a:r>
            <a:r>
              <a:rPr lang="ru-RU" sz="40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педагога-психолога</a:t>
            </a:r>
          </a:p>
        </p:txBody>
      </p:sp>
    </p:spTree>
    <p:extLst>
      <p:ext uri="{BB962C8B-B14F-4D97-AF65-F5344CB8AC3E}">
        <p14:creationId xmlns:p14="http://schemas.microsoft.com/office/powerpoint/2010/main" val="23280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358" t="10666" r="23499" b="16190"/>
          <a:stretch/>
        </p:blipFill>
        <p:spPr>
          <a:xfrm>
            <a:off x="2142307" y="348344"/>
            <a:ext cx="7489371" cy="57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8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1428" t="7240" r="30999" b="6539"/>
          <a:stretch/>
        </p:blipFill>
        <p:spPr>
          <a:xfrm>
            <a:off x="531221" y="226420"/>
            <a:ext cx="4978739" cy="64269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1071" t="7746" r="31572" b="7047"/>
          <a:stretch/>
        </p:blipFill>
        <p:spPr>
          <a:xfrm>
            <a:off x="6069874" y="307112"/>
            <a:ext cx="4946468" cy="634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59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0929" t="7493" r="31000" b="6286"/>
          <a:stretch/>
        </p:blipFill>
        <p:spPr>
          <a:xfrm>
            <a:off x="539931" y="248195"/>
            <a:ext cx="5044995" cy="64269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2571" t="7620" r="32928" b="5397"/>
          <a:stretch/>
        </p:blipFill>
        <p:spPr>
          <a:xfrm>
            <a:off x="6609805" y="248195"/>
            <a:ext cx="4929051" cy="660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84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622" t="3486" r="5869" b="5150"/>
          <a:stretch/>
        </p:blipFill>
        <p:spPr>
          <a:xfrm>
            <a:off x="992777" y="287385"/>
            <a:ext cx="10128070" cy="59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46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154" r="-80" b="3624"/>
          <a:stretch/>
        </p:blipFill>
        <p:spPr>
          <a:xfrm>
            <a:off x="5132907" y="209006"/>
            <a:ext cx="6797835" cy="35618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614" t="3121" r="7502" b="13423"/>
          <a:stretch/>
        </p:blipFill>
        <p:spPr>
          <a:xfrm>
            <a:off x="165463" y="2987040"/>
            <a:ext cx="6818811" cy="372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13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439" t="3027" r="11621" b="3650"/>
          <a:stretch/>
        </p:blipFill>
        <p:spPr>
          <a:xfrm>
            <a:off x="330926" y="243839"/>
            <a:ext cx="6156960" cy="40942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679" t="3067" r="13297" b="4514"/>
          <a:stretch/>
        </p:blipFill>
        <p:spPr>
          <a:xfrm>
            <a:off x="6303700" y="243839"/>
            <a:ext cx="5888300" cy="39232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9488" t="3186" r="17129" b="3655"/>
          <a:stretch/>
        </p:blipFill>
        <p:spPr>
          <a:xfrm>
            <a:off x="2978332" y="2946488"/>
            <a:ext cx="5477692" cy="391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50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6351" y="403930"/>
            <a:ext cx="5886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0" u="none" strike="noStrike" dirty="0" smtClean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Контакты</a:t>
            </a:r>
            <a:endParaRPr lang="ru-RU" sz="3600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3168" y="2029107"/>
            <a:ext cx="685281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Акимова Елена Федоровна,</a:t>
            </a:r>
          </a:p>
          <a:p>
            <a:r>
              <a:rPr lang="ru-RU" dirty="0">
                <a:solidFill>
                  <a:srgbClr val="2A7972"/>
                </a:solidFill>
                <a:latin typeface="Century Gothic" panose="020B0502020202020204" pitchFamily="34" charset="0"/>
              </a:rPr>
              <a:t>з</a:t>
            </a:r>
            <a:r>
              <a:rPr lang="ru-RU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аместитель директора по </a:t>
            </a:r>
            <a:r>
              <a:rPr lang="ru-RU" dirty="0" err="1" smtClean="0">
                <a:solidFill>
                  <a:srgbClr val="2A7972"/>
                </a:solidFill>
                <a:latin typeface="Century Gothic" panose="020B0502020202020204" pitchFamily="34" charset="0"/>
              </a:rPr>
              <a:t>воспитательно</a:t>
            </a:r>
            <a:r>
              <a:rPr lang="ru-RU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-профилактической работе МБОУ ДО </a:t>
            </a:r>
            <a:r>
              <a:rPr lang="ru-RU" dirty="0" err="1" smtClean="0">
                <a:solidFill>
                  <a:srgbClr val="2A7972"/>
                </a:solidFill>
                <a:latin typeface="Century Gothic" panose="020B0502020202020204" pitchFamily="34" charset="0"/>
              </a:rPr>
              <a:t>ДДиЮ</a:t>
            </a:r>
            <a:r>
              <a:rPr lang="ru-RU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 «Факел»</a:t>
            </a:r>
          </a:p>
          <a:p>
            <a:endParaRPr lang="ru-RU" dirty="0" smtClean="0">
              <a:solidFill>
                <a:srgbClr val="2A7972"/>
              </a:solidFill>
              <a:latin typeface="Century Gothic" panose="020B0502020202020204" pitchFamily="34" charset="0"/>
            </a:endParaRPr>
          </a:p>
          <a:p>
            <a:r>
              <a:rPr lang="ru-RU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Раб. 99-26-86</a:t>
            </a:r>
            <a:endParaRPr lang="ru-RU" dirty="0">
              <a:solidFill>
                <a:srgbClr val="2A7972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info.edu.tomsk@rambler.ru</a:t>
            </a:r>
            <a:endParaRPr lang="en-US" dirty="0">
              <a:solidFill>
                <a:srgbClr val="2A797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9369" y="4854612"/>
            <a:ext cx="705712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Центр «Альтернатива» в </a:t>
            </a:r>
            <a:r>
              <a:rPr lang="ru-RU" sz="2000" b="1" dirty="0">
                <a:solidFill>
                  <a:srgbClr val="2A7972"/>
                </a:solidFill>
                <a:latin typeface="Century Gothic" panose="020B0502020202020204" pitchFamily="34" charset="0"/>
              </a:rPr>
              <a:t>социальных сетях</a:t>
            </a:r>
            <a:r>
              <a:rPr lang="ru-RU" sz="2000" b="1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: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hlinkClick r:id="rId3"/>
              </a:rPr>
              <a:t>https://fakel.tom.ru/o-nas-2/struktura/alternativa-2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hlinkClick r:id="rId3"/>
              </a:rPr>
              <a:t>/</a:t>
            </a:r>
            <a:endParaRPr lang="ru-RU" dirty="0" smtClean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dirty="0">
                <a:solidFill>
                  <a:srgbClr val="2A7972"/>
                </a:solidFill>
                <a:latin typeface="Century Gothic" panose="020B0502020202020204" pitchFamily="34" charset="0"/>
                <a:hlinkClick r:id="rId4"/>
              </a:rPr>
              <a:t>http://info.edu.tomsk.ru</a:t>
            </a:r>
            <a:r>
              <a:rPr lang="en-US" dirty="0" smtClean="0">
                <a:solidFill>
                  <a:srgbClr val="2A7972"/>
                </a:solidFill>
                <a:latin typeface="Century Gothic" panose="020B0502020202020204" pitchFamily="34" charset="0"/>
                <a:hlinkClick r:id="rId4"/>
              </a:rPr>
              <a:t>/</a:t>
            </a:r>
            <a:endParaRPr lang="ru-RU" dirty="0" smtClean="0">
              <a:solidFill>
                <a:srgbClr val="2A7972"/>
              </a:solidFill>
              <a:latin typeface="Century Gothic" panose="020B0502020202020204" pitchFamily="34" charset="0"/>
            </a:endParaRPr>
          </a:p>
          <a:p>
            <a:endParaRPr lang="ru-RU" dirty="0">
              <a:solidFill>
                <a:srgbClr val="2A797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77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71" y="156754"/>
            <a:ext cx="11660777" cy="226422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МЕТОДИЧЕСКИЕ РЕКОМЕНДАЦИИ </a:t>
            </a:r>
            <a:b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ПО ВНЕДРЕНИЮ В ПРАКТИКУ ОБРАЗОВАТЕЛЬНЫХ ОРГАНИЗАЦИЙ </a:t>
            </a:r>
            <a:b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СОВРЕМЕННЫХ МЕТОДИК В СФЕРЕ ПРОФИЛАКТИКИ</a:t>
            </a:r>
            <a:b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ДЕСТРУКТИВНОГО ПОВЕДЕНИЯ ПОДРОСТКОВ И МОЛОДЕЖИ </a:t>
            </a:r>
            <a:b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(НА ОСНОВЕ РАЗРАБОТОК РОССИЙСКИХ УЧЕНЫХ)</a:t>
            </a:r>
            <a:b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endParaRPr lang="ru-RU" sz="2000" b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00595" y="2333896"/>
            <a:ext cx="4841966" cy="1872343"/>
          </a:xfrm>
        </p:spPr>
        <p:txBody>
          <a:bodyPr>
            <a:noAutofit/>
          </a:bodyPr>
          <a:lstStyle/>
          <a:p>
            <a:pPr marL="0" indent="0" algn="just">
              <a:buNone/>
              <a:defRPr/>
            </a:pPr>
            <a:r>
              <a:rPr lang="ru-RU" sz="1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ДЕСТРУКТИВНОЕ ПОВЕДЕНИЕ </a:t>
            </a: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– это устойчивое поведение </a:t>
            </a:r>
            <a:r>
              <a:rPr lang="ru-RU" sz="16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психически </a:t>
            </a: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здоровой личности или группы лиц, отклоняющееся от наиболее значимых в </a:t>
            </a:r>
            <a:r>
              <a:rPr lang="ru-RU" sz="16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конкретном </a:t>
            </a: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обществе социальных норм, причиняющее реальный ущерб самой личности, </a:t>
            </a:r>
            <a:r>
              <a:rPr lang="ru-RU" sz="16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ближайшему </a:t>
            </a: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окружению, обществу в целом.</a:t>
            </a:r>
          </a:p>
          <a:p>
            <a:pPr marL="0" indent="0" algn="just">
              <a:buNone/>
              <a:defRPr/>
            </a:pPr>
            <a:r>
              <a:rPr lang="ru-RU" sz="2200" dirty="0" smtClean="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	</a:t>
            </a:r>
            <a:endParaRPr lang="ru-RU" sz="22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6214" t="19175" r="34786" b="56431"/>
          <a:stretch/>
        </p:blipFill>
        <p:spPr>
          <a:xfrm>
            <a:off x="5468985" y="3278774"/>
            <a:ext cx="5835001" cy="233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2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500" t="13078" r="30500" b="9080"/>
          <a:stretch/>
        </p:blipFill>
        <p:spPr>
          <a:xfrm>
            <a:off x="478971" y="809896"/>
            <a:ext cx="5621414" cy="58978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51724" y="225121"/>
            <a:ext cx="4275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16625C"/>
                </a:solidFill>
              </a:rPr>
              <a:t>Уровни профилактики деструктивного поведения детей и молодежи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514" y="819395"/>
            <a:ext cx="5085806" cy="58883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53051" y="225120"/>
            <a:ext cx="5416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16625C"/>
                </a:solidFill>
              </a:rPr>
              <a:t>Рекомендуемые направления профилактической работы в образовательной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2141689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4929" t="11938" r="32714" b="9078"/>
          <a:stretch/>
        </p:blipFill>
        <p:spPr>
          <a:xfrm>
            <a:off x="226422" y="156755"/>
            <a:ext cx="5486400" cy="65053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079" y="156755"/>
            <a:ext cx="5698241" cy="64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3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2500" t="14886" r="29286" b="4001"/>
          <a:stretch/>
        </p:blipFill>
        <p:spPr>
          <a:xfrm>
            <a:off x="374469" y="557347"/>
            <a:ext cx="5416731" cy="60002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6423" y="11691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6625C"/>
                </a:solidFill>
              </a:rPr>
              <a:t>Повышения </a:t>
            </a:r>
            <a:r>
              <a:rPr lang="ru-RU" sz="1600" b="1" dirty="0">
                <a:solidFill>
                  <a:srgbClr val="16625C"/>
                </a:solidFill>
              </a:rPr>
              <a:t>психологической </a:t>
            </a:r>
            <a:r>
              <a:rPr lang="ru-RU" sz="1600" b="1" dirty="0" smtClean="0">
                <a:solidFill>
                  <a:srgbClr val="16625C"/>
                </a:solidFill>
              </a:rPr>
              <a:t>компетентности педагогов и  </a:t>
            </a:r>
            <a:r>
              <a:rPr lang="ru-RU" sz="1600" b="1" dirty="0">
                <a:solidFill>
                  <a:srgbClr val="16625C"/>
                </a:solidFill>
              </a:rPr>
              <a:t>родителей (законных представителей</a:t>
            </a:r>
            <a:r>
              <a:rPr lang="ru-RU" sz="1600" b="1" dirty="0" smtClean="0">
                <a:solidFill>
                  <a:srgbClr val="16625C"/>
                </a:solidFill>
              </a:rPr>
              <a:t>)</a:t>
            </a:r>
            <a:endParaRPr lang="ru-RU" sz="1600" b="1" dirty="0">
              <a:solidFill>
                <a:srgbClr val="16625C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423" y="243840"/>
            <a:ext cx="5538651" cy="639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29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25" y="1907177"/>
            <a:ext cx="5354766" cy="38143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9285" t="12190" r="25429" b="9333"/>
          <a:stretch/>
        </p:blipFill>
        <p:spPr>
          <a:xfrm>
            <a:off x="6453051" y="1062446"/>
            <a:ext cx="5521235" cy="5547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35040" y="13705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16625C"/>
                </a:solidFill>
              </a:rPr>
              <a:t>Рекомендуемые блоки системы профилактики деструктивного поведения детей и молодежи в условиях образовательной организации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051" y="1146407"/>
            <a:ext cx="4997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16625C"/>
                </a:solidFill>
              </a:rPr>
              <a:t>Структурные компоненты воспитательной работы с детьми и молодежью</a:t>
            </a:r>
          </a:p>
        </p:txBody>
      </p:sp>
    </p:spTree>
    <p:extLst>
      <p:ext uri="{BB962C8B-B14F-4D97-AF65-F5344CB8AC3E}">
        <p14:creationId xmlns:p14="http://schemas.microsoft.com/office/powerpoint/2010/main" val="4075397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501" t="7239" r="9571" b="3873"/>
          <a:stretch/>
        </p:blipFill>
        <p:spPr>
          <a:xfrm>
            <a:off x="1227909" y="182880"/>
            <a:ext cx="9501052" cy="639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30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531" y="10817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solidFill>
                  <a:srgbClr val="16625C"/>
                </a:solidFill>
              </a:rPr>
              <a:t>Межведомственная программа </a:t>
            </a:r>
            <a:r>
              <a:rPr lang="ru-RU" sz="2600" b="1" dirty="0">
                <a:solidFill>
                  <a:srgbClr val="16625C"/>
                </a:solidFill>
              </a:rPr>
              <a:t>по профилактике </a:t>
            </a:r>
            <a:br>
              <a:rPr lang="ru-RU" sz="2600" b="1" dirty="0">
                <a:solidFill>
                  <a:srgbClr val="16625C"/>
                </a:solidFill>
              </a:rPr>
            </a:br>
            <a:r>
              <a:rPr lang="ru-RU" sz="2600" b="1" dirty="0">
                <a:solidFill>
                  <a:srgbClr val="16625C"/>
                </a:solidFill>
              </a:rPr>
              <a:t>суицидального поведения у несовершеннолетних в Томской </a:t>
            </a:r>
            <a:r>
              <a:rPr lang="ru-RU" sz="2600" b="1" dirty="0" smtClean="0">
                <a:solidFill>
                  <a:srgbClr val="16625C"/>
                </a:solidFill>
              </a:rPr>
              <a:t>области</a:t>
            </a:r>
            <a:endParaRPr lang="ru-RU" sz="2400" b="1" dirty="0">
              <a:solidFill>
                <a:srgbClr val="16625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33739"/>
            <a:ext cx="10515600" cy="4743224"/>
          </a:xfrm>
        </p:spPr>
        <p:txBody>
          <a:bodyPr>
            <a:normAutofit fontScale="77500" lnSpcReduction="20000"/>
          </a:bodyPr>
          <a:lstStyle/>
          <a:p>
            <a:pPr marL="514350" indent="-514350" algn="just">
              <a:buAutoNum type="arabicPeriod"/>
            </a:pPr>
            <a:r>
              <a:rPr lang="ru-RU" dirty="0" smtClean="0"/>
              <a:t>Вовлечение </a:t>
            </a:r>
            <a:r>
              <a:rPr lang="ru-RU" dirty="0"/>
              <a:t>несовершеннолетних во </a:t>
            </a:r>
            <a:r>
              <a:rPr lang="ru-RU" dirty="0" err="1"/>
              <a:t>внеучебную</a:t>
            </a:r>
            <a:r>
              <a:rPr lang="ru-RU" dirty="0"/>
              <a:t> деятельность, направленную на всестороннее развитие несовершеннолетних и раскрытие потенциала, а также в социально-позитивную активность. </a:t>
            </a:r>
            <a:endParaRPr lang="ru-RU" dirty="0" smtClean="0"/>
          </a:p>
          <a:p>
            <a:pPr marL="514350" indent="-514350" algn="just">
              <a:buAutoNum type="arabicPeriod"/>
            </a:pPr>
            <a:r>
              <a:rPr lang="ru-RU" dirty="0" smtClean="0"/>
              <a:t>Обеспечение </a:t>
            </a:r>
            <a:r>
              <a:rPr lang="ru-RU" dirty="0"/>
              <a:t>доступности профессиональной психологической помощи несовершеннолетним. </a:t>
            </a:r>
            <a:endParaRPr lang="ru-RU" dirty="0" smtClean="0"/>
          </a:p>
          <a:p>
            <a:pPr marL="514350" indent="-514350" algn="just">
              <a:buAutoNum type="arabicPeriod"/>
            </a:pPr>
            <a:r>
              <a:rPr lang="ru-RU" dirty="0" smtClean="0"/>
              <a:t>Создание </a:t>
            </a:r>
            <a:r>
              <a:rPr lang="ru-RU" dirty="0"/>
              <a:t>условий для несовершеннолетних, обеспечивающих возможность прямого самостоятельного обращения к специалистам в трудных жизненных ситуациях, кризисных состояниях. </a:t>
            </a:r>
            <a:endParaRPr lang="ru-RU" dirty="0" smtClean="0"/>
          </a:p>
          <a:p>
            <a:pPr marL="514350" indent="-514350" algn="just">
              <a:buAutoNum type="arabicPeriod"/>
            </a:pPr>
            <a:r>
              <a:rPr lang="ru-RU" dirty="0" smtClean="0"/>
              <a:t>Создание </a:t>
            </a:r>
            <a:r>
              <a:rPr lang="ru-RU" dirty="0"/>
              <a:t>условий для повышения квалификации представителей органов и учреждений системы профилактики безнадзорности и правонарушений несовершеннолетних по вопросам сопровождения, оказания помощи несовершеннолетним «группы риска» и их семьям. </a:t>
            </a:r>
            <a:endParaRPr lang="ru-RU" dirty="0" smtClean="0"/>
          </a:p>
          <a:p>
            <a:pPr marL="514350" indent="-514350" algn="just">
              <a:buAutoNum type="arabicPeriod"/>
            </a:pPr>
            <a:r>
              <a:rPr lang="ru-RU" dirty="0" smtClean="0"/>
              <a:t>Привлечение </a:t>
            </a:r>
            <a:r>
              <a:rPr lang="ru-RU" dirty="0"/>
              <a:t>социально ориентированных некоммерческих организаций к разработке и реализации планов мероприятий, направленных на вовлечение детей и подростков в социально-позитивную активность. </a:t>
            </a:r>
            <a:endParaRPr lang="ru-RU" dirty="0" smtClean="0"/>
          </a:p>
          <a:p>
            <a:pPr marL="514350" indent="-514350" algn="just">
              <a:buAutoNum type="arabicPeriod"/>
            </a:pPr>
            <a:r>
              <a:rPr lang="ru-RU" dirty="0" smtClean="0"/>
              <a:t>Организация </a:t>
            </a:r>
            <a:r>
              <a:rPr lang="ru-RU" dirty="0"/>
              <a:t>и проведение мероприятий, направленных на затруднение доступа к средствам </a:t>
            </a:r>
            <a:r>
              <a:rPr lang="ru-RU" dirty="0" smtClean="0"/>
              <a:t>суицида.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23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3857" t="12572" r="23999" b="8698"/>
          <a:stretch/>
        </p:blipFill>
        <p:spPr>
          <a:xfrm>
            <a:off x="209005" y="278674"/>
            <a:ext cx="5434149" cy="48071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3786" t="15492" r="25214" b="8318"/>
          <a:stretch/>
        </p:blipFill>
        <p:spPr>
          <a:xfrm>
            <a:off x="6063167" y="1332411"/>
            <a:ext cx="5675987" cy="483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046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2044</TotalTime>
  <Words>265</Words>
  <Application>Microsoft Office PowerPoint</Application>
  <PresentationFormat>Широкоэкранный</PresentationFormat>
  <Paragraphs>29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Times New Roman</vt:lpstr>
      <vt:lpstr>Тема Office</vt:lpstr>
      <vt:lpstr>Презентация PowerPoint</vt:lpstr>
      <vt:lpstr> МЕТОДИЧЕСКИЕ РЕКОМЕНДАЦИИ  ПО ВНЕДРЕНИЮ В ПРАКТИКУ ОБРАЗОВАТЕЛЬНЫХ ОРГАНИЗАЦИЙ  СОВРЕМЕННЫХ МЕТОДИК В СФЕРЕ ПРОФИЛАКТИКИ ДЕСТРУКТИВНОГО ПОВЕДЕНИЯ ПОДРОСТКОВ И МОЛОДЕЖИ  (НА ОСНОВЕ РАЗРАБОТОК РОССИЙСКИХ УЧЕНЫХ)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Межведомственная программа по профилактике  суицидального поведения у несовершеннолетних в Томской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Ковбаса</dc:creator>
  <cp:lastModifiedBy>PSIHOLOG</cp:lastModifiedBy>
  <cp:revision>170</cp:revision>
  <dcterms:created xsi:type="dcterms:W3CDTF">2020-08-10T04:19:49Z</dcterms:created>
  <dcterms:modified xsi:type="dcterms:W3CDTF">2021-12-21T17:02:32Z</dcterms:modified>
</cp:coreProperties>
</file>