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57" r:id="rId4"/>
    <p:sldId id="258" r:id="rId5"/>
    <p:sldId id="267" r:id="rId6"/>
    <p:sldId id="259" r:id="rId7"/>
    <p:sldId id="260" r:id="rId8"/>
    <p:sldId id="261" r:id="rId9"/>
    <p:sldId id="263" r:id="rId10"/>
    <p:sldId id="266" r:id="rId11"/>
    <p:sldId id="265" r:id="rId12"/>
    <p:sldId id="262" r:id="rId13"/>
    <p:sldId id="264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363BC-3C14-455E-A115-6824932D24AF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5F4DA-7411-43F0-BEFE-DA463535E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5F4DA-7411-43F0-BEFE-DA463535EAF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6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5F4DA-7411-43F0-BEFE-DA463535EAF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7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2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83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17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9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9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4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7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68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1255A-0821-4CF7-9E72-A5A899260EB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171D8-BCBB-4CE2-9C93-9015D6B62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07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mega-talant.com/blog/9-sovetov-kak-ostanovit-nasmeshki-nad-detmi-s-osobennymi-potrebnostyam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kpro.ru/" TargetMode="External"/><Relationship Id="rId2" Type="http://schemas.openxmlformats.org/officeDocument/2006/relationships/hyperlink" Target="http://www.onlandia.org.ua/rus/html/etusivu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rambler.ru/users/ramblervision/1/137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ulaws.ru/acts/Pismo-Minobrnauki-Rossii-ot-14.05.2018-N-08-1184/" TargetMode="External"/><Relationship Id="rId3" Type="http://schemas.openxmlformats.org/officeDocument/2006/relationships/hyperlink" Target="http://www.rg.ru/2010/12/31/deti-inform-dok.html" TargetMode="External"/><Relationship Id="rId7" Type="http://schemas.openxmlformats.org/officeDocument/2006/relationships/hyperlink" Target="http://base.garant.ru/70326884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nsultant.ru/document/cons_doc_LAW_108546/" TargetMode="External"/><Relationship Id="rId5" Type="http://schemas.openxmlformats.org/officeDocument/2006/relationships/hyperlink" Target="https://duma.consultant.ru/page.aspx?878610" TargetMode="External"/><Relationship Id="rId4" Type="http://schemas.openxmlformats.org/officeDocument/2006/relationships/hyperlink" Target="http://www.rg.ru/2012/07/30/zakon-dok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mega-talant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hyperlink" Target="https://youtu.be/qQzG9sPt3a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hyperlink" Target="https://youtu.be/tOYoKvW4wW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hyperlink" Target="https://youtu.be/6MbmpyQYlp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hyperlink" Target="https://youtu.be/z33JK6mPzOc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5771" y="3429000"/>
            <a:ext cx="7772400" cy="711325"/>
          </a:xfrm>
        </p:spPr>
        <p:txBody>
          <a:bodyPr>
            <a:normAutofit fontScale="90000"/>
          </a:bodyPr>
          <a:lstStyle/>
          <a:p>
            <a:r>
              <a:rPr lang="ru-RU" sz="22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Рекомендации </a:t>
            </a:r>
            <a:r>
              <a:rPr lang="ru-RU" sz="2200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для педагогических </a:t>
            </a:r>
            <a:r>
              <a:rPr lang="ru-RU" sz="2200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работнико</a:t>
            </a:r>
            <a:r>
              <a:rPr lang="ru-RU" sz="2200" i="1" dirty="0" smtClean="0">
                <a:latin typeface="Century Gothic" panose="020B0502020202020204" pitchFamily="34" charset="0"/>
              </a:rPr>
              <a:t>в</a:t>
            </a:r>
            <a:r>
              <a:rPr lang="ru-RU" b="1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564904"/>
            <a:ext cx="6400800" cy="97261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Безопасный интернет</a:t>
            </a:r>
            <a:endParaRPr lang="ru-RU" sz="40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C:\Users\User\Desktop\simvolrgb_dlyasayta_w410_h4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36" y="548680"/>
            <a:ext cx="22766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sm_full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1883693" cy="15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397733" y="5258895"/>
            <a:ext cx="5566755" cy="772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Шенчукова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И.А., </a:t>
            </a:r>
          </a:p>
          <a:p>
            <a:pPr algn="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педагог-психолог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МАОУ СОШ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№ 4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Краткий словарик </a:t>
            </a:r>
            <a:r>
              <a:rPr lang="ru-RU" sz="2800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Нетикета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Этикет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общения в интернете):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2800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4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Флейм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это неожиданно возникшее бурное обсуждение, в комментариях на сайте, в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соцсетях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, на форуме. Часто участники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флейма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забывают о начальной теме обсуждения, переходят к оскорблениям и негативным высказываниям в адрес 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оппонентов;</a:t>
            </a:r>
            <a:endParaRPr lang="ru-RU" sz="45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Флуд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(от англ.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flood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наводнение) — сообщения на форуме или в чате, не несущие никакой пользы. Обычно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флуд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распространяют от нечего делать, но нередко и с целью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троллинга</a:t>
            </a:r>
            <a:r>
              <a:rPr lang="ru-RU" sz="45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45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Троллинг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написание провокационных сообщений, с целью задеть определенного человека или группу людей, объединенных социальными, культурными или религиозными 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признаками;</a:t>
            </a:r>
            <a:endParaRPr lang="ru-RU" sz="45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Спам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сообщения, присылаемые вам от неизвестных людей или организаций, которым вы не давали на это 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разрешения;</a:t>
            </a:r>
            <a:endParaRPr lang="ru-RU" sz="45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Пруф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подтверждение сказанного, доказательство. В виде ссылки на источник, видео или 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фотоматериал;</a:t>
            </a:r>
            <a:endParaRPr lang="ru-RU" sz="45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Игнор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игнорирование собеседника. Может быть оправдан, если вы столкнулись с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троллингом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и </a:t>
            </a:r>
            <a:r>
              <a:rPr lang="ru-RU" sz="45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флеймом</a:t>
            </a:r>
            <a:r>
              <a:rPr lang="ru-RU" sz="45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45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Капс</a:t>
            </a:r>
            <a:r>
              <a:rPr lang="ru-RU" sz="4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— злоупотребление использованием ЗАГЛАВНЫХ БУКВ при написании сообщений. Обычно, такие сообщения воспринимаются как фразы, произнесенные ПОВЫШЕННЫМ ТОНОМ ИЛИ ВООБЩЕ С ПЕРЕХОДОМ НА КРИК.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Century Gothic" panose="020B0502020202020204" pitchFamily="34" charset="0"/>
              </a:rPr>
              <a:t/>
            </a:r>
            <a:br>
              <a:rPr lang="ru-RU" sz="2200" b="1" dirty="0" smtClean="0">
                <a:latin typeface="Century Gothic" panose="020B0502020202020204" pitchFamily="34" charset="0"/>
              </a:rPr>
            </a:br>
            <a:r>
              <a:rPr lang="ru-RU" sz="2200" b="1" dirty="0">
                <a:latin typeface="Century Gothic" panose="020B0502020202020204" pitchFamily="34" charset="0"/>
              </a:rPr>
              <a:t/>
            </a:r>
            <a:br>
              <a:rPr lang="ru-RU" sz="2200" b="1" dirty="0">
                <a:latin typeface="Century Gothic" panose="020B0502020202020204" pitchFamily="34" charset="0"/>
              </a:rPr>
            </a:br>
            <a:r>
              <a:rPr lang="ru-RU" sz="2200" b="1" dirty="0" smtClean="0">
                <a:latin typeface="Century Gothic" panose="020B0502020202020204" pitchFamily="34" charset="0"/>
              </a:rPr>
              <a:t/>
            </a:r>
            <a:br>
              <a:rPr lang="ru-RU" sz="2200" b="1" dirty="0" smtClean="0">
                <a:latin typeface="Century Gothic" panose="020B0502020202020204" pitchFamily="34" charset="0"/>
              </a:rPr>
            </a:br>
            <a:r>
              <a:rPr lang="ru-RU" sz="2200" b="1" dirty="0">
                <a:latin typeface="Century Gothic" panose="020B0502020202020204" pitchFamily="34" charset="0"/>
              </a:rPr>
              <a:t/>
            </a:r>
            <a:br>
              <a:rPr lang="ru-RU" sz="2200" b="1" dirty="0">
                <a:latin typeface="Century Gothic" panose="020B0502020202020204" pitchFamily="34" charset="0"/>
              </a:rPr>
            </a:b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9 </a:t>
            </a: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советов, как остановить насмешки над детьми с особенными потребностями</a:t>
            </a:r>
            <a:b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  <a:hlinkClick r:id="rId2"/>
              </a:rPr>
              <a:t>https://</a:t>
            </a:r>
            <a:r>
              <a:rPr lang="en-US" sz="2000" dirty="0" smtClean="0">
                <a:latin typeface="Century Gothic" panose="020B0502020202020204" pitchFamily="34" charset="0"/>
                <a:hlinkClick r:id="rId2"/>
              </a:rPr>
              <a:t>mega-talant.com/blog/9-sovetov-kak-ostanovit-nasmeshki-nad-detmi-s-osobennymi-potrebnostyami</a:t>
            </a:r>
            <a:r>
              <a:rPr lang="ru-RU" sz="2000" dirty="0" smtClean="0">
                <a:latin typeface="Century Gothic" panose="020B0502020202020204" pitchFamily="34" charset="0"/>
              </a:rPr>
              <a:t/>
            </a:r>
            <a:br>
              <a:rPr lang="ru-RU" sz="2000" dirty="0" smtClean="0">
                <a:latin typeface="Century Gothic" panose="020B0502020202020204" pitchFamily="34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 descr="C:\Users\User\Desktop\овз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7541358" cy="35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Памятка для школьников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«Как реагировать на </a:t>
            </a:r>
            <a:r>
              <a:rPr lang="ru-RU" sz="2800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кибербуллинг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Century Gothic" panose="020B0502020202020204" pitchFamily="34" charset="0"/>
              </a:rPr>
              <a:t>Инфографика</a:t>
            </a:r>
            <a:r>
              <a:rPr lang="ru-RU" dirty="0" smtClean="0">
                <a:latin typeface="Century Gothic" panose="020B0502020202020204" pitchFamily="34" charset="0"/>
              </a:rPr>
              <a:t>  «Как реагировать на </a:t>
            </a:r>
            <a:r>
              <a:rPr lang="ru-RU" dirty="0" err="1" smtClean="0">
                <a:latin typeface="Century Gothic" panose="020B0502020202020204" pitchFamily="34" charset="0"/>
              </a:rPr>
              <a:t>кибербуллинг</a:t>
            </a:r>
            <a:r>
              <a:rPr lang="ru-RU" dirty="0" smtClean="0">
                <a:latin typeface="Century Gothic" panose="020B0502020202020204" pitchFamily="34" charset="0"/>
              </a:rPr>
              <a:t>» пригодится учителям, которые решили поговорить с учениками об </a:t>
            </a:r>
            <a:r>
              <a:rPr lang="ru-RU" dirty="0" smtClean="0">
                <a:latin typeface="Century Gothic" panose="020B0502020202020204" pitchFamily="34" charset="0"/>
              </a:rPr>
              <a:t>интернет-безопасности;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Скачайте </a:t>
            </a:r>
            <a:r>
              <a:rPr lang="ru-RU" dirty="0" err="1" smtClean="0">
                <a:latin typeface="Century Gothic" panose="020B0502020202020204" pitchFamily="34" charset="0"/>
              </a:rPr>
              <a:t>инфографику</a:t>
            </a:r>
            <a:r>
              <a:rPr lang="ru-RU" dirty="0" smtClean="0">
                <a:latin typeface="Century Gothic" panose="020B0502020202020204" pitchFamily="34" charset="0"/>
              </a:rPr>
              <a:t> и </a:t>
            </a:r>
            <a:r>
              <a:rPr lang="ru-RU" dirty="0" smtClean="0">
                <a:latin typeface="Century Gothic" panose="020B0502020202020204" pitchFamily="34" charset="0"/>
              </a:rPr>
              <a:t>распечатайте</a:t>
            </a:r>
            <a:r>
              <a:rPr lang="ru-RU" dirty="0">
                <a:latin typeface="Century Gothic" panose="020B0502020202020204" pitchFamily="34" charset="0"/>
              </a:rPr>
              <a:t>;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Вы можете подготовить большой плакат формата А2 и повесить его в классе, а также распечатать личные памятки для каждого ученика на </a:t>
            </a:r>
            <a:r>
              <a:rPr lang="ru-RU" dirty="0" smtClean="0">
                <a:latin typeface="Century Gothic" panose="020B0502020202020204" pitchFamily="34" charset="0"/>
              </a:rPr>
              <a:t>А4;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Источник: </a:t>
            </a:r>
            <a:r>
              <a:rPr lang="en-US" dirty="0" smtClean="0">
                <a:latin typeface="Century Gothic" panose="020B0502020202020204" pitchFamily="34" charset="0"/>
              </a:rPr>
              <a:t>https://</a:t>
            </a:r>
            <a:r>
              <a:rPr lang="en-US" dirty="0" smtClean="0">
                <a:latin typeface="Century Gothic" panose="020B0502020202020204" pitchFamily="34" charset="0"/>
              </a:rPr>
              <a:t>mega-talant.com/school/file/pamyatka-dlya-shkolnikov-kak-reagirovat-na-kiberbullingeagirovat-na-kiberbulling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  <a:endParaRPr lang="ru-RU" dirty="0" smtClean="0"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esktop\мегаталан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0" y="1484784"/>
            <a:ext cx="3618749" cy="51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Autofit/>
          </a:bodyPr>
          <a:lstStyle/>
          <a:p>
            <a:r>
              <a:rPr lang="ru-RU" sz="3200" b="1" i="1" cap="al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3200" b="1" i="1" cap="al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800" b="1" i="1" cap="al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УЧЕБНЫЕ </a:t>
            </a:r>
            <a:r>
              <a:rPr lang="ru-RU" sz="2800" b="1" i="1" cap="al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ВИДЕОМАТЕРИАЛЫ</a:t>
            </a:r>
            <a:br>
              <a:rPr lang="ru-RU" sz="2800" b="1" i="1" cap="al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2800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496944" cy="6237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2"/>
              </a:rPr>
              <a:t> 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2"/>
              </a:rPr>
              <a:t>http://www.onlandia.org.ua/rus/html/etusivu.htm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  - ON-</a:t>
            </a:r>
            <a:r>
              <a:rPr lang="ru-RU" sz="17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ляндия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– безопасная веб-страна</a:t>
            </a:r>
            <a:endParaRPr lang="ru-RU" sz="1700" b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На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 данном сайте представлены материалы для детей, их родителей  и учителей — интерактивные сценарии, короткие тесты, готовые планы уроков, — благодаря которым дети смогут освоить основы безопасной работы в Интернете. На сайте предлагается понятная, применимая на практике информация по интернет-безопасности, изучив которую даже начинающие пользователи смогут эффективно использовать ресурсы сети и защитить себя от нежелательного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контента;</a:t>
            </a:r>
            <a:endParaRPr lang="ru-RU" sz="17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www.ms-education.ru и 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3"/>
              </a:rPr>
              <a:t>www.apkpro.ru</a:t>
            </a:r>
            <a:endParaRPr lang="ru-RU" sz="17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электронный 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курс программы "Здоровье и безопасность детей в мире компьютерных технологий и Интернет".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Программа 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представляет собой 72-х часовой курс, состоящий из 6 модулей.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Каждый 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модуль программы дает подробное описание и рекомендации по обеспечению безопасной работы детей с компьютером и Интернетом, а также снабжен обширным списком дополнительной литературы и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веб-ссылок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17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Интернет-урок для учителей на тему «Безопасность детей в Интернете»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Впервые в России в сети Интернет более 25000 преподавателей со всей территории страны стали первыми участниками двух интерактивных уроков из серии уроков проекта «Всероссийский урок информатики </a:t>
            </a:r>
            <a:r>
              <a:rPr lang="ru-RU" sz="17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on-line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endParaRPr lang="ru-RU" sz="1700" dirty="0" smtClean="0">
              <a:latin typeface="Century Gothic" panose="020B0502020202020204" pitchFamily="34" charset="0"/>
            </a:endParaRPr>
          </a:p>
          <a:p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73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Информационная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безопасность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  <a:b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Федеральные нормативные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документы:</a:t>
            </a:r>
            <a:b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12568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3"/>
              </a:rPr>
              <a:t>Федеральный </a:t>
            </a: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3"/>
              </a:rPr>
              <a:t>закон Российской Федерации от 29 декабря 2010 г. N 436-ФЗ "О защите детей от информации, причиняющей вред их здоровью и развитию";</a:t>
            </a:r>
            <a:endParaRPr lang="ru-RU" sz="3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Федеральный закон Российской Федерации от 28 июля 2012 г. N 139-ФЗ "О внесении изменений в Федеральный закон "О защите детей от информации, причиняющей вред их здоровью и развитию" и отдельные законодательные акты Российской Федерации"</a:t>
            </a: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5"/>
              </a:rPr>
              <a:t>Федеральный закон РФ от 27.07.2006 г. № 152 — ФЗ «О персональных данных»</a:t>
            </a:r>
            <a:endParaRPr lang="ru-RU" sz="3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6"/>
              </a:rPr>
              <a:t>Федеральный закон РФ от 28.12.2010 г. № 390 — ФЗ «О безопасности»</a:t>
            </a:r>
            <a:endParaRPr lang="ru-RU" sz="3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7"/>
              </a:rPr>
              <a:t>Указ Президента РФ от 04.03.2013 г. № 183 «О рассмотрении общественных инициатив, направленных гражданами Российской Федерации с использованием </a:t>
            </a:r>
            <a:r>
              <a:rPr lang="ru-RU" sz="34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7"/>
              </a:rPr>
              <a:t>интернет-ресурса</a:t>
            </a: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7"/>
              </a:rPr>
              <a:t> «Российская общественная инициатива»</a:t>
            </a:r>
            <a:endParaRPr lang="ru-RU" sz="3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8"/>
              </a:rPr>
              <a:t>Письмо </a:t>
            </a:r>
            <a:r>
              <a:rPr lang="ru-RU" sz="34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8"/>
              </a:rPr>
              <a:t>Минобрнауки</a:t>
            </a: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8"/>
              </a:rPr>
              <a:t> России</a:t>
            </a:r>
            <a:r>
              <a:rPr lang="ru-RU" sz="3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 от 14.05.2018 № 08-1184  "О направлении информации" (вместе с "методическими рекомендациями о размещении на информационных стендах, официальных интернет-сайтах и других информационных ресурсах общеобразовательных организаций и органов, осуществляющих управление в сфере образования, информации о безопасном поведении и использовании сети "Интернет")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9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13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Какие 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угрозы таит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Интернет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 как обезопасить ребенка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939" y="1556792"/>
            <a:ext cx="461885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Перечень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статей и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видеоматериалов,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которые стоит использовать на родительских собраниях и во время классного часа.</a:t>
            </a:r>
          </a:p>
          <a:p>
            <a:pPr marL="0" indent="0" algn="just">
              <a:buNone/>
            </a:pPr>
            <a:r>
              <a:rPr lang="ru-RU" sz="3000" i="1" u="sng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Источник:</a:t>
            </a:r>
            <a:r>
              <a:rPr lang="en-US" sz="3000" i="1" u="sng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3000" i="1" u="sng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n-US" sz="2600" dirty="0" smtClean="0">
                <a:latin typeface="Century Gothic" panose="020B0502020202020204" pitchFamily="34" charset="0"/>
                <a:hlinkClick r:id="rId2"/>
              </a:rPr>
              <a:t>https</a:t>
            </a:r>
            <a:r>
              <a:rPr lang="en-US" sz="2600" dirty="0" smtClean="0">
                <a:latin typeface="Century Gothic" panose="020B0502020202020204" pitchFamily="34" charset="0"/>
                <a:hlinkClick r:id="rId2"/>
              </a:rPr>
              <a:t>://</a:t>
            </a:r>
            <a:r>
              <a:rPr lang="en-US" sz="2600" dirty="0" smtClean="0">
                <a:latin typeface="Century Gothic" panose="020B0502020202020204" pitchFamily="34" charset="0"/>
                <a:hlinkClick r:id="rId2"/>
              </a:rPr>
              <a:t>mega-talant.com</a:t>
            </a:r>
            <a:endParaRPr lang="ru-RU" sz="2600" dirty="0"/>
          </a:p>
          <a:p>
            <a:pPr marL="0" indent="0" algn="just">
              <a:buNone/>
            </a:pPr>
            <a:endParaRPr lang="ru-RU" sz="2600" dirty="0"/>
          </a:p>
        </p:txBody>
      </p:sp>
      <p:pic>
        <p:nvPicPr>
          <p:cNvPr id="4098" name="Picture 2" descr="C:\Users\User\Desktop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14" y="2276872"/>
            <a:ext cx="358914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Century Gothic" panose="020B0502020202020204" pitchFamily="34" charset="0"/>
              </a:rPr>
              <a:t/>
            </a:r>
            <a:br>
              <a:rPr lang="ru-RU" sz="3600" b="1" dirty="0" smtClean="0">
                <a:latin typeface="Century Gothic" panose="020B0502020202020204" pitchFamily="34" charset="0"/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Угроза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первая — недетский контент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289451"/>
          </a:xfrm>
        </p:spPr>
        <p:txBody>
          <a:bodyPr>
            <a:normAutofit fontScale="77500" lnSpcReduction="20000"/>
          </a:bodyPr>
          <a:lstStyle/>
          <a:p>
            <a:endParaRPr lang="ru-RU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100" dirty="0" smtClean="0">
                <a:latin typeface="Century Gothic" panose="020B0502020202020204" pitchFamily="34" charset="0"/>
              </a:rPr>
              <a:t>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Этот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тип угроз не нуждается в представлении. </a:t>
            </a:r>
            <a:endParaRPr lang="ru-RU" sz="31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Все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мы хотя бы раз натыкались в интернете на текст или картинки, которые потом хотелось «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развидеть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».</a:t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	Чтобы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оградить ребенка от нежелательного контента, нужно либо постоянно сидеть рядом с ним, либо использовать специальные программы родительского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контроля.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100" b="1" u="sng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3100" b="1" u="sng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Совет </a:t>
            </a:r>
            <a:r>
              <a:rPr lang="ru-RU" sz="3100" b="1" u="sng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учителям и классному руководителю:</a:t>
            </a: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  <a:endParaRPr lang="ru-RU" sz="3100" b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проведите </a:t>
            </a: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родительское собрание, посвященное разговору о безопасном интернете для детей. Собрание стоит начать с просмотра короткой социальной рекламы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31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Безопасный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интернет-детям!!!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https://</a:t>
            </a: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youtu.be/qQzG9sPt3aM</a:t>
            </a: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1800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36181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Century Gothic" panose="020B0502020202020204" pitchFamily="34" charset="0"/>
              </a:rPr>
              <a:t/>
            </a:r>
            <a:br>
              <a:rPr lang="ru-RU" sz="1600" b="1" i="1" dirty="0" smtClean="0">
                <a:latin typeface="Century Gothic" panose="020B0502020202020204" pitchFamily="34" charset="0"/>
              </a:rPr>
            </a:br>
            <a:r>
              <a:rPr lang="ru-RU" sz="1600" b="1" i="1" dirty="0">
                <a:latin typeface="Century Gothic" panose="020B0502020202020204" pitchFamily="34" charset="0"/>
              </a:rPr>
              <a:t/>
            </a:r>
            <a:br>
              <a:rPr lang="ru-RU" sz="1600" b="1" i="1" dirty="0">
                <a:latin typeface="Century Gothic" panose="020B0502020202020204" pitchFamily="34" charset="0"/>
              </a:rPr>
            </a:b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Защита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для ПК</a:t>
            </a:r>
            <a:b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Если вы используете компьютер под управлением </a:t>
            </a:r>
            <a:r>
              <a:rPr lang="ru-RU" sz="1600" i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Windows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, на первое время вам хватит встроенной функции родительского контроля.</a:t>
            </a:r>
            <a:b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https://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youtu.be/tOYoKvW4wW4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i="1" dirty="0">
                <a:latin typeface="Century Gothic" panose="020B0502020202020204" pitchFamily="34" charset="0"/>
              </a:rPr>
              <a:t/>
            </a:r>
            <a:br>
              <a:rPr lang="ru-RU" sz="1600" i="1" dirty="0">
                <a:latin typeface="Century Gothic" panose="020B0502020202020204" pitchFamily="34" charset="0"/>
              </a:rPr>
            </a:br>
            <a:r>
              <a:rPr lang="ru-RU" sz="1600" i="1" dirty="0" smtClean="0">
                <a:latin typeface="Century Gothic" panose="020B0502020202020204" pitchFamily="34" charset="0"/>
              </a:rPr>
              <a:t/>
            </a:r>
            <a:br>
              <a:rPr lang="ru-RU" sz="1600" i="1" dirty="0" smtClean="0">
                <a:latin typeface="Century Gothic" panose="020B0502020202020204" pitchFamily="34" charset="0"/>
              </a:rPr>
            </a:br>
            <a:endParaRPr lang="ru-RU" sz="1600" i="1" dirty="0">
              <a:latin typeface="Century Gothic" panose="020B0502020202020204" pitchFamily="34" charset="0"/>
            </a:endParaRPr>
          </a:p>
        </p:txBody>
      </p:sp>
      <p:pic>
        <p:nvPicPr>
          <p:cNvPr id="5" name="род онтроль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89429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Угроза вторая — анонимный недоброжелатель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84576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Каждый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ребенок, который общается в интернете, зарегистрирован в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соцсетях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и использует мессенджеры, должен понимать, что не все виртуальные друзья — те, за кого себя выдают.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Расскажите ребенку, что часто под видом его ровесников с ним могут общаться взрослые, преследующие самые разные цели. Поэтому важно уметь критически оценивать все, что пишут незнакомые люди (в личных сообщениях, в комментариях, на форумах и в чатах), и ни в коем случае не разглашать личную информацию о себе или 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родителях.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Совет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учителю: 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проведите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урок-дискуссию, посвященный интернет-угрозам.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Вам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помогут видеоролики, которые мы нашли.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951" y="260648"/>
            <a:ext cx="8229600" cy="8501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Дикий мир интернета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»: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https://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youtu.be/6MbmpyQYlp0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1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видо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26876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808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296144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Небольшая история одного знакомства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»: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https://</a:t>
            </a: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hlinkClick r:id="rId4"/>
              </a:rPr>
              <a:t>youtu.be/z33JK6mPzOc</a:t>
            </a: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1800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endParaRPr lang="ru-RU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видео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3704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гроза третья —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кибербуллинг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</a:br>
            <a:endParaRPr lang="ru-RU" sz="3200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18457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Кибербуллинг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, к сожалению, стал распространенным явлением. Суть его близка к обычной травле, нередко возникающей в коллективе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несовершеннолетних;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Жертвы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кибербуллинга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страдают от нападок в социальных сетях, угроз и оскорблений в личных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сообщениях.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Совет 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учителю: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Проведите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классный час, посвященный проблеме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кибербуллинга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Используйте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словарик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Нетикета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 советы о том, как остановить насмешки над детьми с особенными потребностями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474</Words>
  <Application>Microsoft Office PowerPoint</Application>
  <PresentationFormat>Экран (4:3)</PresentationFormat>
  <Paragraphs>57</Paragraphs>
  <Slides>14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Рекомендации для педагогических работников </vt:lpstr>
      <vt:lpstr> Какие  угрозы таит Интернет,  и как обезопасить ребенка</vt:lpstr>
      <vt:lpstr> Угроза первая — недетский контент </vt:lpstr>
      <vt:lpstr> Безопасный интернет-детям!!! https://youtu.be/qQzG9sPt3aM  </vt:lpstr>
      <vt:lpstr>  Защита для ПК Если вы используете компьютер под управлением Windows, на первое время вам хватит встроенной функции родительского контроля. https://youtu.be/tOYoKvW4wW4   </vt:lpstr>
      <vt:lpstr>Угроза вторая — анонимный недоброжелатель</vt:lpstr>
      <vt:lpstr> «Дикий мир интернета»: https://youtu.be/6MbmpyQYlp0  </vt:lpstr>
      <vt:lpstr>«Небольшая история одного знакомства»: https://youtu.be/z33JK6mPzOc   </vt:lpstr>
      <vt:lpstr>Угроза третья — кибербуллинг </vt:lpstr>
      <vt:lpstr>Краткий словарик Нетикета  (Этикет общения в интернете): </vt:lpstr>
      <vt:lpstr>    9 советов, как остановить насмешки над детьми с особенными потребностями https://mega-talant.com/blog/9-sovetov-kak-ostanovit-nasmeshki-nad-detmi-s-osobennymi-potrebnostyami  </vt:lpstr>
      <vt:lpstr>Памятка для школьников  «Как реагировать на кибербуллинг»</vt:lpstr>
      <vt:lpstr> УЧЕБНЫЕ ВИДЕОМАТЕРИАЛЫ </vt:lpstr>
      <vt:lpstr>Информационная безопасность  Федеральные нормативные документы: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42</cp:revision>
  <dcterms:created xsi:type="dcterms:W3CDTF">2021-03-21T01:11:33Z</dcterms:created>
  <dcterms:modified xsi:type="dcterms:W3CDTF">2021-11-15T14:53:26Z</dcterms:modified>
</cp:coreProperties>
</file>