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6" autoAdjust="0"/>
    <p:restoredTop sz="94602" autoAdjust="0"/>
  </p:normalViewPr>
  <p:slideViewPr>
    <p:cSldViewPr>
      <p:cViewPr>
        <p:scale>
          <a:sx n="50" d="100"/>
          <a:sy n="50" d="100"/>
        </p:scale>
        <p:origin x="-786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6813375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Алгоритм действий педагога при </a:t>
            </a:r>
            <a:r>
              <a:rPr lang="ru-RU" sz="3600" b="1" i="1" dirty="0" err="1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кибербуллинге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C:\Users\HohlovaAnna\Desktop\img_3755-843x345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85" y="1988840"/>
            <a:ext cx="9157970" cy="4869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07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964488" cy="626469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>
                <a:latin typeface="Century Gothic" panose="020B0502020202020204" pitchFamily="34" charset="0"/>
              </a:rPr>
              <a:t>Краш</a:t>
            </a:r>
            <a:r>
              <a:rPr lang="ru-RU" sz="1800" dirty="0">
                <a:latin typeface="Century Gothic" panose="020B0502020202020204" pitchFamily="34" charset="0"/>
              </a:rPr>
              <a:t> — предмет тайной или безответной влюблённости, а иногда просто про того, кто </a:t>
            </a:r>
            <a:r>
              <a:rPr lang="ru-RU" sz="1800" dirty="0" smtClean="0">
                <a:latin typeface="Century Gothic" panose="020B0502020202020204" pitchFamily="34" charset="0"/>
              </a:rPr>
              <a:t>нравится</a:t>
            </a:r>
            <a:r>
              <a:rPr lang="ru-RU" sz="1800" dirty="0" smtClean="0">
                <a:latin typeface="Century Gothic" panose="020B0502020202020204" pitchFamily="34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 err="1" smtClean="0">
                <a:latin typeface="Century Gothic" panose="020B0502020202020204" pitchFamily="34" charset="0"/>
              </a:rPr>
              <a:t>Крипово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- </a:t>
            </a:r>
            <a:r>
              <a:rPr lang="ru-RU" sz="1800" dirty="0">
                <a:latin typeface="Century Gothic" panose="020B0502020202020204" pitchFamily="34" charset="0"/>
              </a:rPr>
              <a:t>страшно, </a:t>
            </a:r>
            <a:r>
              <a:rPr lang="ru-RU" sz="1800" dirty="0" smtClean="0">
                <a:latin typeface="Century Gothic" panose="020B0502020202020204" pitchFamily="34" charset="0"/>
              </a:rPr>
              <a:t>жутко; 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Кринж</a:t>
            </a:r>
            <a:r>
              <a:rPr lang="ru-RU" sz="1800" dirty="0">
                <a:latin typeface="Century Gothic" panose="020B0502020202020204" pitchFamily="34" charset="0"/>
              </a:rPr>
              <a:t> — знакомый нам «испанский стыд</a:t>
            </a:r>
            <a:r>
              <a:rPr lang="ru-RU" sz="1800" dirty="0" smtClean="0">
                <a:latin typeface="Century Gothic" panose="020B0502020202020204" pitchFamily="34" charset="0"/>
              </a:rPr>
              <a:t>»;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Century Gothic" panose="020B0502020202020204" pitchFamily="34" charset="0"/>
              </a:rPr>
              <a:t>Ламер - </a:t>
            </a:r>
            <a:r>
              <a:rPr lang="ru-RU" sz="1800" dirty="0">
                <a:latin typeface="Century Gothic" panose="020B0502020202020204" pitchFamily="34" charset="0"/>
              </a:rPr>
              <a:t>н</a:t>
            </a:r>
            <a:r>
              <a:rPr lang="ru-RU" sz="1800" dirty="0" smtClean="0">
                <a:latin typeface="Century Gothic" panose="020B0502020202020204" pitchFamily="34" charset="0"/>
              </a:rPr>
              <a:t>е </a:t>
            </a:r>
            <a:r>
              <a:rPr lang="ru-RU" sz="1800" dirty="0">
                <a:latin typeface="Century Gothic" panose="020B0502020202020204" pitchFamily="34" charset="0"/>
              </a:rPr>
              <a:t>очень умелый пользователь с очень завышенной </a:t>
            </a:r>
            <a:r>
              <a:rPr lang="ru-RU" sz="1800" dirty="0" smtClean="0">
                <a:latin typeface="Century Gothic" panose="020B0502020202020204" pitchFamily="34" charset="0"/>
              </a:rPr>
              <a:t>самооценкой</a:t>
            </a:r>
            <a:r>
              <a:rPr lang="ru-RU" sz="1800" dirty="0">
                <a:latin typeface="Century Gothic" panose="020B0502020202020204" pitchFamily="34" charset="0"/>
              </a:rPr>
              <a:t>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Личинус</a:t>
            </a:r>
            <a:r>
              <a:rPr lang="ru-RU" sz="1800" dirty="0">
                <a:latin typeface="Century Gothic" panose="020B0502020202020204" pitchFamily="34" charset="0"/>
              </a:rPr>
              <a:t> — ребёнок</a:t>
            </a:r>
            <a:r>
              <a:rPr lang="ru-RU" sz="1800" dirty="0" smtClean="0">
                <a:latin typeface="Century Gothic" panose="020B0502020202020204" pitchFamily="34" charset="0"/>
              </a:rPr>
              <a:t>.;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Century Gothic" panose="020B0502020202020204" pitchFamily="34" charset="0"/>
              </a:rPr>
              <a:t>ЛП</a:t>
            </a:r>
            <a:r>
              <a:rPr lang="ru-RU" sz="1800" dirty="0">
                <a:latin typeface="Century Gothic" panose="020B0502020202020204" pitchFamily="34" charset="0"/>
              </a:rPr>
              <a:t> — лучшая </a:t>
            </a:r>
            <a:r>
              <a:rPr lang="ru-RU" sz="1800" dirty="0" smtClean="0">
                <a:latin typeface="Century Gothic" panose="020B0502020202020204" pitchFamily="34" charset="0"/>
              </a:rPr>
              <a:t>подруга;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Ливнуть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 smtClean="0">
                <a:latin typeface="Century Gothic" panose="020B0502020202020204" pitchFamily="34" charset="0"/>
              </a:rPr>
              <a:t>– </a:t>
            </a:r>
            <a:r>
              <a:rPr lang="ru-RU" sz="1800" dirty="0" smtClean="0">
                <a:latin typeface="Century Gothic" panose="020B0502020202020204" pitchFamily="34" charset="0"/>
              </a:rPr>
              <a:t>уйти;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Нуб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 smtClean="0">
                <a:latin typeface="Century Gothic" panose="020B0502020202020204" pitchFamily="34" charset="0"/>
              </a:rPr>
              <a:t>– </a:t>
            </a:r>
            <a:r>
              <a:rPr lang="ru-RU" sz="1800" dirty="0" smtClean="0">
                <a:latin typeface="Century Gothic" panose="020B0502020202020204" pitchFamily="34" charset="0"/>
              </a:rPr>
              <a:t>новичок;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Century Gothic" panose="020B0502020202020204" pitchFamily="34" charset="0"/>
              </a:rPr>
              <a:t>Орать -</a:t>
            </a:r>
            <a:r>
              <a:rPr lang="ru-RU" sz="1800" b="1" dirty="0">
                <a:latin typeface="Century Gothic" panose="020B0502020202020204" pitchFamily="34" charset="0"/>
              </a:rPr>
              <a:t> </a:t>
            </a:r>
            <a:r>
              <a:rPr lang="ru-RU" sz="1800" dirty="0">
                <a:latin typeface="Century Gothic" panose="020B0502020202020204" pitchFamily="34" charset="0"/>
              </a:rPr>
              <a:t> это значит «очень сильно </a:t>
            </a:r>
            <a:r>
              <a:rPr lang="ru-RU" sz="1800" dirty="0" smtClean="0">
                <a:latin typeface="Century Gothic" panose="020B0502020202020204" pitchFamily="34" charset="0"/>
              </a:rPr>
              <a:t>смеяться;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smtClean="0">
                <a:latin typeface="Century Gothic" panose="020B0502020202020204" pitchFamily="34" charset="0"/>
              </a:rPr>
              <a:t>Паль</a:t>
            </a:r>
            <a:r>
              <a:rPr lang="ru-RU" sz="1800" dirty="0">
                <a:latin typeface="Century Gothic" panose="020B0502020202020204" pitchFamily="34" charset="0"/>
              </a:rPr>
              <a:t> — самая некачественная подделка, «</a:t>
            </a:r>
            <a:r>
              <a:rPr lang="ru-RU" sz="1800" dirty="0" err="1" smtClean="0">
                <a:latin typeface="Century Gothic" panose="020B0502020202020204" pitchFamily="34" charset="0"/>
              </a:rPr>
              <a:t>китай</a:t>
            </a:r>
            <a:r>
              <a:rPr lang="ru-RU" sz="1800" dirty="0" smtClean="0">
                <a:latin typeface="Century Gothic" panose="020B0502020202020204" pitchFamily="34" charset="0"/>
              </a:rPr>
              <a:t>»</a:t>
            </a:r>
            <a:r>
              <a:rPr lang="ru-RU" sz="1800" dirty="0">
                <a:latin typeface="Century Gothic" panose="020B0502020202020204" pitchFamily="34" charset="0"/>
              </a:rPr>
              <a:t>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Пранк</a:t>
            </a:r>
            <a:r>
              <a:rPr lang="ru-RU" sz="1800" dirty="0">
                <a:latin typeface="Century Gothic" panose="020B0502020202020204" pitchFamily="34" charset="0"/>
              </a:rPr>
              <a:t> — розыгрыш, шутка, </a:t>
            </a:r>
            <a:r>
              <a:rPr lang="ru-RU" sz="1800" dirty="0" smtClean="0">
                <a:latin typeface="Century Gothic" panose="020B0502020202020204" pitchFamily="34" charset="0"/>
              </a:rPr>
              <a:t>выходка</a:t>
            </a:r>
            <a:r>
              <a:rPr lang="ru-RU" sz="1800" dirty="0">
                <a:latin typeface="Century Gothic" panose="020B0502020202020204" pitchFamily="34" charset="0"/>
              </a:rPr>
              <a:t>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Пруф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 smtClean="0">
                <a:latin typeface="Century Gothic" panose="020B0502020202020204" pitchFamily="34" charset="0"/>
              </a:rPr>
              <a:t>– доказательство;</a:t>
            </a:r>
            <a:endParaRPr lang="ru-RU" sz="1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Рофл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(</a:t>
            </a:r>
            <a:r>
              <a:rPr lang="ru-RU" sz="1800" b="1" dirty="0" err="1">
                <a:latin typeface="Century Gothic" panose="020B0502020202020204" pitchFamily="34" charset="0"/>
              </a:rPr>
              <a:t>рофлить</a:t>
            </a:r>
            <a:r>
              <a:rPr lang="ru-RU" sz="1800" b="1" dirty="0">
                <a:latin typeface="Century Gothic" panose="020B0502020202020204" pitchFamily="34" charset="0"/>
              </a:rPr>
              <a:t>)</a:t>
            </a:r>
            <a:r>
              <a:rPr lang="ru-RU" sz="1800" dirty="0">
                <a:latin typeface="Century Gothic" panose="020B0502020202020204" pitchFamily="34" charset="0"/>
              </a:rPr>
              <a:t> — громко </a:t>
            </a:r>
            <a:r>
              <a:rPr lang="ru-RU" sz="1800" dirty="0" smtClean="0">
                <a:latin typeface="Century Gothic" panose="020B0502020202020204" pitchFamily="34" charset="0"/>
              </a:rPr>
              <a:t>смеяться</a:t>
            </a:r>
            <a:r>
              <a:rPr lang="ru-RU" sz="1800" dirty="0">
                <a:latin typeface="Century Gothic" panose="020B0502020202020204" pitchFamily="34" charset="0"/>
              </a:rPr>
              <a:t>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>
                <a:latin typeface="Century Gothic" panose="020B0502020202020204" pitchFamily="34" charset="0"/>
              </a:rPr>
              <a:t>Рандомный</a:t>
            </a:r>
            <a:r>
              <a:rPr lang="ru-RU" sz="1800" b="1" dirty="0">
                <a:latin typeface="Century Gothic" panose="020B0502020202020204" pitchFamily="34" charset="0"/>
              </a:rPr>
              <a:t> </a:t>
            </a:r>
            <a:r>
              <a:rPr lang="ru-RU" sz="1800" b="1" dirty="0" smtClean="0">
                <a:latin typeface="Century Gothic" panose="020B0502020202020204" pitchFamily="34" charset="0"/>
              </a:rPr>
              <a:t>– </a:t>
            </a:r>
            <a:r>
              <a:rPr lang="ru-RU" sz="1800" dirty="0" smtClean="0">
                <a:latin typeface="Century Gothic" panose="020B0502020202020204" pitchFamily="34" charset="0"/>
              </a:rPr>
              <a:t>случайный;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>
                <a:latin typeface="Century Gothic" panose="020B0502020202020204" pitchFamily="34" charset="0"/>
              </a:rPr>
              <a:t>Рил</a:t>
            </a:r>
            <a:r>
              <a:rPr lang="ru-RU" sz="1800" b="1" dirty="0">
                <a:latin typeface="Century Gothic" panose="020B0502020202020204" pitchFamily="34" charset="0"/>
              </a:rPr>
              <a:t> ток 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dirty="0" smtClean="0">
                <a:latin typeface="Century Gothic" panose="020B0502020202020204" pitchFamily="34" charset="0"/>
              </a:rPr>
              <a:t>- «</a:t>
            </a:r>
            <a:r>
              <a:rPr lang="ru-RU" sz="1800" dirty="0">
                <a:latin typeface="Century Gothic" panose="020B0502020202020204" pitchFamily="34" charset="0"/>
              </a:rPr>
              <a:t>уверен на </a:t>
            </a:r>
            <a:r>
              <a:rPr lang="ru-RU" sz="1800" dirty="0" smtClean="0">
                <a:latin typeface="Century Gothic" panose="020B0502020202020204" pitchFamily="34" charset="0"/>
              </a:rPr>
              <a:t>100 %»;</a:t>
            </a:r>
            <a:endParaRPr lang="ru-RU" sz="1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Скилл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 smtClean="0">
                <a:latin typeface="Century Gothic" panose="020B0502020202020204" pitchFamily="34" charset="0"/>
              </a:rPr>
              <a:t>– </a:t>
            </a:r>
            <a:r>
              <a:rPr lang="ru-RU" sz="1800" dirty="0" smtClean="0">
                <a:latin typeface="Century Gothic" panose="020B0502020202020204" pitchFamily="34" charset="0"/>
              </a:rPr>
              <a:t>навык</a:t>
            </a:r>
            <a:r>
              <a:rPr lang="ru-RU" sz="1800" b="1" dirty="0">
                <a:latin typeface="Century Gothic" panose="020B0502020202020204" pitchFamily="34" charset="0"/>
              </a:rPr>
              <a:t>;</a:t>
            </a:r>
            <a:endParaRPr lang="ru-RU" sz="1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Токсик</a:t>
            </a:r>
            <a:r>
              <a:rPr lang="ru-RU" sz="1800" b="1" dirty="0">
                <a:latin typeface="Century Gothic" panose="020B0502020202020204" pitchFamily="34" charset="0"/>
              </a:rPr>
              <a:t> </a:t>
            </a:r>
            <a:r>
              <a:rPr lang="ru-RU" sz="1800" dirty="0">
                <a:latin typeface="Century Gothic" panose="020B0502020202020204" pitchFamily="34" charset="0"/>
              </a:rPr>
              <a:t>— токсичный </a:t>
            </a:r>
            <a:r>
              <a:rPr lang="ru-RU" sz="1800" dirty="0" smtClean="0">
                <a:latin typeface="Century Gothic" panose="020B0502020202020204" pitchFamily="34" charset="0"/>
              </a:rPr>
              <a:t>человек</a:t>
            </a:r>
            <a:r>
              <a:rPr lang="ru-RU" sz="1800" dirty="0">
                <a:latin typeface="Century Gothic" panose="020B0502020202020204" pitchFamily="34" charset="0"/>
              </a:rPr>
              <a:t>;</a:t>
            </a:r>
            <a:endParaRPr lang="ru-RU" sz="1800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800" b="1" dirty="0" err="1" smtClean="0">
                <a:latin typeface="Century Gothic" panose="020B0502020202020204" pitchFamily="34" charset="0"/>
              </a:rPr>
              <a:t>Трабл</a:t>
            </a:r>
            <a:r>
              <a:rPr lang="ru-RU" sz="1800" b="1" dirty="0" smtClean="0">
                <a:latin typeface="Century Gothic" panose="020B0502020202020204" pitchFamily="34" charset="0"/>
              </a:rPr>
              <a:t> </a:t>
            </a:r>
            <a:r>
              <a:rPr lang="ru-RU" sz="1800" b="1" dirty="0">
                <a:latin typeface="Century Gothic" panose="020B0502020202020204" pitchFamily="34" charset="0"/>
              </a:rPr>
              <a:t>-  </a:t>
            </a:r>
            <a:r>
              <a:rPr lang="ru-RU" sz="1800" dirty="0" smtClean="0">
                <a:latin typeface="Century Gothic" panose="020B0502020202020204" pitchFamily="34" charset="0"/>
              </a:rPr>
              <a:t>проблема</a:t>
            </a:r>
            <a:r>
              <a:rPr lang="ru-RU" sz="1800" b="1" dirty="0" smtClean="0">
                <a:latin typeface="Century Gothic" panose="020B0502020202020204" pitchFamily="34" charset="0"/>
              </a:rPr>
              <a:t>.</a:t>
            </a:r>
            <a:endParaRPr lang="ru-RU" sz="1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70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388424" cy="6120680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Таргет</a:t>
            </a:r>
            <a:r>
              <a:rPr lang="ru-RU" sz="4200" b="1" dirty="0" smtClean="0">
                <a:latin typeface="Century Gothic" panose="020B0502020202020204" pitchFamily="34" charset="0"/>
              </a:rPr>
              <a:t> (</a:t>
            </a:r>
            <a:r>
              <a:rPr lang="ru-RU" sz="4200" dirty="0" smtClean="0">
                <a:latin typeface="Century Gothic" panose="020B0502020202020204" pitchFamily="34" charset="0"/>
              </a:rPr>
              <a:t>может быть также </a:t>
            </a:r>
            <a:r>
              <a:rPr lang="ru-RU" sz="4200" dirty="0" err="1" smtClean="0">
                <a:latin typeface="Century Gothic" panose="020B0502020202020204" pitchFamily="34" charset="0"/>
              </a:rPr>
              <a:t>тарджет</a:t>
            </a:r>
            <a:r>
              <a:rPr lang="ru-RU" sz="4200" dirty="0" smtClean="0">
                <a:latin typeface="Century Gothic" panose="020B0502020202020204" pitchFamily="34" charset="0"/>
              </a:rPr>
              <a:t>) – цель</a:t>
            </a:r>
            <a:r>
              <a:rPr lang="ru-RU" sz="4200" b="1" dirty="0">
                <a:latin typeface="Century Gothic" panose="020B0502020202020204" pitchFamily="34" charset="0"/>
              </a:rPr>
              <a:t>;</a:t>
            </a:r>
            <a:endParaRPr lang="ru-RU" sz="4200" b="1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Фейк</a:t>
            </a:r>
            <a:r>
              <a:rPr lang="ru-RU" sz="4200" b="1" dirty="0" smtClean="0">
                <a:latin typeface="Century Gothic" panose="020B0502020202020204" pitchFamily="34" charset="0"/>
              </a:rPr>
              <a:t>  - </a:t>
            </a:r>
            <a:r>
              <a:rPr lang="ru-RU" sz="4200" dirty="0" smtClean="0">
                <a:latin typeface="Century Gothic" panose="020B0502020202020204" pitchFamily="34" charset="0"/>
              </a:rPr>
              <a:t>недостоверная информация, обман;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Фиксить</a:t>
            </a:r>
            <a:r>
              <a:rPr lang="ru-RU" sz="4200" b="1" dirty="0" smtClean="0">
                <a:latin typeface="Century Gothic" panose="020B0502020202020204" pitchFamily="34" charset="0"/>
              </a:rPr>
              <a:t> – </a:t>
            </a:r>
            <a:r>
              <a:rPr lang="ru-RU" sz="4200" dirty="0" smtClean="0">
                <a:latin typeface="Century Gothic" panose="020B0502020202020204" pitchFamily="34" charset="0"/>
              </a:rPr>
              <a:t>исправлять;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Флексить</a:t>
            </a:r>
            <a:r>
              <a:rPr lang="ru-RU" sz="4200" dirty="0" smtClean="0">
                <a:latin typeface="Century Gothic" panose="020B0502020202020204" pitchFamily="34" charset="0"/>
              </a:rPr>
              <a:t> — хвалиться, выпендриваться;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Хейтить</a:t>
            </a:r>
            <a:r>
              <a:rPr lang="ru-RU" sz="4200" dirty="0" smtClean="0">
                <a:latin typeface="Century Gothic" panose="020B0502020202020204" pitchFamily="34" charset="0"/>
              </a:rPr>
              <a:t> — открыто ненавидеть кого-то или что-то, проявлять эту эмоцию, травить словами — устно или письменно;</a:t>
            </a:r>
            <a:endParaRPr lang="ru-RU" sz="4200" b="1" dirty="0" smtClean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Хард</a:t>
            </a:r>
            <a:r>
              <a:rPr lang="ru-RU" sz="4200" b="1" dirty="0" smtClean="0">
                <a:latin typeface="Century Gothic" panose="020B0502020202020204" pitchFamily="34" charset="0"/>
              </a:rPr>
              <a:t> – </a:t>
            </a:r>
            <a:r>
              <a:rPr lang="ru-RU" sz="4200" dirty="0" smtClean="0">
                <a:latin typeface="Century Gothic" panose="020B0502020202020204" pitchFamily="34" charset="0"/>
              </a:rPr>
              <a:t>сложно;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smtClean="0">
                <a:latin typeface="Century Gothic" panose="020B0502020202020204" pitchFamily="34" charset="0"/>
              </a:rPr>
              <a:t>ЧСВ</a:t>
            </a:r>
            <a:r>
              <a:rPr lang="ru-RU" sz="4200" dirty="0" smtClean="0">
                <a:latin typeface="Century Gothic" panose="020B0502020202020204" pitchFamily="34" charset="0"/>
              </a:rPr>
              <a:t> — аббревиатура выражения «чувство собственной важности»;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smtClean="0">
                <a:latin typeface="Century Gothic" panose="020B0502020202020204" pitchFamily="34" charset="0"/>
              </a:rPr>
              <a:t>Читы</a:t>
            </a:r>
            <a:r>
              <a:rPr lang="ru-RU" sz="4200" dirty="0" smtClean="0">
                <a:latin typeface="Century Gothic" panose="020B0502020202020204" pitchFamily="34" charset="0"/>
              </a:rPr>
              <a:t> - коды к компьютерной игре;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Чилить</a:t>
            </a:r>
            <a:r>
              <a:rPr lang="ru-RU" sz="4200" dirty="0" smtClean="0">
                <a:latin typeface="Century Gothic" panose="020B0502020202020204" pitchFamily="34" charset="0"/>
              </a:rPr>
              <a:t> — отдыхать;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Чекать</a:t>
            </a:r>
            <a:r>
              <a:rPr lang="ru-RU" sz="4200" b="1" dirty="0" smtClean="0">
                <a:latin typeface="Century Gothic" panose="020B0502020202020204" pitchFamily="34" charset="0"/>
              </a:rPr>
              <a:t> -  </a:t>
            </a:r>
            <a:r>
              <a:rPr lang="ru-RU" sz="4200" dirty="0" smtClean="0">
                <a:latin typeface="Century Gothic" panose="020B0502020202020204" pitchFamily="34" charset="0"/>
              </a:rPr>
              <a:t>«проверить»;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Чекиниться</a:t>
            </a:r>
            <a:r>
              <a:rPr lang="ru-RU" sz="4200" dirty="0" smtClean="0">
                <a:latin typeface="Century Gothic" panose="020B0502020202020204" pitchFamily="34" charset="0"/>
              </a:rPr>
              <a:t> -  отметиться, что вы были в каком-либо месте;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Шеймить</a:t>
            </a:r>
            <a:r>
              <a:rPr lang="ru-RU" sz="4200" dirty="0" smtClean="0">
                <a:latin typeface="Century Gothic" panose="020B0502020202020204" pitchFamily="34" charset="0"/>
              </a:rPr>
              <a:t> — пристыдить кого-либо;</a:t>
            </a: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Шипперить</a:t>
            </a:r>
            <a:r>
              <a:rPr lang="ru-RU" sz="4200" dirty="0" smtClean="0">
                <a:latin typeface="Century Gothic" panose="020B0502020202020204" pitchFamily="34" charset="0"/>
              </a:rPr>
              <a:t> — представлять, воображать отношения между. персонажами/кумирами/знакомыми;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Шеймить</a:t>
            </a:r>
            <a:r>
              <a:rPr lang="ru-RU" sz="4200" b="1" dirty="0" smtClean="0">
                <a:latin typeface="Century Gothic" panose="020B0502020202020204" pitchFamily="34" charset="0"/>
              </a:rPr>
              <a:t> – </a:t>
            </a:r>
            <a:r>
              <a:rPr lang="ru-RU" sz="4200" dirty="0" smtClean="0">
                <a:latin typeface="Century Gothic" panose="020B0502020202020204" pitchFamily="34" charset="0"/>
              </a:rPr>
              <a:t>стыдить;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200" b="1" dirty="0" err="1" smtClean="0">
                <a:latin typeface="Century Gothic" panose="020B0502020202020204" pitchFamily="34" charset="0"/>
              </a:rPr>
              <a:t>Юзать</a:t>
            </a:r>
            <a:r>
              <a:rPr lang="ru-RU" sz="4200" b="1" dirty="0" smtClean="0">
                <a:latin typeface="Century Gothic" panose="020B0502020202020204" pitchFamily="34" charset="0"/>
              </a:rPr>
              <a:t>  </a:t>
            </a:r>
            <a:r>
              <a:rPr lang="ru-RU" sz="4200" b="1" dirty="0" smtClean="0">
                <a:latin typeface="Century Gothic" panose="020B0502020202020204" pitchFamily="34" charset="0"/>
              </a:rPr>
              <a:t>- </a:t>
            </a:r>
            <a:r>
              <a:rPr lang="ru-RU" sz="4200" dirty="0" smtClean="0">
                <a:latin typeface="Century Gothic" panose="020B0502020202020204" pitchFamily="34" charset="0"/>
              </a:rPr>
              <a:t>использовать</a:t>
            </a:r>
            <a:r>
              <a:rPr lang="ru-RU" sz="4200" b="1" dirty="0" smtClean="0">
                <a:latin typeface="Century Gothic" panose="020B0502020202020204" pitchFamily="34" charset="0"/>
              </a:rPr>
              <a:t>.</a:t>
            </a:r>
            <a:r>
              <a:rPr lang="ru-RU" sz="4200" dirty="0" smtClean="0">
                <a:latin typeface="Century Gothic" panose="020B0502020202020204" pitchFamily="34" charset="0"/>
              </a:rPr>
              <a:t/>
            </a:r>
            <a:br>
              <a:rPr lang="ru-RU" sz="4200" dirty="0" smtClean="0">
                <a:latin typeface="Century Gothic" panose="020B0502020202020204" pitchFamily="34" charset="0"/>
              </a:rPr>
            </a:br>
            <a:r>
              <a:rPr lang="ru-RU" sz="4200" dirty="0" smtClean="0">
                <a:latin typeface="Century Gothic" panose="020B0502020202020204" pitchFamily="34" charset="0"/>
              </a:rPr>
              <a:t> </a:t>
            </a:r>
          </a:p>
          <a:p>
            <a:pPr marL="0" indent="0" fontAlgn="base">
              <a:buNone/>
            </a:pPr>
            <a:endParaRPr lang="ru-RU" sz="36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3600" dirty="0">
                <a:latin typeface="Century Gothic" panose="020B0502020202020204" pitchFamily="34" charset="0"/>
              </a:rPr>
              <a:t> </a:t>
            </a:r>
          </a:p>
          <a:p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530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97" y="260648"/>
            <a:ext cx="9144000" cy="1124744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i="1" dirty="0" smtClean="0">
                <a:latin typeface="Century Gothic" panose="020B0502020202020204" pitchFamily="34" charset="0"/>
              </a:rPr>
              <a:t>Действия педагога, </a:t>
            </a:r>
            <a:r>
              <a:rPr lang="ru-RU" sz="3600" b="1" i="1" dirty="0">
                <a:latin typeface="Century Gothic" panose="020B0502020202020204" pitchFamily="34" charset="0"/>
              </a:rPr>
              <a:t>если  </a:t>
            </a:r>
            <a:r>
              <a:rPr lang="ru-RU" sz="3600" i="1" dirty="0" smtClean="0">
                <a:latin typeface="Century Gothic" panose="020B0502020202020204" pitchFamily="34" charset="0"/>
              </a:rPr>
              <a:t>он стал свидетелем </a:t>
            </a:r>
            <a:r>
              <a:rPr lang="ru-RU" sz="3600" i="1" dirty="0" err="1" smtClean="0">
                <a:latin typeface="Century Gothic" panose="020B0502020202020204" pitchFamily="34" charset="0"/>
              </a:rPr>
              <a:t>кибербуллинга</a:t>
            </a:r>
            <a:r>
              <a:rPr lang="ru-RU" sz="3600" b="1" i="1" dirty="0" smtClean="0">
                <a:latin typeface="Century Gothic" panose="020B0502020202020204" pitchFamily="34" charset="0"/>
              </a:rPr>
              <a:t>:</a:t>
            </a:r>
            <a:r>
              <a:rPr lang="ru-RU" sz="3600" b="1" i="1" dirty="0">
                <a:latin typeface="Century Gothic" panose="020B0502020202020204" pitchFamily="34" charset="0"/>
              </a:rPr>
              <a:t/>
            </a:r>
            <a:br>
              <a:rPr lang="ru-RU" sz="3600" b="1" i="1" dirty="0">
                <a:latin typeface="Century Gothic" panose="020B0502020202020204" pitchFamily="34" charset="0"/>
              </a:rPr>
            </a:br>
            <a:endParaRPr lang="ru-RU" sz="3600" i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01317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entury Gothic" panose="020B0502020202020204" pitchFamily="34" charset="0"/>
              </a:rPr>
              <a:t>Выступить </a:t>
            </a:r>
            <a:r>
              <a:rPr lang="ru-RU" sz="2400" dirty="0">
                <a:latin typeface="Century Gothic" panose="020B0502020202020204" pitchFamily="34" charset="0"/>
              </a:rPr>
              <a:t>против </a:t>
            </a:r>
            <a:r>
              <a:rPr lang="ru-RU" sz="2400" dirty="0" smtClean="0">
                <a:latin typeface="Century Gothic" panose="020B0502020202020204" pitchFamily="34" charset="0"/>
              </a:rPr>
              <a:t>преследователя;</a:t>
            </a:r>
            <a:endParaRPr lang="ru-RU" sz="2400" dirty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Показать ему, что его действия оцениваются </a:t>
            </a:r>
            <a:r>
              <a:rPr lang="ru-RU" sz="2400" dirty="0" smtClean="0">
                <a:latin typeface="Century Gothic" panose="020B0502020202020204" pitchFamily="34" charset="0"/>
              </a:rPr>
              <a:t>негативно;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Поддержать </a:t>
            </a:r>
            <a:r>
              <a:rPr lang="ru-RU" sz="2400" dirty="0">
                <a:latin typeface="Century Gothic" panose="020B0502020202020204" pitchFamily="34" charset="0"/>
              </a:rPr>
              <a:t>жертву, которой нужна психологическая </a:t>
            </a:r>
            <a:r>
              <a:rPr lang="ru-RU" sz="2400" dirty="0" smtClean="0">
                <a:latin typeface="Century Gothic" panose="020B0502020202020204" pitchFamily="34" charset="0"/>
              </a:rPr>
              <a:t>помощь;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Сообщить </a:t>
            </a:r>
            <a:r>
              <a:rPr lang="ru-RU" sz="2400" dirty="0">
                <a:latin typeface="Century Gothic" panose="020B0502020202020204" pitchFamily="34" charset="0"/>
              </a:rPr>
              <a:t>родителям о факте  агрессивного поведения в </a:t>
            </a:r>
            <a:r>
              <a:rPr lang="ru-RU" sz="2400" dirty="0" smtClean="0">
                <a:latin typeface="Century Gothic" panose="020B0502020202020204" pitchFamily="34" charset="0"/>
              </a:rPr>
              <a:t>Сети </a:t>
            </a:r>
            <a:r>
              <a:rPr lang="ru-RU" sz="2400" dirty="0">
                <a:latin typeface="Century Gothic" panose="020B0502020202020204" pitchFamily="34" charset="0"/>
              </a:rPr>
              <a:t>против их </a:t>
            </a:r>
            <a:r>
              <a:rPr lang="ru-RU" sz="2400" dirty="0" smtClean="0">
                <a:latin typeface="Century Gothic" panose="020B0502020202020204" pitchFamily="34" charset="0"/>
              </a:rPr>
              <a:t>ребенка;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Сообщить в службу поддержки соц. сети об оскорбительном поведении.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40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37301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i="1" dirty="0">
                <a:latin typeface="Century Gothic" panose="020B0502020202020204" pitchFamily="34" charset="0"/>
              </a:rPr>
              <a:t>Действия педагога, если </a:t>
            </a:r>
            <a:r>
              <a:rPr lang="ru-RU" sz="3600" dirty="0" smtClean="0">
                <a:latin typeface="Century Gothic" panose="020B0502020202020204" pitchFamily="34" charset="0"/>
              </a:rPr>
              <a:t>он с</a:t>
            </a:r>
            <a:r>
              <a:rPr lang="ru-RU" sz="3600" b="1" dirty="0" smtClean="0">
                <a:latin typeface="Century Gothic" panose="020B0502020202020204" pitchFamily="34" charset="0"/>
              </a:rPr>
              <a:t>толкнулся </a:t>
            </a:r>
            <a:br>
              <a:rPr lang="ru-RU" sz="3600" b="1" dirty="0" smtClean="0">
                <a:latin typeface="Century Gothic" panose="020B0502020202020204" pitchFamily="34" charset="0"/>
              </a:rPr>
            </a:br>
            <a:r>
              <a:rPr lang="ru-RU" sz="3600" b="1" dirty="0" smtClean="0">
                <a:latin typeface="Century Gothic" panose="020B0502020202020204" pitchFamily="34" charset="0"/>
              </a:rPr>
              <a:t>с </a:t>
            </a:r>
            <a:r>
              <a:rPr lang="ru-RU" sz="3600" b="1" dirty="0">
                <a:latin typeface="Century Gothic" panose="020B0502020202020204" pitchFamily="34" charset="0"/>
              </a:rPr>
              <a:t>ситуацией </a:t>
            </a:r>
            <a:r>
              <a:rPr lang="ru-RU" sz="3600" dirty="0" err="1" smtClean="0">
                <a:latin typeface="Century Gothic" panose="020B0502020202020204" pitchFamily="34" charset="0"/>
              </a:rPr>
              <a:t>к</a:t>
            </a:r>
            <a:r>
              <a:rPr lang="ru-RU" sz="3600" b="1" dirty="0" err="1" smtClean="0">
                <a:latin typeface="Century Gothic" panose="020B0502020202020204" pitchFamily="34" charset="0"/>
              </a:rPr>
              <a:t>ибертравли</a:t>
            </a:r>
            <a:r>
              <a:rPr lang="ru-RU" sz="3600" b="1" dirty="0" smtClean="0">
                <a:latin typeface="Century Gothic" panose="020B0502020202020204" pitchFamily="34" charset="0"/>
              </a:rPr>
              <a:t>?</a:t>
            </a:r>
            <a:r>
              <a:rPr lang="ru-RU" sz="3600" b="1" dirty="0">
                <a:latin typeface="Century Gothic" panose="020B0502020202020204" pitchFamily="34" charset="0"/>
              </a:rPr>
              <a:t/>
            </a:r>
            <a:br>
              <a:rPr lang="ru-RU" sz="3600" b="1" dirty="0">
                <a:latin typeface="Century Gothic" panose="020B0502020202020204" pitchFamily="34" charset="0"/>
              </a:rPr>
            </a:br>
            <a:endParaRPr lang="ru-RU" sz="36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7" y="1556792"/>
            <a:ext cx="8568953" cy="504056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Все </a:t>
            </a:r>
            <a:r>
              <a:rPr lang="ru-RU" sz="2400" dirty="0" smtClean="0">
                <a:latin typeface="Century Gothic" panose="020B0502020202020204" pitchFamily="34" charset="0"/>
              </a:rPr>
              <a:t>зафиксировать (сделать скриншот </a:t>
            </a:r>
            <a:r>
              <a:rPr lang="ru-RU" sz="2400" dirty="0">
                <a:latin typeface="Century Gothic" panose="020B0502020202020204" pitchFamily="34" charset="0"/>
              </a:rPr>
              <a:t>экрана</a:t>
            </a:r>
            <a:r>
              <a:rPr lang="ru-RU" sz="2400" dirty="0" smtClean="0"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Хранить </a:t>
            </a:r>
            <a:r>
              <a:rPr lang="ru-RU" sz="2400" dirty="0">
                <a:latin typeface="Century Gothic" panose="020B0502020202020204" pitchFamily="34" charset="0"/>
              </a:rPr>
              <a:t>доказательства (для провайдера и правоохранительных органов</a:t>
            </a:r>
            <a:r>
              <a:rPr lang="ru-RU" sz="2400" dirty="0" smtClean="0">
                <a:latin typeface="Century Gothic" panose="020B0502020202020204" pitchFamily="34" charset="0"/>
              </a:rPr>
              <a:t>);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Заблокировать </a:t>
            </a:r>
            <a:r>
              <a:rPr lang="ru-RU" sz="2400" dirty="0" err="1" smtClean="0">
                <a:latin typeface="Century Gothic" panose="020B0502020202020204" pitchFamily="34" charset="0"/>
              </a:rPr>
              <a:t>буллера</a:t>
            </a:r>
            <a:r>
              <a:rPr lang="ru-RU" sz="2400" dirty="0" smtClean="0">
                <a:latin typeface="Century Gothic" panose="020B0502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 Рассказать родителям</a:t>
            </a:r>
            <a:r>
              <a:rPr lang="ru-RU" sz="2400" dirty="0" smtClean="0">
                <a:latin typeface="Century Gothic" panose="020B0502020202020204" pitchFamily="34" charset="0"/>
              </a:rPr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entury Gothic" panose="020B0502020202020204" pitchFamily="34" charset="0"/>
              </a:rPr>
              <a:t> Обратиться </a:t>
            </a:r>
            <a:r>
              <a:rPr lang="ru-RU" sz="2400" dirty="0">
                <a:latin typeface="Century Gothic" panose="020B0502020202020204" pitchFamily="34" charset="0"/>
              </a:rPr>
              <a:t>за помощью к администратору ресурса. Если в травле участвуют ученики школы – к директору. Если </a:t>
            </a:r>
            <a:r>
              <a:rPr lang="ru-RU" sz="2400" dirty="0" smtClean="0">
                <a:latin typeface="Century Gothic" panose="020B0502020202020204" pitchFamily="34" charset="0"/>
              </a:rPr>
              <a:t>существует угроза </a:t>
            </a:r>
            <a:r>
              <a:rPr lang="ru-RU" sz="2400" dirty="0">
                <a:latin typeface="Century Gothic" panose="020B0502020202020204" pitchFamily="34" charset="0"/>
              </a:rPr>
              <a:t>жизни – в правоохранительные органы, приложив </a:t>
            </a:r>
            <a:r>
              <a:rPr lang="ru-RU" sz="2400" dirty="0" smtClean="0">
                <a:latin typeface="Century Gothic" panose="020B0502020202020204" pitchFamily="34" charset="0"/>
              </a:rPr>
              <a:t>доказательства;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Century Gothic" panose="020B0502020202020204" pitchFamily="34" charset="0"/>
              </a:rPr>
              <a:t> Посоветоваться </a:t>
            </a:r>
            <a:r>
              <a:rPr lang="ru-RU" sz="2400" dirty="0">
                <a:latin typeface="Century Gothic" panose="020B0502020202020204" pitchFamily="34" charset="0"/>
              </a:rPr>
              <a:t>с юристом.</a:t>
            </a:r>
          </a:p>
          <a:p>
            <a:endParaRPr lang="ru-RU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6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i="1" dirty="0" smtClean="0">
                <a:latin typeface="Century Gothic" panose="020B0502020202020204" pitchFamily="34" charset="0"/>
              </a:rPr>
              <a:t>Чего </a:t>
            </a:r>
            <a:r>
              <a:rPr lang="ru-RU" sz="3200" b="1" i="1" dirty="0">
                <a:latin typeface="Century Gothic" panose="020B0502020202020204" pitchFamily="34" charset="0"/>
              </a:rPr>
              <a:t>не надо делать </a:t>
            </a:r>
            <a:r>
              <a:rPr lang="ru-RU" sz="3200" b="1" i="1" dirty="0" smtClean="0">
                <a:latin typeface="Century Gothic" panose="020B0502020202020204" pitchFamily="34" charset="0"/>
              </a:rPr>
              <a:t>педагогу, если он стал свидетелем </a:t>
            </a:r>
            <a:r>
              <a:rPr lang="ru-RU" sz="3200" b="1" i="1" dirty="0" err="1" smtClean="0">
                <a:latin typeface="Century Gothic" panose="020B0502020202020204" pitchFamily="34" charset="0"/>
              </a:rPr>
              <a:t>кибербуллинга</a:t>
            </a:r>
            <a:r>
              <a:rPr lang="ru-RU" sz="3200" b="1" i="1" dirty="0" smtClean="0">
                <a:latin typeface="Century Gothic" panose="020B0502020202020204" pitchFamily="34" charset="0"/>
              </a:rPr>
              <a:t>:</a:t>
            </a:r>
            <a:r>
              <a:rPr lang="ru-RU" sz="3200" b="1" i="1" dirty="0">
                <a:latin typeface="Century Gothic" panose="020B0502020202020204" pitchFamily="34" charset="0"/>
              </a:rPr>
              <a:t/>
            </a:r>
            <a:br>
              <a:rPr lang="ru-RU" sz="3200" b="1" i="1" dirty="0">
                <a:latin typeface="Century Gothic" panose="020B0502020202020204" pitchFamily="34" charset="0"/>
              </a:rPr>
            </a:br>
            <a:endParaRPr lang="ru-RU" sz="3200" i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Ждать, что само </a:t>
            </a:r>
            <a:r>
              <a:rPr lang="ru-RU" sz="2400" dirty="0" smtClean="0">
                <a:latin typeface="Century Gothic" panose="020B0502020202020204" pitchFamily="34" charset="0"/>
              </a:rPr>
              <a:t>пройдет;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Искать </a:t>
            </a:r>
            <a:r>
              <a:rPr lang="ru-RU" sz="2400" dirty="0">
                <a:latin typeface="Century Gothic" panose="020B0502020202020204" pitchFamily="34" charset="0"/>
              </a:rPr>
              <a:t>причины и </a:t>
            </a:r>
            <a:r>
              <a:rPr lang="ru-RU" sz="2400" dirty="0" smtClean="0">
                <a:latin typeface="Century Gothic" panose="020B0502020202020204" pitchFamily="34" charset="0"/>
              </a:rPr>
              <a:t>объяснения;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Путать </a:t>
            </a:r>
            <a:r>
              <a:rPr lang="ru-RU" sz="2400" dirty="0">
                <a:latin typeface="Century Gothic" panose="020B0502020202020204" pitchFamily="34" charset="0"/>
              </a:rPr>
              <a:t>травлю и </a:t>
            </a:r>
            <a:r>
              <a:rPr lang="ru-RU" sz="2400" dirty="0" smtClean="0">
                <a:latin typeface="Century Gothic" panose="020B0502020202020204" pitchFamily="34" charset="0"/>
              </a:rPr>
              <a:t>непопулярность;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Считать </a:t>
            </a:r>
            <a:r>
              <a:rPr lang="ru-RU" sz="2400" dirty="0" err="1" smtClean="0">
                <a:latin typeface="Century Gothic" panose="020B0502020202020204" pitchFamily="34" charset="0"/>
              </a:rPr>
              <a:t>кибербуллинг</a:t>
            </a:r>
            <a:r>
              <a:rPr lang="ru-RU" sz="2400" dirty="0" smtClean="0">
                <a:latin typeface="Century Gothic" panose="020B0502020202020204" pitchFamily="34" charset="0"/>
              </a:rPr>
              <a:t> </a:t>
            </a:r>
            <a:r>
              <a:rPr lang="ru-RU" sz="2400" dirty="0">
                <a:latin typeface="Century Gothic" panose="020B0502020202020204" pitchFamily="34" charset="0"/>
              </a:rPr>
              <a:t>проблемой только </a:t>
            </a:r>
            <a:r>
              <a:rPr lang="ru-RU" sz="2400" dirty="0" smtClean="0">
                <a:latin typeface="Century Gothic" panose="020B0502020202020204" pitchFamily="34" charset="0"/>
              </a:rPr>
              <a:t>жертвы;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Считать </a:t>
            </a:r>
            <a:r>
              <a:rPr lang="ru-RU" sz="2400" dirty="0">
                <a:latin typeface="Century Gothic" panose="020B0502020202020204" pitchFamily="34" charset="0"/>
              </a:rPr>
              <a:t>травлю проблемой личностей, а не </a:t>
            </a:r>
            <a:r>
              <a:rPr lang="ru-RU" sz="2400" dirty="0" smtClean="0">
                <a:latin typeface="Century Gothic" panose="020B0502020202020204" pitchFamily="34" charset="0"/>
              </a:rPr>
              <a:t>группы;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Давить </a:t>
            </a:r>
            <a:r>
              <a:rPr lang="ru-RU" sz="2400" dirty="0">
                <a:latin typeface="Century Gothic" panose="020B0502020202020204" pitchFamily="34" charset="0"/>
              </a:rPr>
              <a:t>на </a:t>
            </a:r>
            <a:r>
              <a:rPr lang="ru-RU" sz="2400" dirty="0" smtClean="0">
                <a:latin typeface="Century Gothic" panose="020B0502020202020204" pitchFamily="34" charset="0"/>
              </a:rPr>
              <a:t>жалость;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400" dirty="0">
                <a:latin typeface="Century Gothic" panose="020B0502020202020204" pitchFamily="34" charset="0"/>
              </a:rPr>
              <a:t> </a:t>
            </a:r>
            <a:r>
              <a:rPr lang="ru-RU" sz="2400" dirty="0" smtClean="0">
                <a:latin typeface="Century Gothic" panose="020B0502020202020204" pitchFamily="34" charset="0"/>
              </a:rPr>
              <a:t>Принимать </a:t>
            </a:r>
            <a:r>
              <a:rPr lang="ru-RU" sz="2400" dirty="0">
                <a:latin typeface="Century Gothic" panose="020B0502020202020204" pitchFamily="34" charset="0"/>
              </a:rPr>
              <a:t>правила игры.</a:t>
            </a:r>
          </a:p>
          <a:p>
            <a:pPr marL="0" indent="0" algn="ctr">
              <a:buNone/>
            </a:pP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48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7929"/>
            <a:ext cx="9120014" cy="890791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b="1" dirty="0" smtClean="0">
                <a:latin typeface="Century Gothic" panose="020B0502020202020204" pitchFamily="34" charset="0"/>
              </a:rPr>
              <a:t>Техники </a:t>
            </a:r>
            <a:r>
              <a:rPr lang="ru-RU" sz="2200" b="1" dirty="0">
                <a:latin typeface="Century Gothic" panose="020B0502020202020204" pitchFamily="34" charset="0"/>
              </a:rPr>
              <a:t>психологической помощи  </a:t>
            </a:r>
            <a:r>
              <a:rPr lang="ru-RU" sz="2200" b="1" dirty="0" smtClean="0">
                <a:latin typeface="Century Gothic" panose="020B0502020202020204" pitchFamily="34" charset="0"/>
              </a:rPr>
              <a:t/>
            </a:r>
            <a:br>
              <a:rPr lang="ru-RU" sz="2200" b="1" dirty="0" smtClean="0">
                <a:latin typeface="Century Gothic" panose="020B0502020202020204" pitchFamily="34" charset="0"/>
              </a:rPr>
            </a:br>
            <a:r>
              <a:rPr lang="ru-RU" sz="2200" b="1" dirty="0" smtClean="0">
                <a:latin typeface="Century Gothic" panose="020B0502020202020204" pitchFamily="34" charset="0"/>
              </a:rPr>
              <a:t>для </a:t>
            </a:r>
            <a:r>
              <a:rPr lang="ru-RU" sz="2200" b="1" dirty="0">
                <a:latin typeface="Century Gothic" panose="020B0502020202020204" pitchFamily="34" charset="0"/>
              </a:rPr>
              <a:t>поддержки  </a:t>
            </a:r>
            <a:r>
              <a:rPr lang="ru-RU" sz="2200" b="1" dirty="0" smtClean="0">
                <a:latin typeface="Century Gothic" panose="020B0502020202020204" pitchFamily="34" charset="0"/>
              </a:rPr>
              <a:t>пострадавших </a:t>
            </a:r>
            <a:r>
              <a:rPr lang="ru-RU" sz="2200" b="1" dirty="0">
                <a:latin typeface="Century Gothic" panose="020B0502020202020204" pitchFamily="34" charset="0"/>
              </a:rPr>
              <a:t>от  </a:t>
            </a:r>
            <a:r>
              <a:rPr lang="ru-RU" sz="2200" dirty="0" err="1" smtClean="0">
                <a:latin typeface="Century Gothic" panose="020B0502020202020204" pitchFamily="34" charset="0"/>
              </a:rPr>
              <a:t>к</a:t>
            </a:r>
            <a:r>
              <a:rPr lang="ru-RU" sz="2200" b="1" dirty="0" err="1" smtClean="0">
                <a:latin typeface="Century Gothic" panose="020B0502020202020204" pitchFamily="34" charset="0"/>
              </a:rPr>
              <a:t>ибербуллинга</a:t>
            </a:r>
            <a:r>
              <a:rPr lang="ru-RU" sz="2200" b="1" dirty="0">
                <a:latin typeface="Century Gothic" panose="020B0502020202020204" pitchFamily="34" charset="0"/>
              </a:rPr>
              <a:t/>
            </a:r>
            <a:br>
              <a:rPr lang="ru-RU" sz="2200" b="1" dirty="0">
                <a:latin typeface="Century Gothic" panose="020B0502020202020204" pitchFamily="34" charset="0"/>
              </a:rPr>
            </a:br>
            <a:endParaRPr lang="ru-RU" sz="2200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760640"/>
          </a:xfrm>
        </p:spPr>
        <p:txBody>
          <a:bodyPr>
            <a:normAutofit fontScale="925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latin typeface="Century Gothic" panose="020B0502020202020204" pitchFamily="34" charset="0"/>
              </a:rPr>
              <a:t>Предложите написать о случившемся </a:t>
            </a:r>
            <a:r>
              <a:rPr lang="ru-RU" sz="1400" dirty="0">
                <a:latin typeface="Century Gothic" panose="020B0502020202020204" pitchFamily="34" charset="0"/>
              </a:rPr>
              <a:t>- часто бывает полезно записать то, что с ним произошло. На бумаге  можно  осмыслить, что  произошло, восстановить всю картину </a:t>
            </a:r>
            <a:r>
              <a:rPr lang="ru-RU" sz="1400" dirty="0" err="1" smtClean="0">
                <a:latin typeface="Century Gothic" panose="020B0502020202020204" pitchFamily="34" charset="0"/>
              </a:rPr>
              <a:t>к</a:t>
            </a:r>
            <a:r>
              <a:rPr lang="ru-RU" sz="1400" dirty="0" err="1" smtClean="0">
                <a:latin typeface="Century Gothic" panose="020B0502020202020204" pitchFamily="34" charset="0"/>
              </a:rPr>
              <a:t>ибербуллинга</a:t>
            </a:r>
            <a:r>
              <a:rPr lang="ru-RU" sz="1400" dirty="0">
                <a:latin typeface="Century Gothic" panose="020B0502020202020204" pitchFamily="34" charset="0"/>
              </a:rPr>
              <a:t>.</a:t>
            </a:r>
            <a:r>
              <a:rPr lang="ru-RU" sz="1400" dirty="0" smtClean="0">
                <a:latin typeface="Century Gothic" panose="020B0502020202020204" pitchFamily="34" charset="0"/>
              </a:rPr>
              <a:t> </a:t>
            </a:r>
            <a:r>
              <a:rPr lang="ru-RU" sz="1400" dirty="0">
                <a:latin typeface="Century Gothic" panose="020B0502020202020204" pitchFamily="34" charset="0"/>
              </a:rPr>
              <a:t>Так можно научится быстро распознавать признаки </a:t>
            </a:r>
            <a:r>
              <a:rPr lang="ru-RU" sz="1400" dirty="0" err="1" smtClean="0">
                <a:latin typeface="Century Gothic" panose="020B0502020202020204" pitchFamily="34" charset="0"/>
              </a:rPr>
              <a:t>к</a:t>
            </a:r>
            <a:r>
              <a:rPr lang="ru-RU" sz="1400" dirty="0" err="1" smtClean="0">
                <a:latin typeface="Century Gothic" panose="020B0502020202020204" pitchFamily="34" charset="0"/>
              </a:rPr>
              <a:t>ибертравли</a:t>
            </a:r>
            <a:r>
              <a:rPr lang="ru-RU" sz="1400" dirty="0" smtClean="0">
                <a:latin typeface="Century Gothic" panose="020B0502020202020204" pitchFamily="34" charset="0"/>
              </a:rPr>
              <a:t> </a:t>
            </a:r>
            <a:r>
              <a:rPr lang="ru-RU" sz="1400" dirty="0">
                <a:latin typeface="Century Gothic" panose="020B0502020202020204" pitchFamily="34" charset="0"/>
              </a:rPr>
              <a:t>при ее первых </a:t>
            </a:r>
            <a:r>
              <a:rPr lang="ru-RU" sz="1400" dirty="0" smtClean="0">
                <a:latin typeface="Century Gothic" panose="020B0502020202020204" pitchFamily="34" charset="0"/>
              </a:rPr>
              <a:t>признаках</a:t>
            </a:r>
            <a:r>
              <a:rPr lang="ru-RU" sz="1400" dirty="0">
                <a:latin typeface="Century Gothic" panose="020B0502020202020204" pitchFamily="34" charset="0"/>
              </a:rPr>
              <a:t>;</a:t>
            </a:r>
            <a:endParaRPr lang="ru-RU" sz="1400" dirty="0" smtClean="0">
              <a:latin typeface="Century Gothic" panose="020B0502020202020204" pitchFamily="34" charset="0"/>
            </a:endParaRPr>
          </a:p>
          <a:p>
            <a:pPr lvl="0" algn="just"/>
            <a:endParaRPr lang="ru-RU" sz="1400" dirty="0"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latin typeface="Century Gothic" panose="020B0502020202020204" pitchFamily="34" charset="0"/>
              </a:rPr>
              <a:t>Отражение чувств</a:t>
            </a:r>
            <a:r>
              <a:rPr lang="ru-RU" sz="1400" dirty="0">
                <a:latin typeface="Century Gothic" panose="020B0502020202020204" pitchFamily="34" charset="0"/>
              </a:rPr>
              <a:t> — проговаривание чувств, которые испытывает жертва после произошедшей ситуации, когда по его выражению лица и поведению видно, что он явно переживает, и ему трудно начать разговор (≪Мне кажется, ты обижен≫, ≪Вероятно, ты чувствуешь себя расстроенным≫</a:t>
            </a:r>
            <a:r>
              <a:rPr lang="ru-RU" sz="1400" dirty="0" smtClean="0">
                <a:latin typeface="Century Gothic" panose="020B0502020202020204" pitchFamily="34" charset="0"/>
              </a:rPr>
              <a:t>);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ru-RU" sz="14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Century Gothic" panose="020B0502020202020204" pitchFamily="34" charset="0"/>
              </a:rPr>
              <a:t> 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latin typeface="Century Gothic" panose="020B0502020202020204" pitchFamily="34" charset="0"/>
              </a:rPr>
              <a:t>Совет</a:t>
            </a:r>
            <a:r>
              <a:rPr lang="ru-RU" sz="1400" b="1" dirty="0">
                <a:latin typeface="Century Gothic" panose="020B0502020202020204" pitchFamily="34" charset="0"/>
              </a:rPr>
              <a:t> </a:t>
            </a:r>
            <a:r>
              <a:rPr lang="ru-RU" sz="1400" dirty="0">
                <a:latin typeface="Century Gothic" panose="020B0502020202020204" pitchFamily="34" charset="0"/>
              </a:rPr>
              <a:t>– это высказывание жертве </a:t>
            </a:r>
            <a:r>
              <a:rPr lang="ru-RU" sz="1400" dirty="0" smtClean="0">
                <a:latin typeface="Century Gothic" panose="020B0502020202020204" pitchFamily="34" charset="0"/>
              </a:rPr>
              <a:t>собственного мнения, </a:t>
            </a:r>
            <a:r>
              <a:rPr lang="ru-RU" sz="1400" dirty="0">
                <a:latin typeface="Century Gothic" panose="020B0502020202020204" pitchFamily="34" charset="0"/>
              </a:rPr>
              <a:t>основанного на своем видении ситуации; предложение сделать или не сделать </a:t>
            </a:r>
            <a:r>
              <a:rPr lang="ru-RU" sz="1400" dirty="0" smtClean="0">
                <a:latin typeface="Century Gothic" panose="020B0502020202020204" pitchFamily="34" charset="0"/>
              </a:rPr>
              <a:t>что-либо;</a:t>
            </a:r>
          </a:p>
          <a:p>
            <a:pPr marL="137160" lvl="0" indent="0" algn="just">
              <a:buNone/>
            </a:pPr>
            <a:endParaRPr lang="ru-RU" sz="1400" dirty="0" smtClean="0"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Century Gothic" panose="020B0502020202020204" pitchFamily="34" charset="0"/>
              </a:rPr>
              <a:t>Самораскрытие</a:t>
            </a:r>
            <a:r>
              <a:rPr lang="ru-RU" sz="1400" dirty="0">
                <a:latin typeface="Century Gothic" panose="020B0502020202020204" pitchFamily="34" charset="0"/>
              </a:rPr>
              <a:t> – это эмоциональная вовлеченность, открытость и искренность не только жертвы, но и самого педагога; обмен личным опытом и переживаниями, реакция на чувства  «здесь и теперь</a:t>
            </a:r>
            <a:r>
              <a:rPr lang="ru-RU" sz="1400" dirty="0" smtClean="0">
                <a:latin typeface="Century Gothic" panose="020B0502020202020204" pitchFamily="34" charset="0"/>
              </a:rPr>
              <a:t>»;</a:t>
            </a:r>
          </a:p>
          <a:p>
            <a:pPr marL="137160" lvl="0" indent="0" algn="just">
              <a:buNone/>
            </a:pPr>
            <a:endParaRPr lang="ru-RU" sz="1400" dirty="0" smtClean="0">
              <a:latin typeface="Century Gothic" panose="020B0502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400" i="1" dirty="0">
                <a:latin typeface="Century Gothic" panose="020B0502020202020204" pitchFamily="34" charset="0"/>
              </a:rPr>
              <a:t> </a:t>
            </a:r>
            <a:r>
              <a:rPr lang="ru-RU" sz="1400" b="1" i="1" dirty="0" smtClean="0">
                <a:latin typeface="Century Gothic" panose="020B0502020202020204" pitchFamily="34" charset="0"/>
              </a:rPr>
              <a:t>Обратная </a:t>
            </a:r>
            <a:r>
              <a:rPr lang="ru-RU" sz="1400" b="1" i="1" dirty="0">
                <a:latin typeface="Century Gothic" panose="020B0502020202020204" pitchFamily="34" charset="0"/>
              </a:rPr>
              <a:t>связь</a:t>
            </a:r>
            <a:r>
              <a:rPr lang="ru-RU" sz="1400" dirty="0">
                <a:latin typeface="Century Gothic" panose="020B0502020202020204" pitchFamily="34" charset="0"/>
              </a:rPr>
              <a:t> – это обращение внимания жертвы на проявления </a:t>
            </a:r>
            <a:r>
              <a:rPr lang="ru-RU" sz="1400" dirty="0" smtClean="0">
                <a:latin typeface="Century Gothic" panose="020B0502020202020204" pitchFamily="34" charset="0"/>
              </a:rPr>
              <a:t>его </a:t>
            </a:r>
            <a:r>
              <a:rPr lang="ru-RU" sz="1400" dirty="0">
                <a:latin typeface="Century Gothic" panose="020B0502020202020204" pitchFamily="34" charset="0"/>
              </a:rPr>
              <a:t>поведения, помогающее ему узнать, как </a:t>
            </a:r>
            <a:r>
              <a:rPr lang="ru-RU" sz="1400" dirty="0" smtClean="0">
                <a:latin typeface="Century Gothic" panose="020B0502020202020204" pitchFamily="34" charset="0"/>
              </a:rPr>
              <a:t> другие </a:t>
            </a:r>
            <a:r>
              <a:rPr lang="ru-RU" sz="1400" dirty="0">
                <a:latin typeface="Century Gothic" panose="020B0502020202020204" pitchFamily="34" charset="0"/>
              </a:rPr>
              <a:t>люди воспринимают его, как они реагируют на его </a:t>
            </a:r>
            <a:r>
              <a:rPr lang="ru-RU" sz="1400" dirty="0" smtClean="0">
                <a:latin typeface="Century Gothic" panose="020B0502020202020204" pitchFamily="34" charset="0"/>
              </a:rPr>
              <a:t>поведение;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Century Gothic" panose="020B0502020202020204" pitchFamily="34" charset="0"/>
              </a:rPr>
              <a:t> 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400" b="1" dirty="0">
                <a:latin typeface="Century Gothic" panose="020B0502020202020204" pitchFamily="34" charset="0"/>
              </a:rPr>
              <a:t>Директива </a:t>
            </a:r>
            <a:r>
              <a:rPr lang="ru-RU" sz="1400" dirty="0">
                <a:latin typeface="Century Gothic" panose="020B0502020202020204" pitchFamily="34" charset="0"/>
              </a:rPr>
              <a:t>– это указание с целью вовлечения  в процесс исследования собственных чувств или поведения. Может быть в виде рекомендации по изменению действий, </a:t>
            </a:r>
            <a:r>
              <a:rPr lang="ru-RU" sz="1400" dirty="0" smtClean="0">
                <a:latin typeface="Century Gothic" panose="020B0502020202020204" pitchFamily="34" charset="0"/>
              </a:rPr>
              <a:t>поступков;</a:t>
            </a:r>
            <a:endParaRPr lang="ru-RU" sz="14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Century Gothic" panose="020B0502020202020204" pitchFamily="34" charset="0"/>
              </a:rPr>
              <a:t> 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ru-RU" sz="1400" b="1" i="1" dirty="0">
                <a:latin typeface="Century Gothic" panose="020B0502020202020204" pitchFamily="34" charset="0"/>
              </a:rPr>
              <a:t>Проговорить совместно с родителями </a:t>
            </a:r>
            <a:r>
              <a:rPr lang="ru-RU" sz="1400" dirty="0">
                <a:latin typeface="Century Gothic" panose="020B0502020202020204" pitchFamily="34" charset="0"/>
              </a:rPr>
              <a:t>общие правила пользования интернетом.</a:t>
            </a:r>
          </a:p>
          <a:p>
            <a:pPr marL="0" indent="0" algn="just">
              <a:buNone/>
            </a:pPr>
            <a:r>
              <a:rPr lang="ru-RU" sz="1400" dirty="0">
                <a:latin typeface="Century Gothic" panose="020B0502020202020204" pitchFamily="34" charset="0"/>
              </a:rPr>
              <a:t> </a:t>
            </a:r>
          </a:p>
          <a:p>
            <a:endParaRPr lang="ru-RU" sz="13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latin typeface="Century Gothic" panose="020B0502020202020204" pitchFamily="34" charset="0"/>
              </a:rPr>
              <a:t>Словарь </a:t>
            </a:r>
            <a:r>
              <a:rPr lang="ru-RU" sz="3600" b="1" dirty="0">
                <a:latin typeface="Century Gothic" panose="020B0502020202020204" pitchFamily="34" charset="0"/>
              </a:rPr>
              <a:t>терминов </a:t>
            </a:r>
            <a:r>
              <a:rPr lang="ru-RU" sz="3600" b="1" dirty="0" smtClean="0">
                <a:latin typeface="Century Gothic" panose="020B0502020202020204" pitchFamily="34" charset="0"/>
              </a:rPr>
              <a:t/>
            </a:r>
            <a:br>
              <a:rPr lang="ru-RU" sz="3600" b="1" dirty="0" smtClean="0">
                <a:latin typeface="Century Gothic" panose="020B0502020202020204" pitchFamily="34" charset="0"/>
              </a:rPr>
            </a:br>
            <a:r>
              <a:rPr lang="ru-RU" sz="3600" b="1" dirty="0" smtClean="0">
                <a:latin typeface="Century Gothic" panose="020B0502020202020204" pitchFamily="34" charset="0"/>
              </a:rPr>
              <a:t>Интернет-пространства</a:t>
            </a:r>
            <a:r>
              <a:rPr lang="ru-RU" sz="3600" b="1" dirty="0">
                <a:latin typeface="Century Gothic" panose="020B0502020202020204" pitchFamily="34" charset="0"/>
              </a:rPr>
              <a:t/>
            </a:r>
            <a:br>
              <a:rPr lang="ru-RU" sz="3600" b="1" dirty="0">
                <a:latin typeface="Century Gothic" panose="020B0502020202020204" pitchFamily="34" charset="0"/>
              </a:rPr>
            </a:br>
            <a:endParaRPr lang="ru-RU" sz="3600" dirty="0">
              <a:latin typeface="Century Gothic" panose="020B0502020202020204" pitchFamily="34" charset="0"/>
            </a:endParaRPr>
          </a:p>
        </p:txBody>
      </p:sp>
      <p:pic>
        <p:nvPicPr>
          <p:cNvPr id="4" name="Объект 3" descr="Кибербуллинг: опасное виртуальное «быкование» (Cyber-bullying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0830" y="1600200"/>
            <a:ext cx="6342340" cy="47085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50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0000" lnSpcReduction="20000"/>
          </a:bodyPr>
          <a:lstStyle/>
          <a:p>
            <a:endParaRPr lang="ru-RU" sz="4800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 smtClean="0"/>
              <a:t>Авата́р</a:t>
            </a:r>
            <a:r>
              <a:rPr lang="ru-RU" sz="4800" b="1" dirty="0"/>
              <a:t> </a:t>
            </a:r>
            <a:r>
              <a:rPr lang="ru-RU" sz="4800" dirty="0"/>
              <a:t>(англ. </a:t>
            </a:r>
            <a:r>
              <a:rPr lang="ru-RU" sz="4800" dirty="0" err="1"/>
              <a:t>avatar</a:t>
            </a:r>
            <a:r>
              <a:rPr lang="ru-RU" sz="4800" dirty="0"/>
              <a:t>) - небольшое изображение - (фотография, картинка), вставляемая пользователем в качестве своего виртуального изображения на форумах, в социальных сетях и других местах общего пользования в </a:t>
            </a:r>
            <a:r>
              <a:rPr lang="ru-RU" sz="4800" dirty="0" smtClean="0"/>
              <a:t>Интернете;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Адми́н</a:t>
            </a:r>
            <a:r>
              <a:rPr lang="ru-RU" sz="4800" dirty="0"/>
              <a:t> (англ. </a:t>
            </a:r>
            <a:r>
              <a:rPr lang="ru-RU" sz="4800" dirty="0" err="1"/>
              <a:t>admin</a:t>
            </a:r>
            <a:r>
              <a:rPr lang="ru-RU" sz="4800" dirty="0"/>
              <a:t>) - администратор, руководящая должность в компьютерном </a:t>
            </a:r>
            <a:r>
              <a:rPr lang="ru-RU" sz="4800" dirty="0" smtClean="0"/>
              <a:t>мире;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/>
              <a:t>Банить</a:t>
            </a:r>
            <a:r>
              <a:rPr lang="ru-RU" sz="4800" dirty="0"/>
              <a:t> - запрещать доступ к </a:t>
            </a:r>
            <a:r>
              <a:rPr lang="ru-RU" sz="4800" dirty="0" smtClean="0"/>
              <a:t>чему-либо;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Ге́ймер</a:t>
            </a:r>
            <a:r>
              <a:rPr lang="ru-RU" sz="4800" dirty="0"/>
              <a:t> (англ. </a:t>
            </a:r>
            <a:r>
              <a:rPr lang="ru-RU" sz="4800" dirty="0" err="1"/>
              <a:t>gamer</a:t>
            </a:r>
            <a:r>
              <a:rPr lang="ru-RU" sz="4800" dirty="0"/>
              <a:t>) - игрок - человек, играющий в </a:t>
            </a:r>
            <a:r>
              <a:rPr lang="ru-RU" sz="4800" dirty="0" smtClean="0"/>
              <a:t>видеоигры;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Кибербуллинг</a:t>
            </a:r>
            <a:r>
              <a:rPr lang="ru-RU" sz="4800" b="1" dirty="0"/>
              <a:t> —</a:t>
            </a:r>
            <a:r>
              <a:rPr lang="ru-RU" sz="4800" dirty="0"/>
              <a:t> использование мобильных телефонов, электронной почты, Интернета, социальных сетей, блогов, чатов для преследования человека, распространения о нем конфиденциальной информации, сплетен, порочащих и оскорбительных </a:t>
            </a:r>
            <a:r>
              <a:rPr lang="ru-RU" sz="4800" dirty="0" smtClean="0"/>
              <a:t>сообщений;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Киберпреступность</a:t>
            </a:r>
            <a:r>
              <a:rPr lang="ru-RU" sz="4800" dirty="0"/>
              <a:t> - преступления, совершаемые в сфере информационных </a:t>
            </a:r>
            <a:r>
              <a:rPr lang="ru-RU" sz="4800" dirty="0" smtClean="0"/>
              <a:t>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Киберпреследование</a:t>
            </a:r>
            <a:r>
              <a:rPr lang="ru-RU" sz="4800" dirty="0"/>
              <a:t> - скрытое выслеживание жертвы с целью организации нападения, избиения, проявления насилия и </a:t>
            </a:r>
            <a:r>
              <a:rPr lang="ru-RU" sz="4800" dirty="0" err="1" smtClean="0"/>
              <a:t>т.д</a:t>
            </a:r>
            <a:r>
              <a:rPr lang="ru-RU" sz="4800" dirty="0" smtClean="0"/>
              <a:t>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Киберсталкинг</a:t>
            </a:r>
            <a:r>
              <a:rPr lang="ru-RU" sz="4800" dirty="0"/>
              <a:t> — использование электронных средств для преследования жертвы через повторяющиеся сообщения, вызывающие тревогу и раздражение </a:t>
            </a:r>
            <a:r>
              <a:rPr lang="ru-RU" sz="4800" dirty="0" smtClean="0"/>
              <a:t>технологий;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Ла́мер</a:t>
            </a:r>
            <a:r>
              <a:rPr lang="ru-RU" sz="4800" dirty="0"/>
              <a:t> (англ. </a:t>
            </a:r>
            <a:r>
              <a:rPr lang="ru-RU" sz="4800" dirty="0" err="1"/>
              <a:t>lame</a:t>
            </a:r>
            <a:r>
              <a:rPr lang="ru-RU" sz="4800" dirty="0"/>
              <a:t> - увечный, хромой) - на компьютерном сленге так называют человека, плохо умеющего обращаться с компьютером, неспособного или принципиально не желающего хорошо освоить работу на </a:t>
            </a:r>
            <a:r>
              <a:rPr lang="ru-RU" sz="4800" dirty="0" smtClean="0"/>
              <a:t>компьютере;</a:t>
            </a:r>
            <a:endParaRPr lang="ru-RU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b="1" dirty="0" err="1"/>
              <a:t>Лифтолук</a:t>
            </a:r>
            <a:r>
              <a:rPr lang="ru-RU" sz="4800" dirty="0"/>
              <a:t> — новообразования от слов «лифт» и англ. </a:t>
            </a:r>
            <a:r>
              <a:rPr lang="ru-RU" sz="4800" dirty="0" err="1"/>
              <a:t>Look</a:t>
            </a:r>
            <a:r>
              <a:rPr lang="ru-RU" sz="4800" dirty="0"/>
              <a:t>, «внешний вид, образ». Обозначает автопортрет, сделанный при помощи смартфона и, как правило, через зеркало лифта. Нужен для того, чтобы похвастаться нарядом или, реже, местом, в котором находится человек.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555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5800" b="1" dirty="0" err="1" smtClean="0">
                <a:latin typeface="Century Gothic" panose="020B0502020202020204" pitchFamily="34" charset="0"/>
              </a:rPr>
              <a:t>Мобинг</a:t>
            </a:r>
            <a:r>
              <a:rPr lang="ru-RU" sz="5800" b="1" dirty="0" smtClean="0">
                <a:latin typeface="Century Gothic" panose="020B0502020202020204" pitchFamily="34" charset="0"/>
              </a:rPr>
              <a:t> </a:t>
            </a:r>
            <a:r>
              <a:rPr lang="ru-RU" sz="5800" dirty="0">
                <a:latin typeface="Century Gothic" panose="020B0502020202020204" pitchFamily="34" charset="0"/>
              </a:rPr>
              <a:t>– форма психологического насилия в виде массовой травли </a:t>
            </a:r>
            <a:r>
              <a:rPr lang="ru-RU" sz="5800" dirty="0" smtClean="0">
                <a:latin typeface="Century Gothic" panose="020B0502020202020204" pitchFamily="34" charset="0"/>
              </a:rPr>
              <a:t>человека</a:t>
            </a:r>
            <a:r>
              <a:rPr lang="ru-RU" sz="5800" dirty="0">
                <a:latin typeface="Century Gothic" panose="020B0502020202020204" pitchFamily="34" charset="0"/>
              </a:rPr>
              <a:t>;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5800" b="1" dirty="0">
                <a:latin typeface="Century Gothic" panose="020B0502020202020204" pitchFamily="34" charset="0"/>
              </a:rPr>
              <a:t>Стигматизация -</a:t>
            </a:r>
            <a:r>
              <a:rPr lang="ru-RU" sz="5800" dirty="0">
                <a:latin typeface="Century Gothic" panose="020B0502020202020204" pitchFamily="34" charset="0"/>
              </a:rPr>
              <a:t> предвзятое отношение к человеку, связанное с наличием у него каких-либо свойств, признаков, которые в данном сообществе или в обществе в целом считаются нежелательными, неприемлемыми  в силу распространенных </a:t>
            </a:r>
            <a:r>
              <a:rPr lang="ru-RU" sz="5800" dirty="0" smtClean="0">
                <a:latin typeface="Century Gothic" panose="020B0502020202020204" pitchFamily="34" charset="0"/>
              </a:rPr>
              <a:t>стереотипов</a:t>
            </a:r>
            <a:r>
              <a:rPr lang="ru-RU" sz="5800" dirty="0">
                <a:latin typeface="Century Gothic" panose="020B0502020202020204" pitchFamily="34" charset="0"/>
              </a:rPr>
              <a:t>;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5800" b="1" dirty="0">
                <a:latin typeface="Century Gothic" panose="020B0502020202020204" pitchFamily="34" charset="0"/>
              </a:rPr>
              <a:t>Тролль</a:t>
            </a:r>
            <a:r>
              <a:rPr lang="ru-RU" sz="5800" dirty="0">
                <a:latin typeface="Century Gothic" panose="020B0502020202020204" pitchFamily="34" charset="0"/>
              </a:rPr>
              <a:t> — провокатор сетевого общения. Так называют людей, которые в обсуждениях намеренно своими высказываниями провоцируют возникновение конфликтов, при этом никаких других целей не </a:t>
            </a:r>
            <a:r>
              <a:rPr lang="ru-RU" sz="5800" dirty="0" smtClean="0">
                <a:latin typeface="Century Gothic" panose="020B0502020202020204" pitchFamily="34" charset="0"/>
              </a:rPr>
              <a:t>преследуют</a:t>
            </a:r>
            <a:r>
              <a:rPr lang="ru-RU" sz="5800" dirty="0">
                <a:latin typeface="Century Gothic" panose="020B0502020202020204" pitchFamily="34" charset="0"/>
              </a:rPr>
              <a:t>;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5800" b="1" dirty="0" err="1">
                <a:latin typeface="Century Gothic" panose="020B0502020202020204" pitchFamily="34" charset="0"/>
              </a:rPr>
              <a:t>Троллинг</a:t>
            </a:r>
            <a:r>
              <a:rPr lang="ru-RU" sz="5800" b="1" dirty="0">
                <a:latin typeface="Century Gothic" panose="020B0502020202020204" pitchFamily="34" charset="0"/>
              </a:rPr>
              <a:t> </a:t>
            </a:r>
            <a:r>
              <a:rPr lang="ru-RU" sz="5800" dirty="0">
                <a:latin typeface="Century Gothic" panose="020B0502020202020204" pitchFamily="34" charset="0"/>
              </a:rPr>
              <a:t>-  вид виртуальной коммуникации с нарушением этики сетевого взаимодействия, выражающейся в виде проявления различных форм агрессивного, издевательского и оскорбительного поведения; речевая провокация с целью эскалации коммуникативного </a:t>
            </a:r>
            <a:r>
              <a:rPr lang="ru-RU" sz="5800" dirty="0" smtClean="0">
                <a:latin typeface="Century Gothic" panose="020B0502020202020204" pitchFamily="34" charset="0"/>
              </a:rPr>
              <a:t>конфликта</a:t>
            </a:r>
            <a:r>
              <a:rPr lang="ru-RU" sz="5800" dirty="0">
                <a:latin typeface="Century Gothic" panose="020B0502020202020204" pitchFamily="34" charset="0"/>
              </a:rPr>
              <a:t>4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5800" b="1" dirty="0" err="1">
                <a:latin typeface="Century Gothic" panose="020B0502020202020204" pitchFamily="34" charset="0"/>
              </a:rPr>
              <a:t>Флейм</a:t>
            </a:r>
            <a:r>
              <a:rPr lang="ru-RU" sz="5800" dirty="0">
                <a:latin typeface="Century Gothic" panose="020B0502020202020204" pitchFamily="34" charset="0"/>
              </a:rPr>
              <a:t> — от англ. </a:t>
            </a:r>
            <a:r>
              <a:rPr lang="ru-RU" sz="5800" dirty="0" err="1">
                <a:latin typeface="Century Gothic" panose="020B0502020202020204" pitchFamily="34" charset="0"/>
              </a:rPr>
              <a:t>Flame</a:t>
            </a:r>
            <a:r>
              <a:rPr lang="ru-RU" sz="5800" dirty="0">
                <a:latin typeface="Century Gothic" panose="020B0502020202020204" pitchFamily="34" charset="0"/>
              </a:rPr>
              <a:t>, дискуссия или отдельное сообщение, не несущее никакой пользы. Скажем, спор ради спора, когда один из спорщиков или сразу оба и не собираются прислушиваться к мнению оппонентов — это тот самый </a:t>
            </a:r>
            <a:r>
              <a:rPr lang="ru-RU" sz="5800" dirty="0" err="1" smtClean="0">
                <a:latin typeface="Century Gothic" panose="020B0502020202020204" pitchFamily="34" charset="0"/>
              </a:rPr>
              <a:t>флейм</a:t>
            </a:r>
            <a:r>
              <a:rPr lang="ru-RU" sz="5800" dirty="0">
                <a:latin typeface="Century Gothic" panose="020B0502020202020204" pitchFamily="34" charset="0"/>
              </a:rPr>
              <a:t>;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5800" b="1" dirty="0" err="1">
                <a:latin typeface="Century Gothic" panose="020B0502020202020204" pitchFamily="34" charset="0"/>
              </a:rPr>
              <a:t>Флейминг</a:t>
            </a:r>
            <a:r>
              <a:rPr lang="ru-RU" sz="5800" dirty="0">
                <a:latin typeface="Century Gothic" panose="020B0502020202020204" pitchFamily="34" charset="0"/>
              </a:rPr>
              <a:t> -  агрессивное речевое взаимодействие, смысл которого состоит исключительно в развитии агрессивного, оскорбляющего диалога и </a:t>
            </a:r>
            <a:r>
              <a:rPr lang="ru-RU" sz="5800" dirty="0" err="1">
                <a:latin typeface="Century Gothic" panose="020B0502020202020204" pitchFamily="34" charset="0"/>
              </a:rPr>
              <a:t>полилога</a:t>
            </a:r>
            <a:r>
              <a:rPr lang="ru-RU" sz="5800" dirty="0">
                <a:latin typeface="Century Gothic" panose="020B0502020202020204" pitchFamily="34" charset="0"/>
              </a:rPr>
              <a:t>, часто является результатом </a:t>
            </a:r>
            <a:r>
              <a:rPr lang="ru-RU" sz="5800" dirty="0" smtClean="0">
                <a:latin typeface="Century Gothic" panose="020B0502020202020204" pitchFamily="34" charset="0"/>
              </a:rPr>
              <a:t>тролллинга</a:t>
            </a:r>
            <a:r>
              <a:rPr lang="ru-RU" sz="5800" dirty="0">
                <a:latin typeface="Century Gothic" panose="020B0502020202020204" pitchFamily="34" charset="0"/>
              </a:rPr>
              <a:t>4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5800" b="1" dirty="0" err="1">
                <a:latin typeface="Century Gothic" panose="020B0502020202020204" pitchFamily="34" charset="0"/>
              </a:rPr>
              <a:t>Флуд</a:t>
            </a:r>
            <a:r>
              <a:rPr lang="ru-RU" sz="5800" dirty="0">
                <a:latin typeface="Century Gothic" panose="020B0502020202020204" pitchFamily="34" charset="0"/>
              </a:rPr>
              <a:t> - от англ. </a:t>
            </a:r>
            <a:r>
              <a:rPr lang="ru-RU" sz="5800" dirty="0" err="1">
                <a:latin typeface="Century Gothic" panose="020B0502020202020204" pitchFamily="34" charset="0"/>
              </a:rPr>
              <a:t>Flооd</a:t>
            </a:r>
            <a:r>
              <a:rPr lang="ru-RU" sz="5800" dirty="0">
                <a:latin typeface="Century Gothic" panose="020B0502020202020204" pitchFamily="34" charset="0"/>
              </a:rPr>
              <a:t>, наводнение. Бессмысленные, мусорные сообщения, как правило, повторяющиеся и мешающие плодотворному обсуждению. Часто так же обозначают пространные отклонения от темы беседы, замечания не по </a:t>
            </a:r>
            <a:r>
              <a:rPr lang="ru-RU" sz="5800" dirty="0" smtClean="0">
                <a:latin typeface="Century Gothic" panose="020B0502020202020204" pitchFamily="34" charset="0"/>
              </a:rPr>
              <a:t>существу</a:t>
            </a:r>
            <a:r>
              <a:rPr lang="ru-RU" sz="5800" dirty="0">
                <a:latin typeface="Century Gothic" panose="020B0502020202020204" pitchFamily="34" charset="0"/>
              </a:rPr>
              <a:t>;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5800" b="1" dirty="0" err="1">
                <a:latin typeface="Century Gothic" panose="020B0502020202020204" pitchFamily="34" charset="0"/>
              </a:rPr>
              <a:t>Фолловер</a:t>
            </a:r>
            <a:r>
              <a:rPr lang="ru-RU" sz="5800" dirty="0">
                <a:latin typeface="Century Gothic" panose="020B0502020202020204" pitchFamily="34" charset="0"/>
              </a:rPr>
              <a:t> — от англ. </a:t>
            </a:r>
            <a:r>
              <a:rPr lang="ru-RU" sz="5800" dirty="0" err="1">
                <a:latin typeface="Century Gothic" panose="020B0502020202020204" pitchFamily="34" charset="0"/>
              </a:rPr>
              <a:t>Follower</a:t>
            </a:r>
            <a:r>
              <a:rPr lang="ru-RU" sz="5800" dirty="0">
                <a:latin typeface="Century Gothic" panose="020B0502020202020204" pitchFamily="34" charset="0"/>
              </a:rPr>
              <a:t>, последователь. Так называют человека, который подписался на чьи-то обновления в социальных сетях. Количество таких подписчиков — своего рода индикатор популярности </a:t>
            </a:r>
            <a:r>
              <a:rPr lang="ru-RU" sz="5800" dirty="0" smtClean="0">
                <a:latin typeface="Century Gothic" panose="020B0502020202020204" pitchFamily="34" charset="0"/>
              </a:rPr>
              <a:t>пользователя;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5800" b="1" dirty="0" err="1">
                <a:latin typeface="Century Gothic" panose="020B0502020202020204" pitchFamily="34" charset="0"/>
              </a:rPr>
              <a:t>Хеппислепинг</a:t>
            </a:r>
            <a:r>
              <a:rPr lang="ru-RU" sz="5800" b="1" dirty="0">
                <a:latin typeface="Century Gothic" panose="020B0502020202020204" pitchFamily="34" charset="0"/>
              </a:rPr>
              <a:t> (счастливое хлопанье, радостное избиение)</a:t>
            </a:r>
            <a:r>
              <a:rPr lang="ru-RU" sz="5800" dirty="0">
                <a:latin typeface="Century Gothic" panose="020B0502020202020204" pitchFamily="34" charset="0"/>
              </a:rPr>
              <a:t> — название происходит от случаев в английском метро, где подростки избивали прохожих, тогда как другие записывали это на камеру мобильного телефона. Сейчас это название закрепилось за любыми видеороликами с записями </a:t>
            </a:r>
            <a:r>
              <a:rPr lang="ru-RU" sz="5800" dirty="0" smtClean="0">
                <a:latin typeface="Century Gothic" panose="020B0502020202020204" pitchFamily="34" charset="0"/>
              </a:rPr>
              <a:t>реальны х </a:t>
            </a:r>
            <a:r>
              <a:rPr lang="ru-RU" sz="5800" dirty="0">
                <a:latin typeface="Century Gothic" panose="020B0502020202020204" pitchFamily="34" charset="0"/>
              </a:rPr>
              <a:t>сцен насилия. Эти ролики размещают в Интернете, где их могут просматривать тысячи людей, без согласия </a:t>
            </a:r>
            <a:r>
              <a:rPr lang="ru-RU" sz="5800" dirty="0" smtClean="0">
                <a:latin typeface="Century Gothic" panose="020B0502020202020204" pitchFamily="34" charset="0"/>
              </a:rPr>
              <a:t>жертвы</a:t>
            </a:r>
            <a:r>
              <a:rPr lang="ru-RU" sz="5800" dirty="0">
                <a:latin typeface="Century Gothic" panose="020B0502020202020204" pitchFamily="34" charset="0"/>
              </a:rPr>
              <a:t>;</a:t>
            </a:r>
            <a:endParaRPr lang="ru-RU" sz="5800" dirty="0">
              <a:latin typeface="Century Gothic" panose="020B0502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Ø"/>
            </a:pPr>
            <a:r>
              <a:rPr lang="ru-RU" sz="5800" b="1" dirty="0" err="1">
                <a:latin typeface="Century Gothic" panose="020B0502020202020204" pitchFamily="34" charset="0"/>
              </a:rPr>
              <a:t>Хэштег</a:t>
            </a:r>
            <a:r>
              <a:rPr lang="ru-RU" sz="5800" dirty="0">
                <a:latin typeface="Century Gothic" panose="020B0502020202020204" pitchFamily="34" charset="0"/>
              </a:rPr>
              <a:t> — от англ. </a:t>
            </a:r>
            <a:r>
              <a:rPr lang="ru-RU" sz="5800" dirty="0" err="1">
                <a:latin typeface="Century Gothic" panose="020B0502020202020204" pitchFamily="34" charset="0"/>
              </a:rPr>
              <a:t>Hashtag</a:t>
            </a:r>
            <a:r>
              <a:rPr lang="ru-RU" sz="5800" dirty="0">
                <a:latin typeface="Century Gothic" panose="020B0502020202020204" pitchFamily="34" charset="0"/>
              </a:rPr>
              <a:t>. Ключевое слово или фраза для конкретной публикации в сети. Обозначается символом решётки — #. Например, так: #</a:t>
            </a:r>
            <a:r>
              <a:rPr lang="ru-RU" sz="5800" dirty="0" err="1" smtClean="0">
                <a:latin typeface="Century Gothic" panose="020B0502020202020204" pitchFamily="34" charset="0"/>
              </a:rPr>
              <a:t>mtsmedia_party</a:t>
            </a:r>
            <a:r>
              <a:rPr lang="ru-RU" sz="5800" dirty="0" smtClean="0">
                <a:latin typeface="Century Gothic" panose="020B0502020202020204" pitchFamily="34" charset="0"/>
              </a:rPr>
              <a:t>; </a:t>
            </a:r>
            <a:r>
              <a:rPr lang="ru-RU" sz="5800" dirty="0" err="1" smtClean="0">
                <a:latin typeface="Century Gothic" panose="020B0502020202020204" pitchFamily="34" charset="0"/>
              </a:rPr>
              <a:t>Хэштеги</a:t>
            </a:r>
            <a:r>
              <a:rPr lang="ru-RU" sz="5800" dirty="0" smtClean="0">
                <a:latin typeface="Century Gothic" panose="020B0502020202020204" pitchFamily="34" charset="0"/>
              </a:rPr>
              <a:t> </a:t>
            </a:r>
            <a:r>
              <a:rPr lang="ru-RU" sz="5800" dirty="0">
                <a:latin typeface="Century Gothic" panose="020B0502020202020204" pitchFamily="34" charset="0"/>
              </a:rPr>
              <a:t>упрощают поиск сообщений по определённой тематике. Почти обязательным считается употребление </a:t>
            </a:r>
            <a:r>
              <a:rPr lang="ru-RU" sz="5800" dirty="0" err="1">
                <a:latin typeface="Century Gothic" panose="020B0502020202020204" pitchFamily="34" charset="0"/>
              </a:rPr>
              <a:t>хэштегов</a:t>
            </a:r>
            <a:r>
              <a:rPr lang="ru-RU" sz="5800" dirty="0">
                <a:latin typeface="Century Gothic" panose="020B0502020202020204" pitchFamily="34" charset="0"/>
              </a:rPr>
              <a:t> в </a:t>
            </a:r>
            <a:r>
              <a:rPr lang="ru-RU" sz="5800" dirty="0" err="1">
                <a:latin typeface="Century Gothic" panose="020B0502020202020204" pitchFamily="34" charset="0"/>
              </a:rPr>
              <a:t>Twitter</a:t>
            </a:r>
            <a:r>
              <a:rPr lang="ru-RU" sz="5800" dirty="0">
                <a:latin typeface="Century Gothic" panose="020B0502020202020204" pitchFamily="34" charset="0"/>
              </a:rPr>
              <a:t> и </a:t>
            </a:r>
            <a:r>
              <a:rPr lang="ru-RU" sz="5800" dirty="0" err="1">
                <a:latin typeface="Century Gothic" panose="020B0502020202020204" pitchFamily="34" charset="0"/>
              </a:rPr>
              <a:t>YouTube</a:t>
            </a:r>
            <a:r>
              <a:rPr lang="ru-RU" sz="5800" dirty="0">
                <a:latin typeface="Century Gothic" panose="020B0502020202020204" pitchFamily="34" charset="0"/>
              </a:rPr>
              <a:t>. Для каждого сообщения можно назначить несколько </a:t>
            </a:r>
            <a:r>
              <a:rPr lang="ru-RU" sz="5800" dirty="0" err="1">
                <a:latin typeface="Century Gothic" panose="020B0502020202020204" pitchFamily="34" charset="0"/>
              </a:rPr>
              <a:t>хэштегов</a:t>
            </a:r>
            <a:r>
              <a:rPr lang="ru-RU" sz="5800" dirty="0"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5800" b="1" dirty="0"/>
              <a:t> </a:t>
            </a:r>
            <a:endParaRPr lang="ru-RU" sz="5800" dirty="0"/>
          </a:p>
          <a:p>
            <a:endParaRPr lang="ru-RU" sz="5800" dirty="0"/>
          </a:p>
        </p:txBody>
      </p:sp>
    </p:spTree>
    <p:extLst>
      <p:ext uri="{BB962C8B-B14F-4D97-AF65-F5344CB8AC3E}">
        <p14:creationId xmlns:p14="http://schemas.microsoft.com/office/powerpoint/2010/main" val="2059818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14200" cy="10527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i="1" dirty="0" smtClean="0">
                <a:latin typeface="Century Gothic" panose="020B0502020202020204" pitchFamily="34" charset="0"/>
              </a:rPr>
              <a:t>Молодежный </a:t>
            </a:r>
            <a:r>
              <a:rPr lang="ru-RU" sz="4000" b="1" i="1" dirty="0">
                <a:latin typeface="Century Gothic" panose="020B0502020202020204" pitchFamily="34" charset="0"/>
              </a:rPr>
              <a:t>сленг </a:t>
            </a:r>
            <a:br>
              <a:rPr lang="ru-RU" sz="4000" b="1" i="1" dirty="0">
                <a:latin typeface="Century Gothic" panose="020B0502020202020204" pitchFamily="34" charset="0"/>
              </a:rPr>
            </a:br>
            <a:endParaRPr lang="ru-RU" sz="4000" b="1" i="1" dirty="0"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114201" cy="580526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>
                <a:latin typeface="Century Gothic" panose="020B0502020202020204" pitchFamily="34" charset="0"/>
              </a:rPr>
              <a:t>Агриться</a:t>
            </a:r>
            <a:r>
              <a:rPr lang="ru-RU" sz="1900" b="1" dirty="0">
                <a:latin typeface="Century Gothic" panose="020B0502020202020204" pitchFamily="34" charset="0"/>
              </a:rPr>
              <a:t> </a:t>
            </a:r>
            <a:r>
              <a:rPr lang="ru-RU" sz="1900" b="1" dirty="0" smtClean="0">
                <a:latin typeface="Century Gothic" panose="020B0502020202020204" pitchFamily="34" charset="0"/>
              </a:rPr>
              <a:t>– </a:t>
            </a:r>
            <a:r>
              <a:rPr lang="ru-RU" sz="1900" dirty="0" smtClean="0">
                <a:latin typeface="Century Gothic" panose="020B0502020202020204" pitchFamily="34" charset="0"/>
              </a:rPr>
              <a:t>злиться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>
                <a:latin typeface="Century Gothic" panose="020B0502020202020204" pitchFamily="34" charset="0"/>
              </a:rPr>
              <a:t>АПВС</a:t>
            </a:r>
            <a:r>
              <a:rPr lang="ru-RU" sz="1900" dirty="0">
                <a:latin typeface="Century Gothic" panose="020B0502020202020204" pitchFamily="34" charset="0"/>
              </a:rPr>
              <a:t> – аббревиатура от «А почему вы спрашиваете</a:t>
            </a:r>
            <a:r>
              <a:rPr lang="ru-RU" sz="1900" dirty="0" smtClean="0">
                <a:latin typeface="Century Gothic" panose="020B0502020202020204" pitchFamily="34" charset="0"/>
              </a:rPr>
              <a:t>?»;</a:t>
            </a:r>
            <a:endParaRPr lang="ru-RU" sz="19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>
                <a:latin typeface="Century Gothic" panose="020B0502020202020204" pitchFamily="34" charset="0"/>
              </a:rPr>
              <a:t>Апнуться</a:t>
            </a:r>
            <a:r>
              <a:rPr lang="ru-RU" sz="1900" b="1" dirty="0">
                <a:latin typeface="Century Gothic" panose="020B0502020202020204" pitchFamily="34" charset="0"/>
              </a:rPr>
              <a:t> - </a:t>
            </a:r>
            <a:r>
              <a:rPr lang="ru-RU" sz="1900" dirty="0">
                <a:latin typeface="Century Gothic" panose="020B0502020202020204" pitchFamily="34" charset="0"/>
              </a:rPr>
              <a:t>повысить [уровень</a:t>
            </a:r>
            <a:r>
              <a:rPr lang="ru-RU" sz="1900" dirty="0" smtClean="0">
                <a:latin typeface="Century Gothic" panose="020B0502020202020204" pitchFamily="34" charset="0"/>
              </a:rPr>
              <a:t>];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Ауф</a:t>
            </a:r>
            <a:r>
              <a:rPr lang="ru-RU" sz="1900" dirty="0">
                <a:latin typeface="Century Gothic" panose="020B0502020202020204" pitchFamily="34" charset="0"/>
              </a:rPr>
              <a:t> — кайф, круто. Этот возглас используют для выражения самых разных </a:t>
            </a:r>
            <a:r>
              <a:rPr lang="ru-RU" sz="1900" dirty="0" smtClean="0">
                <a:latin typeface="Century Gothic" panose="020B0502020202020204" pitchFamily="34" charset="0"/>
              </a:rPr>
              <a:t>эмоций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Байтить</a:t>
            </a:r>
            <a:r>
              <a:rPr lang="ru-RU" sz="1900" dirty="0" smtClean="0">
                <a:latin typeface="Century Gothic" panose="020B0502020202020204" pitchFamily="34" charset="0"/>
              </a:rPr>
              <a:t> — провоцировать. Происходит от </a:t>
            </a:r>
            <a:r>
              <a:rPr lang="ru-RU" sz="1900" dirty="0" err="1" smtClean="0">
                <a:latin typeface="Century Gothic" panose="020B0502020202020204" pitchFamily="34" charset="0"/>
              </a:rPr>
              <a:t>to</a:t>
            </a:r>
            <a:r>
              <a:rPr lang="ru-RU" sz="1900" dirty="0" smtClean="0">
                <a:latin typeface="Century Gothic" panose="020B0502020202020204" pitchFamily="34" charset="0"/>
              </a:rPr>
              <a:t> </a:t>
            </a:r>
            <a:r>
              <a:rPr lang="ru-RU" sz="1900" dirty="0" err="1" smtClean="0">
                <a:latin typeface="Century Gothic" panose="020B0502020202020204" pitchFamily="34" charset="0"/>
              </a:rPr>
              <a:t>bite</a:t>
            </a:r>
            <a:r>
              <a:rPr lang="ru-RU" sz="1900" dirty="0" smtClean="0">
                <a:latin typeface="Century Gothic" panose="020B0502020202020204" pitchFamily="34" charset="0"/>
              </a:rPr>
              <a:t> — </a:t>
            </a:r>
            <a:r>
              <a:rPr lang="ru-RU" sz="1900" dirty="0" smtClean="0">
                <a:latin typeface="Century Gothic" panose="020B0502020202020204" pitchFamily="34" charset="0"/>
              </a:rPr>
              <a:t>укусить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smtClean="0">
                <a:latin typeface="Century Gothic" panose="020B0502020202020204" pitchFamily="34" charset="0"/>
              </a:rPr>
              <a:t>Бомбить </a:t>
            </a:r>
            <a:r>
              <a:rPr lang="ru-RU" sz="1900" dirty="0" smtClean="0">
                <a:latin typeface="Century Gothic" panose="020B0502020202020204" pitchFamily="34" charset="0"/>
              </a:rPr>
              <a:t>—</a:t>
            </a:r>
            <a:r>
              <a:rPr lang="ru-RU" sz="1900" dirty="0">
                <a:latin typeface="Century Gothic" panose="020B0502020202020204" pitchFamily="34" charset="0"/>
              </a:rPr>
              <a:t> это значит активно выражать свое недовольство </a:t>
            </a:r>
            <a:r>
              <a:rPr lang="ru-RU" sz="1900" dirty="0" smtClean="0">
                <a:latin typeface="Century Gothic" panose="020B0502020202020204" pitchFamily="34" charset="0"/>
              </a:rPr>
              <a:t>чем-то;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Вайб</a:t>
            </a:r>
            <a:r>
              <a:rPr lang="ru-RU" sz="1900" dirty="0">
                <a:latin typeface="Century Gothic" panose="020B0502020202020204" pitchFamily="34" charset="0"/>
              </a:rPr>
              <a:t> — атмосфера, </a:t>
            </a:r>
            <a:r>
              <a:rPr lang="ru-RU" sz="1900" dirty="0" smtClean="0">
                <a:latin typeface="Century Gothic" panose="020B0502020202020204" pitchFamily="34" charset="0"/>
              </a:rPr>
              <a:t>настроение;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Варик</a:t>
            </a:r>
            <a:r>
              <a:rPr lang="ru-RU" sz="1900" dirty="0">
                <a:latin typeface="Century Gothic" panose="020B0502020202020204" pitchFamily="34" charset="0"/>
              </a:rPr>
              <a:t> — </a:t>
            </a:r>
            <a:r>
              <a:rPr lang="ru-RU" sz="1900" dirty="0" smtClean="0">
                <a:latin typeface="Century Gothic" panose="020B0502020202020204" pitchFamily="34" charset="0"/>
              </a:rPr>
              <a:t>вариант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Войсить</a:t>
            </a:r>
            <a:r>
              <a:rPr lang="ru-RU" sz="1900" dirty="0">
                <a:latin typeface="Century Gothic" panose="020B0502020202020204" pitchFamily="34" charset="0"/>
              </a:rPr>
              <a:t> — записывать голосовые </a:t>
            </a:r>
            <a:r>
              <a:rPr lang="ru-RU" sz="1900" dirty="0" smtClean="0">
                <a:latin typeface="Century Gothic" panose="020B0502020202020204" pitchFamily="34" charset="0"/>
              </a:rPr>
              <a:t>сообщения;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Гамать</a:t>
            </a:r>
            <a:r>
              <a:rPr lang="ru-RU" sz="1900" b="1" dirty="0" smtClean="0">
                <a:latin typeface="Century Gothic" panose="020B0502020202020204" pitchFamily="34" charset="0"/>
              </a:rPr>
              <a:t> </a:t>
            </a:r>
            <a:r>
              <a:rPr lang="ru-RU" sz="1900" b="1" dirty="0" smtClean="0">
                <a:latin typeface="Century Gothic" panose="020B0502020202020204" pitchFamily="34" charset="0"/>
              </a:rPr>
              <a:t>– </a:t>
            </a:r>
            <a:r>
              <a:rPr lang="ru-RU" sz="1900" dirty="0" smtClean="0">
                <a:latin typeface="Century Gothic" panose="020B0502020202020204" pitchFamily="34" charset="0"/>
              </a:rPr>
              <a:t>играть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900" b="1" dirty="0" err="1">
                <a:latin typeface="Century Gothic" panose="020B0502020202020204" pitchFamily="34" charset="0"/>
              </a:rPr>
              <a:t>Задонатить</a:t>
            </a:r>
            <a:r>
              <a:rPr lang="ru-RU" sz="1900" dirty="0">
                <a:latin typeface="Century Gothic" panose="020B0502020202020204" pitchFamily="34" charset="0"/>
              </a:rPr>
              <a:t> — </a:t>
            </a:r>
            <a:r>
              <a:rPr lang="ru-RU" sz="1900" dirty="0" smtClean="0">
                <a:latin typeface="Century Gothic" panose="020B0502020202020204" pitchFamily="34" charset="0"/>
              </a:rPr>
              <a:t>пожертвовать;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Зашквар</a:t>
            </a:r>
            <a:r>
              <a:rPr lang="ru-RU" sz="1900" dirty="0">
                <a:latin typeface="Century Gothic" panose="020B0502020202020204" pitchFamily="34" charset="0"/>
              </a:rPr>
              <a:t> — что-то позорное, ощущение стыда за </a:t>
            </a:r>
            <a:r>
              <a:rPr lang="ru-RU" sz="1900" dirty="0" smtClean="0">
                <a:latin typeface="Century Gothic" panose="020B0502020202020204" pitchFamily="34" charset="0"/>
              </a:rPr>
              <a:t>поступок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 fontAlgn="base"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Забайтить</a:t>
            </a:r>
            <a:r>
              <a:rPr lang="ru-RU" sz="1900" b="1" dirty="0" smtClean="0">
                <a:latin typeface="Century Gothic" panose="020B0502020202020204" pitchFamily="34" charset="0"/>
              </a:rPr>
              <a:t> </a:t>
            </a:r>
            <a:r>
              <a:rPr lang="ru-RU" sz="1900" b="1" dirty="0" smtClean="0">
                <a:latin typeface="Century Gothic" panose="020B0502020202020204" pitchFamily="34" charset="0"/>
              </a:rPr>
              <a:t>– </a:t>
            </a:r>
            <a:r>
              <a:rPr lang="ru-RU" sz="1900" dirty="0" smtClean="0">
                <a:latin typeface="Century Gothic" panose="020B0502020202020204" pitchFamily="34" charset="0"/>
              </a:rPr>
              <a:t>спровоцировать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>
                <a:latin typeface="Century Gothic" panose="020B0502020202020204" pitchFamily="34" charset="0"/>
              </a:rPr>
              <a:t>Изи </a:t>
            </a:r>
            <a:r>
              <a:rPr lang="ru-RU" sz="1900" b="1" dirty="0" smtClean="0">
                <a:latin typeface="Century Gothic" panose="020B0502020202020204" pitchFamily="34" charset="0"/>
              </a:rPr>
              <a:t>– </a:t>
            </a:r>
            <a:r>
              <a:rPr lang="ru-RU" sz="1900" dirty="0" smtClean="0">
                <a:latin typeface="Century Gothic" panose="020B0502020202020204" pitchFamily="34" charset="0"/>
              </a:rPr>
              <a:t>легко</a:t>
            </a:r>
            <a:r>
              <a:rPr lang="ru-RU" sz="1900" dirty="0">
                <a:latin typeface="Century Gothic" panose="020B0502020202020204" pitchFamily="34" charset="0"/>
              </a:rPr>
              <a:t>;</a:t>
            </a:r>
            <a:endParaRPr lang="ru-RU" sz="1900" dirty="0" smtClean="0">
              <a:latin typeface="Century Gothic" panose="020B0502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1900" b="1" dirty="0" err="1" smtClean="0">
                <a:latin typeface="Century Gothic" panose="020B0502020202020204" pitchFamily="34" charset="0"/>
              </a:rPr>
              <a:t>Имхо</a:t>
            </a:r>
            <a:r>
              <a:rPr lang="ru-RU" sz="1900" b="1" dirty="0">
                <a:latin typeface="Century Gothic" panose="020B0502020202020204" pitchFamily="34" charset="0"/>
              </a:rPr>
              <a:t> </a:t>
            </a:r>
            <a:r>
              <a:rPr lang="ru-RU" sz="1900" dirty="0" smtClean="0">
                <a:latin typeface="Century Gothic" panose="020B0502020202020204" pitchFamily="34" charset="0"/>
              </a:rPr>
              <a:t>-  </a:t>
            </a:r>
            <a:r>
              <a:rPr lang="ru-RU" sz="1900" dirty="0">
                <a:latin typeface="Century Gothic" panose="020B0502020202020204" pitchFamily="34" charset="0"/>
              </a:rPr>
              <a:t>д</a:t>
            </a:r>
            <a:r>
              <a:rPr lang="ru-RU" sz="1900" dirty="0" smtClean="0">
                <a:latin typeface="Century Gothic" panose="020B0502020202020204" pitchFamily="34" charset="0"/>
              </a:rPr>
              <a:t>а </a:t>
            </a:r>
            <a:r>
              <a:rPr lang="ru-RU" sz="1900" dirty="0">
                <a:latin typeface="Century Gothic" panose="020B0502020202020204" pitchFamily="34" charset="0"/>
              </a:rPr>
              <a:t>кого это вообще волнует</a:t>
            </a:r>
            <a:r>
              <a:rPr lang="ru-RU" sz="1900" dirty="0" smtClean="0">
                <a:latin typeface="Century Gothic" panose="020B0502020202020204" pitchFamily="34" charset="0"/>
              </a:rPr>
              <a:t>?!</a:t>
            </a:r>
          </a:p>
          <a:p>
            <a:pPr marL="0" indent="0">
              <a:buNone/>
            </a:pPr>
            <a:r>
              <a:rPr lang="ru-RU" sz="1900" dirty="0"/>
              <a:t/>
            </a:r>
            <a:br>
              <a:rPr lang="ru-RU" sz="1900" dirty="0"/>
            </a:b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94820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135</TotalTime>
  <Words>241</Words>
  <Application>Microsoft Office PowerPoint</Application>
  <PresentationFormat>Экран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Алгоритм действий педагога при кибербуллинге       </vt:lpstr>
      <vt:lpstr> Действия педагога, если  он стал свидетелем кибербуллинга: </vt:lpstr>
      <vt:lpstr> Действия педагога, если он столкнулся  с ситуацией кибертравли? </vt:lpstr>
      <vt:lpstr> Чего не надо делать педагогу, если он стал свидетелем кибербуллинга: </vt:lpstr>
      <vt:lpstr> Техники психологической помощи   для поддержки  пострадавших от  кибербуллинга </vt:lpstr>
      <vt:lpstr> Словарь терминов  Интернет-пространства </vt:lpstr>
      <vt:lpstr>Презентация PowerPoint</vt:lpstr>
      <vt:lpstr>Презентация PowerPoint</vt:lpstr>
      <vt:lpstr> Молодежный сленг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педагога при «Кибербуллинге»       </dc:title>
  <dc:creator>HohlovaAnna</dc:creator>
  <cp:lastModifiedBy>Пользователь</cp:lastModifiedBy>
  <cp:revision>32</cp:revision>
  <dcterms:created xsi:type="dcterms:W3CDTF">2021-03-22T02:28:34Z</dcterms:created>
  <dcterms:modified xsi:type="dcterms:W3CDTF">2021-11-15T14:27:26Z</dcterms:modified>
</cp:coreProperties>
</file>