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07" r:id="rId1"/>
  </p:sldMasterIdLst>
  <p:handoutMasterIdLst>
    <p:handoutMasterId r:id="rId27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80" r:id="rId22"/>
    <p:sldId id="279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14F5C-0D68-4A0B-9F1B-0B01E8216EE7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9994A-79F7-4AC7-A2C9-44D4C26F5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36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729789"/>
            <a:ext cx="10058400" cy="186883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97A-C789-42A4-BE02-D0142B05557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AC2E-6DCF-4F06-AC28-ACC2DC6FE0E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360225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/>
          <p:nvPr userDrawn="1"/>
        </p:nvSpPr>
        <p:spPr>
          <a:xfrm>
            <a:off x="15" y="0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31881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0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97A-C789-42A4-BE02-D0142B05557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AC2E-6DCF-4F06-AC28-ACC2DC6FE0E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7"/>
          <p:cNvSpPr/>
          <p:nvPr userDrawn="1"/>
        </p:nvSpPr>
        <p:spPr>
          <a:xfrm>
            <a:off x="0" y="1514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036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97A-C789-42A4-BE02-D0142B05557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AC2E-6DCF-4F06-AC28-ACC2DC6FE0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7"/>
          <p:cNvSpPr/>
          <p:nvPr userDrawn="1"/>
        </p:nvSpPr>
        <p:spPr>
          <a:xfrm>
            <a:off x="0" y="1514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049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083" y="1329502"/>
            <a:ext cx="10058400" cy="53962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7"/>
          <p:cNvSpPr/>
          <p:nvPr userDrawn="1"/>
        </p:nvSpPr>
        <p:spPr>
          <a:xfrm>
            <a:off x="15" y="0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97A-C789-42A4-BE02-D0142B05557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AC2E-6DCF-4F06-AC28-ACC2DC6FE0E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030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69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97A-C789-42A4-BE02-D0142B05557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AC2E-6DCF-4F06-AC28-ACC2DC6FE0E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/>
          <p:nvPr userDrawn="1"/>
        </p:nvSpPr>
        <p:spPr>
          <a:xfrm>
            <a:off x="0" y="1514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9053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8767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299411"/>
            <a:ext cx="4937760" cy="45696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99411"/>
            <a:ext cx="4937760" cy="456968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97A-C789-42A4-BE02-D0142B05557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AC2E-6DCF-4F06-AC28-ACC2DC6FE0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7"/>
          <p:cNvSpPr/>
          <p:nvPr userDrawn="1"/>
        </p:nvSpPr>
        <p:spPr>
          <a:xfrm>
            <a:off x="0" y="1514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476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842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255793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992075"/>
            <a:ext cx="4937760" cy="42162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255793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1992075"/>
            <a:ext cx="4937760" cy="42162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97A-C789-42A4-BE02-D0142B05557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AC2E-6DCF-4F06-AC28-ACC2DC6FE0E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7"/>
          <p:cNvSpPr/>
          <p:nvPr userDrawn="1"/>
        </p:nvSpPr>
        <p:spPr>
          <a:xfrm>
            <a:off x="0" y="1514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981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97A-C789-42A4-BE02-D0142B05557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AC2E-6DCF-4F06-AC28-ACC2DC6FE0E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7"/>
          <p:cNvSpPr/>
          <p:nvPr userDrawn="1"/>
        </p:nvSpPr>
        <p:spPr>
          <a:xfrm>
            <a:off x="0" y="1514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205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97A-C789-42A4-BE02-D0142B05557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AC2E-6DCF-4F06-AC28-ACC2DC6FE0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7"/>
          <p:cNvSpPr/>
          <p:nvPr userDrawn="1"/>
        </p:nvSpPr>
        <p:spPr>
          <a:xfrm>
            <a:off x="0" y="1514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446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EE0F97A-C789-42A4-BE02-D0142B05557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4FAC2E-6DCF-4F06-AC28-ACC2DC6FE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6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97A-C789-42A4-BE02-D0142B05557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AC2E-6DCF-4F06-AC28-ACC2DC6FE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9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00379"/>
            <a:ext cx="10058400" cy="456871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EE0F97A-C789-42A4-BE02-D0142B05557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4FAC2E-6DCF-4F06-AC28-ACC2DC6FE0E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0845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13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&#1080;&#1084;&#1103;@gmail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u="sng" dirty="0"/>
              <a:t>Кравцов А.Е</a:t>
            </a:r>
            <a:r>
              <a:rPr lang="ru-RU" u="sng" dirty="0" smtClean="0"/>
              <a:t>.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инженер </a:t>
            </a:r>
            <a:r>
              <a:rPr lang="ru-RU" dirty="0"/>
              <a:t>по обслуживанию </a:t>
            </a:r>
            <a:endParaRPr lang="ru-RU" dirty="0" smtClean="0"/>
          </a:p>
          <a:p>
            <a:pPr algn="r"/>
            <a:r>
              <a:rPr lang="ru-RU" dirty="0" smtClean="0"/>
              <a:t>ЭМВ </a:t>
            </a:r>
            <a:r>
              <a:rPr lang="ru-RU" dirty="0"/>
              <a:t>и ТСО МАОУ СОШ № 4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СОВРЕМЕННЫЕ РИСКИ</a:t>
            </a:r>
            <a:br>
              <a:rPr lang="ru-RU" b="1" dirty="0" smtClean="0"/>
            </a:br>
            <a:r>
              <a:rPr lang="ru-RU" b="1" dirty="0" smtClean="0"/>
              <a:t>В ЦИФРОВОЙ СРЕДЕ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76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366" y="176206"/>
            <a:ext cx="10058400" cy="988451"/>
          </a:xfrm>
        </p:spPr>
        <p:txBody>
          <a:bodyPr>
            <a:normAutofit/>
          </a:bodyPr>
          <a:lstStyle/>
          <a:p>
            <a:r>
              <a:rPr lang="ru-RU" sz="4200" dirty="0" smtClean="0"/>
              <a:t>Что можно сделать за деньги?</a:t>
            </a:r>
            <a:endParaRPr lang="ru-RU" sz="4200" dirty="0"/>
          </a:p>
        </p:txBody>
      </p:sp>
      <p:sp>
        <p:nvSpPr>
          <p:cNvPr id="40" name="TextBox 39"/>
          <p:cNvSpPr txBox="1"/>
          <p:nvPr/>
        </p:nvSpPr>
        <p:spPr>
          <a:xfrm>
            <a:off x="2107932" y="1350106"/>
            <a:ext cx="99057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Антивирусное ПО</a:t>
            </a:r>
          </a:p>
          <a:p>
            <a:r>
              <a:rPr lang="ru-RU" sz="2400" dirty="0" smtClean="0"/>
              <a:t>Предлагаются комплексные решения – тот же</a:t>
            </a:r>
            <a:r>
              <a:rPr lang="en-US" sz="2400" dirty="0" smtClean="0"/>
              <a:t> Kaspersky, Avast, Avira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smtClean="0"/>
              <a:t>дополнительно - </a:t>
            </a:r>
            <a:r>
              <a:rPr lang="en-US" sz="2400" dirty="0" smtClean="0"/>
              <a:t>ESET NOD</a:t>
            </a:r>
            <a:r>
              <a:rPr lang="ru-RU" sz="2400" dirty="0" smtClean="0"/>
              <a:t>32, </a:t>
            </a:r>
            <a:r>
              <a:rPr lang="en-US" sz="2400" dirty="0" err="1" smtClean="0"/>
              <a:t>Dr.Web</a:t>
            </a:r>
            <a:r>
              <a:rPr lang="ru-RU" sz="2400" dirty="0" smtClean="0"/>
              <a:t>. Цена вопроса – от 100 р.</a:t>
            </a:r>
            <a:r>
              <a:rPr lang="en-US" sz="2400" dirty="0" smtClean="0"/>
              <a:t>/</a:t>
            </a:r>
            <a:r>
              <a:rPr lang="ru-RU" sz="2400" dirty="0" smtClean="0"/>
              <a:t>мес.</a:t>
            </a:r>
            <a:endParaRPr lang="en-US" sz="2400" dirty="0" smtClean="0"/>
          </a:p>
          <a:p>
            <a:r>
              <a:rPr lang="ru-RU" sz="2400" dirty="0" smtClean="0"/>
              <a:t>Коммерческие предложения включают: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защиту для нескольких (2-3) устройств;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з</a:t>
            </a:r>
            <a:r>
              <a:rPr lang="ru-RU" sz="2400" dirty="0" smtClean="0"/>
              <a:t>ащиту (менеджер) паролей;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ограничение, фильтрация нежелательного контента;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защиту банковских операций.</a:t>
            </a:r>
          </a:p>
          <a:p>
            <a:r>
              <a:rPr lang="ru-RU" sz="2400" b="1" dirty="0" smtClean="0"/>
              <a:t>Защита от нежелательного контента</a:t>
            </a:r>
          </a:p>
          <a:p>
            <a:r>
              <a:rPr lang="ru-RU" sz="2400" dirty="0" smtClean="0"/>
              <a:t>Новый современный роутер (</a:t>
            </a:r>
            <a:r>
              <a:rPr lang="en-US" sz="2400" dirty="0" smtClean="0"/>
              <a:t>ASUS, D-Link, TP-Link, </a:t>
            </a:r>
            <a:r>
              <a:rPr lang="en-US" sz="2400" dirty="0" err="1" smtClean="0"/>
              <a:t>Netis</a:t>
            </a:r>
            <a:r>
              <a:rPr lang="en-US" sz="2400" dirty="0" smtClean="0"/>
              <a:t>, </a:t>
            </a:r>
            <a:r>
              <a:rPr lang="en-US" sz="2400" dirty="0" err="1" smtClean="0"/>
              <a:t>Zyxel</a:t>
            </a:r>
            <a:r>
              <a:rPr lang="en-US" sz="2400" dirty="0" smtClean="0"/>
              <a:t>)</a:t>
            </a:r>
            <a:r>
              <a:rPr lang="ru-RU" sz="2400" dirty="0" smtClean="0"/>
              <a:t> имеет возможность защиты при помощи Яндекс</a:t>
            </a:r>
            <a:r>
              <a:rPr lang="en-US" sz="2400" dirty="0" smtClean="0"/>
              <a:t>.DNS</a:t>
            </a:r>
            <a:r>
              <a:rPr lang="ru-RU" sz="2400" dirty="0" smtClean="0"/>
              <a:t>. Стоимость – от 2000 руб.</a:t>
            </a:r>
          </a:p>
          <a:p>
            <a:r>
              <a:rPr lang="ru-RU" sz="2400" b="1" dirty="0" smtClean="0"/>
              <a:t>Где купить?</a:t>
            </a:r>
            <a:endParaRPr lang="ru-RU" sz="2400" b="1" dirty="0"/>
          </a:p>
          <a:p>
            <a:r>
              <a:rPr lang="ru-RU" sz="2400" dirty="0" smtClean="0"/>
              <a:t>Антивирусное ПО и роутер можно приобрести у любого провайдера.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505" y="176206"/>
            <a:ext cx="1337753" cy="9884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57" y="1350106"/>
            <a:ext cx="1000376" cy="9840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79" y="4864611"/>
            <a:ext cx="1592731" cy="4851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74" y="3695109"/>
            <a:ext cx="1128740" cy="112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366" y="176206"/>
            <a:ext cx="10058400" cy="988451"/>
          </a:xfrm>
        </p:spPr>
        <p:txBody>
          <a:bodyPr>
            <a:normAutofit/>
          </a:bodyPr>
          <a:lstStyle/>
          <a:p>
            <a:r>
              <a:rPr lang="ru-RU" sz="4200" dirty="0" smtClean="0"/>
              <a:t>Парольная защита и отдельные аккаунты</a:t>
            </a:r>
            <a:endParaRPr lang="ru-RU" sz="4200" dirty="0"/>
          </a:p>
        </p:txBody>
      </p:sp>
      <p:sp>
        <p:nvSpPr>
          <p:cNvPr id="40" name="TextBox 39"/>
          <p:cNvSpPr txBox="1"/>
          <p:nvPr/>
        </p:nvSpPr>
        <p:spPr>
          <a:xfrm>
            <a:off x="466928" y="1350106"/>
            <a:ext cx="113047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Проблемы:</a:t>
            </a:r>
          </a:p>
          <a:p>
            <a:pPr algn="just"/>
            <a:r>
              <a:rPr lang="ru-RU" sz="2400" b="1" dirty="0" smtClean="0"/>
              <a:t>Слабые пароли.</a:t>
            </a:r>
            <a:r>
              <a:rPr lang="en-US" sz="2400" dirty="0" smtClean="0"/>
              <a:t> </a:t>
            </a:r>
            <a:r>
              <a:rPr lang="ru-RU" sz="2400" dirty="0" smtClean="0"/>
              <a:t>До сих пор – пароль, 123456, </a:t>
            </a:r>
            <a:r>
              <a:rPr lang="ru-RU" sz="2400" dirty="0" err="1" smtClean="0"/>
              <a:t>йцукен</a:t>
            </a:r>
            <a:r>
              <a:rPr lang="ru-RU" sz="2400" dirty="0" smtClean="0"/>
              <a:t> и т.д.</a:t>
            </a:r>
          </a:p>
          <a:p>
            <a:pPr algn="just"/>
            <a:r>
              <a:rPr lang="ru-RU" sz="2400" b="1" dirty="0" smtClean="0"/>
              <a:t>Один пароль везде. </a:t>
            </a:r>
            <a:r>
              <a:rPr lang="ru-RU" sz="2400" dirty="0" smtClean="0"/>
              <a:t>Достаточно потерять или украсть в одном месте.</a:t>
            </a:r>
          </a:p>
          <a:p>
            <a:pPr algn="just"/>
            <a:r>
              <a:rPr lang="ru-RU" sz="2400" b="1" dirty="0" smtClean="0"/>
              <a:t>Один аккаунт для всего. </a:t>
            </a:r>
            <a:r>
              <a:rPr lang="ru-RU" sz="2400" dirty="0" smtClean="0"/>
              <a:t>Риск незаконных действий возрастает многократно.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 smtClean="0"/>
              <a:t>Как должно быть:</a:t>
            </a:r>
          </a:p>
          <a:p>
            <a:pPr algn="just"/>
            <a:r>
              <a:rPr lang="ru-RU" sz="2400" b="1" dirty="0" smtClean="0"/>
              <a:t>Пароли. </a:t>
            </a:r>
            <a:r>
              <a:rPr lang="ru-RU" sz="2400" dirty="0" smtClean="0"/>
              <a:t>Длинная и сложная символьная комбинация (</a:t>
            </a:r>
            <a:r>
              <a:rPr lang="en-US" sz="2400" dirty="0" smtClean="0"/>
              <a:t>N47fjhH&amp;^12OwbnZ_!)</a:t>
            </a:r>
            <a:r>
              <a:rPr lang="ru-RU" sz="2400" dirty="0" smtClean="0"/>
              <a:t>, причем пароль на каждом ресурсе должен быть свой. Для хранения паролей существуют программы-менеджеры (в </a:t>
            </a:r>
            <a:r>
              <a:rPr lang="ru-RU" sz="2400" dirty="0" err="1" smtClean="0"/>
              <a:t>т.ч</a:t>
            </a:r>
            <a:r>
              <a:rPr lang="ru-RU" sz="2400" dirty="0" smtClean="0"/>
              <a:t>. встроенные в антивирус), но подойдет</a:t>
            </a:r>
          </a:p>
          <a:p>
            <a:pPr algn="just"/>
            <a:r>
              <a:rPr lang="ru-RU" sz="2400" dirty="0" smtClean="0"/>
              <a:t>и обычный текстовый файл.</a:t>
            </a:r>
            <a:endParaRPr lang="en-US" sz="2400" dirty="0" smtClean="0"/>
          </a:p>
          <a:p>
            <a:pPr algn="just"/>
            <a:r>
              <a:rPr lang="ru-RU" sz="2400" b="1" dirty="0" smtClean="0"/>
              <a:t>Двухфакторная аутентификация.</a:t>
            </a:r>
            <a:r>
              <a:rPr lang="en-US" sz="2400" b="1" dirty="0"/>
              <a:t> </a:t>
            </a:r>
            <a:r>
              <a:rPr lang="ru-RU" sz="2400" dirty="0" smtClean="0"/>
              <a:t>Везде, где это предлагается, следует использовать подтверждение входа при помощи телефона. Так Вы значительно снижаете риск доступа посторонних лиц к Вашему аккаунту.</a:t>
            </a:r>
            <a:endParaRPr lang="ru-RU" sz="2400" b="1" dirty="0" smtClean="0"/>
          </a:p>
          <a:p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505" y="176206"/>
            <a:ext cx="1337753" cy="98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366" y="176206"/>
            <a:ext cx="10058400" cy="988451"/>
          </a:xfrm>
        </p:spPr>
        <p:txBody>
          <a:bodyPr>
            <a:normAutofit/>
          </a:bodyPr>
          <a:lstStyle/>
          <a:p>
            <a:r>
              <a:rPr lang="ru-RU" sz="4200" dirty="0" smtClean="0"/>
              <a:t>Парольная защита и отдельные аккаунты</a:t>
            </a:r>
            <a:endParaRPr lang="ru-RU" sz="4200" dirty="0"/>
          </a:p>
        </p:txBody>
      </p:sp>
      <p:sp>
        <p:nvSpPr>
          <p:cNvPr id="40" name="TextBox 39"/>
          <p:cNvSpPr txBox="1"/>
          <p:nvPr/>
        </p:nvSpPr>
        <p:spPr>
          <a:xfrm>
            <a:off x="466928" y="1350106"/>
            <a:ext cx="114105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Если Вы используете один и тот же аккаунт в личных, рабочих целях, для доступа к соц. сетям и другим ресурсам, то в случае кражи пароля или взлома в одном месте, злоумышленник получит доступ ко всем Вашим данным и ресурсам, где Вы зарегистрированы. Причем доступ будет происходить незаметно для Вас.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 smtClean="0"/>
              <a:t>Рекомендации: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Аккаунт для телефона (</a:t>
            </a:r>
            <a:r>
              <a:rPr lang="ru-RU" sz="2400" dirty="0" smtClean="0">
                <a:hlinkClick r:id="rId2"/>
              </a:rPr>
              <a:t>имя</a:t>
            </a:r>
            <a:r>
              <a:rPr lang="en-US" sz="2400" dirty="0" smtClean="0">
                <a:hlinkClick r:id="rId2"/>
              </a:rPr>
              <a:t>@gmail.com</a:t>
            </a:r>
            <a:r>
              <a:rPr lang="en-US" sz="2400" dirty="0" smtClean="0"/>
              <a:t>) </a:t>
            </a:r>
            <a:r>
              <a:rPr lang="ru-RU" sz="2400" dirty="0" smtClean="0"/>
              <a:t>должен быть отдельным и использоваться только для телефона и доступа к сервисам </a:t>
            </a:r>
            <a:r>
              <a:rPr lang="en-US" sz="2400" dirty="0" smtClean="0"/>
              <a:t>Google</a:t>
            </a:r>
            <a:r>
              <a:rPr lang="ru-RU" sz="2400" dirty="0" smtClean="0"/>
              <a:t> на компьютере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457200" indent="-457200" algn="just">
              <a:buAutoNum type="arabicPeriod"/>
            </a:pPr>
            <a:r>
              <a:rPr lang="ru-RU" sz="2400" dirty="0" smtClean="0"/>
              <a:t>Аккаунт для работы и регистрации в различных важных сервисах. Хорошо подходят какие-либо локальные почтовые системы (</a:t>
            </a:r>
            <a:r>
              <a:rPr lang="en-US" sz="2400" dirty="0" smtClean="0"/>
              <a:t>sibmail.com)</a:t>
            </a:r>
            <a:r>
              <a:rPr lang="ru-RU" sz="2400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Аккаунт для личной переписки и всевозможных регистраций «где попало». Должен находиться на отличном от 2-го ресурсе (если рабочий ящик на </a:t>
            </a:r>
            <a:r>
              <a:rPr lang="en-US" sz="2400" dirty="0" smtClean="0"/>
              <a:t>mail.ru, </a:t>
            </a:r>
            <a:r>
              <a:rPr lang="ru-RU" sz="2400" dirty="0" smtClean="0"/>
              <a:t>заведите личный на </a:t>
            </a:r>
            <a:r>
              <a:rPr lang="en-US" sz="2400" dirty="0" err="1" smtClean="0"/>
              <a:t>yandex</a:t>
            </a:r>
            <a:r>
              <a:rPr lang="en-US" sz="2400" dirty="0" smtClean="0"/>
              <a:t> </a:t>
            </a:r>
            <a:r>
              <a:rPr lang="ru-RU" sz="2400" dirty="0" smtClean="0"/>
              <a:t>и наоборот).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505" y="176206"/>
            <a:ext cx="1337753" cy="98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442" y="176206"/>
            <a:ext cx="9893030" cy="988451"/>
          </a:xfrm>
        </p:spPr>
        <p:txBody>
          <a:bodyPr>
            <a:normAutofit fontScale="90000"/>
          </a:bodyPr>
          <a:lstStyle/>
          <a:p>
            <a:r>
              <a:rPr lang="ru-RU" sz="4200" dirty="0" smtClean="0"/>
              <a:t>Защита от потребительских и финансовых рисков</a:t>
            </a:r>
            <a:endParaRPr lang="ru-RU" sz="4200" dirty="0"/>
          </a:p>
        </p:txBody>
      </p:sp>
      <p:sp>
        <p:nvSpPr>
          <p:cNvPr id="40" name="TextBox 39"/>
          <p:cNvSpPr txBox="1"/>
          <p:nvPr/>
        </p:nvSpPr>
        <p:spPr>
          <a:xfrm>
            <a:off x="466928" y="1350106"/>
            <a:ext cx="11410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Важная особенность:</a:t>
            </a:r>
          </a:p>
          <a:p>
            <a:r>
              <a:rPr lang="ru-RU" sz="2400" dirty="0" smtClean="0"/>
              <a:t>На техническую сторону приходится относительно малая доля проблем.</a:t>
            </a:r>
          </a:p>
          <a:p>
            <a:r>
              <a:rPr lang="ru-RU" sz="2400" dirty="0" smtClean="0"/>
              <a:t>Основное слабое место – человек.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Что можно сделать с технической стороны?</a:t>
            </a:r>
          </a:p>
          <a:p>
            <a:r>
              <a:rPr lang="ru-RU" sz="2400" dirty="0" smtClean="0"/>
              <a:t>Значительная часть мер уже описана выше:</a:t>
            </a:r>
          </a:p>
          <a:p>
            <a:r>
              <a:rPr lang="ru-RU" sz="2400" dirty="0" smtClean="0"/>
              <a:t>- антивирусы предотвращают кражу средств посредством вредоносного ПО;</a:t>
            </a:r>
          </a:p>
          <a:p>
            <a:r>
              <a:rPr lang="ru-RU" sz="2400" dirty="0" smtClean="0"/>
              <a:t>- фильтрация поиска и контента помогает отсечь мошеннические сайты.</a:t>
            </a:r>
          </a:p>
          <a:p>
            <a:endParaRPr lang="ru-RU" sz="2400" dirty="0" smtClean="0"/>
          </a:p>
          <a:p>
            <a:r>
              <a:rPr lang="ru-RU" sz="2400" dirty="0" smtClean="0"/>
              <a:t>На что еще можно обратить внимание:</a:t>
            </a:r>
          </a:p>
          <a:p>
            <a:r>
              <a:rPr lang="ru-RU" sz="2400" dirty="0" smtClean="0"/>
              <a:t>- Нездоровое пристрастие к поисковым системам. Почему-то очень часто выход на сайт, даже регулярно посещаемый, производится через поиск. В этот момент легко подсунуть фальшивую страницу. Используйте систему закладок.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26" y="176206"/>
            <a:ext cx="1691989" cy="98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442" y="176206"/>
            <a:ext cx="9893030" cy="988451"/>
          </a:xfrm>
        </p:spPr>
        <p:txBody>
          <a:bodyPr>
            <a:normAutofit fontScale="90000"/>
          </a:bodyPr>
          <a:lstStyle/>
          <a:p>
            <a:r>
              <a:rPr lang="ru-RU" sz="4200" dirty="0" smtClean="0"/>
              <a:t>Защита от потребительских и финансовых рисков</a:t>
            </a:r>
            <a:endParaRPr lang="ru-RU" sz="4200" dirty="0"/>
          </a:p>
        </p:txBody>
      </p:sp>
      <p:sp>
        <p:nvSpPr>
          <p:cNvPr id="40" name="TextBox 39"/>
          <p:cNvSpPr txBox="1"/>
          <p:nvPr/>
        </p:nvSpPr>
        <p:spPr>
          <a:xfrm>
            <a:off x="466928" y="1350106"/>
            <a:ext cx="11410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Большая часть вопросов в данном направлении зависит от человека и требует осознанных решений и квалифицированного поведения, как потребителя.</a:t>
            </a:r>
          </a:p>
          <a:p>
            <a:pPr algn="just"/>
            <a:r>
              <a:rPr lang="ru-RU" sz="2400" b="1" dirty="0" smtClean="0"/>
              <a:t>Основные принципы:</a:t>
            </a:r>
          </a:p>
          <a:p>
            <a:pPr algn="just"/>
            <a:r>
              <a:rPr lang="ru-RU" sz="2400" dirty="0" smtClean="0"/>
              <a:t>1. Осмотрительность при совершении покупок в интернет. Будьте внимательны и изучайте ресурс, на котором совершаете покупку, чтобы не столкнуться с фальшивым сайтом. То же самое касается страницы онлайн-банка.</a:t>
            </a:r>
          </a:p>
          <a:p>
            <a:pPr algn="just"/>
            <a:r>
              <a:rPr lang="ru-RU" sz="2400" dirty="0" smtClean="0"/>
              <a:t>2. Пользуйтесь проверенными торговыми площадками и магазинами. Избегайте мелких продавцов. Если возможно, выбирайте продавца из списка, предлагаемого</a:t>
            </a:r>
          </a:p>
          <a:p>
            <a:pPr algn="just"/>
            <a:r>
              <a:rPr lang="ru-RU" sz="2400" dirty="0" smtClean="0"/>
              <a:t>Яндекс-</a:t>
            </a:r>
            <a:r>
              <a:rPr lang="ru-RU" sz="2400" dirty="0" err="1" smtClean="0"/>
              <a:t>маркетом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3. По возможности, отдавайте предпочтения локальным интернет-магазинам, с которым связана местная торговая сеть.</a:t>
            </a:r>
          </a:p>
          <a:p>
            <a:pPr algn="just"/>
            <a:r>
              <a:rPr lang="ru-RU" sz="2400" dirty="0" smtClean="0"/>
              <a:t>4. При покупках у частных лиц (через </a:t>
            </a:r>
            <a:r>
              <a:rPr lang="en-US" sz="2400" dirty="0" err="1" smtClean="0"/>
              <a:t>avito</a:t>
            </a:r>
            <a:r>
              <a:rPr lang="en-US" sz="2400" dirty="0" smtClean="0"/>
              <a:t>, </a:t>
            </a:r>
            <a:r>
              <a:rPr lang="ru-RU" sz="2400" dirty="0" smtClean="0"/>
              <a:t>юлу и т.п.) помните, что Вы вообще никак</a:t>
            </a:r>
          </a:p>
          <a:p>
            <a:pPr algn="just"/>
            <a:r>
              <a:rPr lang="ru-RU" sz="2400" dirty="0" smtClean="0"/>
              <a:t>не защищены. Избегайте иногородних продавцов и предоплаты.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26" y="176206"/>
            <a:ext cx="1691989" cy="98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442" y="176206"/>
            <a:ext cx="9893030" cy="988451"/>
          </a:xfrm>
        </p:spPr>
        <p:txBody>
          <a:bodyPr>
            <a:normAutofit/>
          </a:bodyPr>
          <a:lstStyle/>
          <a:p>
            <a:r>
              <a:rPr lang="ru-RU" sz="4200" dirty="0" smtClean="0"/>
              <a:t>Безопасность банковских карт и реквизитов</a:t>
            </a:r>
            <a:endParaRPr lang="ru-RU" sz="4200" dirty="0"/>
          </a:p>
        </p:txBody>
      </p:sp>
      <p:sp>
        <p:nvSpPr>
          <p:cNvPr id="40" name="TextBox 39"/>
          <p:cNvSpPr txBox="1"/>
          <p:nvPr/>
        </p:nvSpPr>
        <p:spPr>
          <a:xfrm>
            <a:off x="466928" y="1350106"/>
            <a:ext cx="11410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Банковская карта или счет очень уязвимы, их защите нужно уделять особое внимание, причем ситуация со временем только ухудшается.</a:t>
            </a:r>
          </a:p>
          <a:p>
            <a:pPr algn="just"/>
            <a:r>
              <a:rPr lang="ru-RU" sz="2400" b="1" dirty="0" smtClean="0"/>
              <a:t>Чего следует избегать: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Запоминания карты для оплаты. Везде, где запоминаются реквизиты для оплаты, есть риск их утери или совершения покупок от Вашего имени.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Использования для оплаты нестандартных платежных страниц. Особенно следует избегать ввода срока действия и </a:t>
            </a:r>
            <a:r>
              <a:rPr lang="en-US" sz="2400" dirty="0" smtClean="0"/>
              <a:t>CVV</a:t>
            </a:r>
            <a:r>
              <a:rPr lang="ru-RU" sz="2400" dirty="0" smtClean="0"/>
              <a:t>-кода. Оптимальной является ситуация, когда при выборе способа оплаты Вас переводят на страницу банка, где будет запрошено подтверждение оплаты через одноразовый пароль.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Доступности карты и ее демонстрации в общественном месте. По фотографии с достаточной детализацией можно определить все нужные реквизиты для оплаты.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Сообщения любых реквизитов, кроме номера карты, посторонним лицам.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Сообщения кому-либо СМС-кодов для доступа в онлайн-банк или оплаты.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98" y="111204"/>
            <a:ext cx="1549195" cy="10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779" y="176206"/>
            <a:ext cx="9893030" cy="988451"/>
          </a:xfrm>
        </p:spPr>
        <p:txBody>
          <a:bodyPr>
            <a:normAutofit/>
          </a:bodyPr>
          <a:lstStyle/>
          <a:p>
            <a:r>
              <a:rPr lang="ru-RU" dirty="0" smtClean="0"/>
              <a:t>Человек – слабое место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66928" y="1350106"/>
            <a:ext cx="110603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данный момент наихудшие по тяжести случаи мошенничества происходят</a:t>
            </a:r>
          </a:p>
          <a:p>
            <a:r>
              <a:rPr lang="ru-RU" sz="2400" dirty="0" smtClean="0"/>
              <a:t>при активном участии избавляемого от денежных средств.</a:t>
            </a:r>
          </a:p>
          <a:p>
            <a:r>
              <a:rPr lang="ru-RU" sz="2400" dirty="0" smtClean="0"/>
              <a:t>Человек лично сообщает все реквизиты для перевода денег, одноразовые пароли и смс-коды, устанавливает ПО, облегчающее работу мошенников,</a:t>
            </a:r>
          </a:p>
          <a:p>
            <a:r>
              <a:rPr lang="ru-RU" sz="2400" dirty="0" smtClean="0"/>
              <a:t>лично приходит к банкомату, переводит деньги, и даже берет средства в кредит!</a:t>
            </a:r>
          </a:p>
          <a:p>
            <a:endParaRPr lang="ru-RU" sz="2400" dirty="0"/>
          </a:p>
          <a:p>
            <a:r>
              <a:rPr lang="ru-RU" sz="2400" dirty="0" smtClean="0"/>
              <a:t>Помните: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Банк никогда не звонит и не спрашивает у Вас ничего. У него уже есть вся информация. Не существует никаких кодов отмены, защиты операций и т.п.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Банку не нужно устанавливать никаких программ на Ваш компьютер или телефон. Это нужно только мошенникам.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Для защиты Ваших средств не требуется их никуда переводить, нужно заблокировать операции. Делается это Вашим звонком на горячую линию.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08" y="176206"/>
            <a:ext cx="945578" cy="118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247" y="104122"/>
            <a:ext cx="9893030" cy="988451"/>
          </a:xfrm>
        </p:spPr>
        <p:txBody>
          <a:bodyPr>
            <a:normAutofit/>
          </a:bodyPr>
          <a:lstStyle/>
          <a:p>
            <a:r>
              <a:rPr lang="ru-RU" dirty="0" smtClean="0"/>
              <a:t>Иные виды мошенничества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66928" y="1350106"/>
            <a:ext cx="110603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/>
              <a:t>Подписки на услуги. Старый, но тем не менее актуальный способ – предлагается подключить доступ, например, чтобы что-нибудь скачать (книгу, </a:t>
            </a:r>
            <a:r>
              <a:rPr lang="en-US" sz="2400" dirty="0" smtClean="0"/>
              <a:t>mp3, </a:t>
            </a:r>
            <a:r>
              <a:rPr lang="ru-RU" sz="2400" dirty="0" smtClean="0"/>
              <a:t>видео и т.п.), за какую-то сумму, введя номер телефона. Как правило – мошенничество. Необходимо по возможности блокировать у сотового оператора оплаты с мобильного номера и контент-подписки.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Те же подписки, но с вводом номера банковской карты. Могут подключить </a:t>
            </a:r>
            <a:r>
              <a:rPr lang="ru-RU" sz="2400" dirty="0" err="1" smtClean="0"/>
              <a:t>автоплатеж</a:t>
            </a:r>
            <a:r>
              <a:rPr lang="ru-RU" sz="2400" dirty="0" smtClean="0"/>
              <a:t> и снимать деньги позже, даже если услуга была разовая. Решается только через банк.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Относительно новый способ – по </a:t>
            </a:r>
            <a:r>
              <a:rPr lang="en-US" sz="2400" dirty="0" smtClean="0"/>
              <a:t>QR-</a:t>
            </a:r>
            <a:r>
              <a:rPr lang="ru-RU" sz="2400" dirty="0" smtClean="0"/>
              <a:t>кодам, причем даже в </a:t>
            </a:r>
            <a:r>
              <a:rPr lang="ru-RU" sz="2400" dirty="0" err="1" smtClean="0"/>
              <a:t>офлайне</a:t>
            </a:r>
            <a:r>
              <a:rPr lang="ru-RU" sz="2400" dirty="0" smtClean="0"/>
              <a:t>. Подмена </a:t>
            </a:r>
            <a:r>
              <a:rPr lang="en-US" sz="2400" dirty="0" smtClean="0"/>
              <a:t>QR-</a:t>
            </a:r>
            <a:r>
              <a:rPr lang="ru-RU" sz="2400" dirty="0" smtClean="0"/>
              <a:t>кода на иные реквизиты или сумму осуществляется очень легко. Следует всегда проверять кому и в каком объеме отправляются средства.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«Легальные» мошенники. В основном касается банков и сотовых операторов, которые подключают ненужные Вам услуги, за которые начинают брать деньги.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96" y="104122"/>
            <a:ext cx="1369424" cy="10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550" y="104122"/>
            <a:ext cx="7607030" cy="988451"/>
          </a:xfrm>
        </p:spPr>
        <p:txBody>
          <a:bodyPr>
            <a:normAutofit/>
          </a:bodyPr>
          <a:lstStyle/>
          <a:p>
            <a:r>
              <a:rPr lang="ru-RU" dirty="0" smtClean="0"/>
              <a:t>Радикальные меры защиты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66928" y="1478483"/>
            <a:ext cx="110603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/>
              <a:t>Следует разделить банковские карты и счета и не использовать для оплаты в интернет карту, которой пользуетесь в повседневной жизни. Тем более нигде не оставлять реквизиты кредитной карты, если у Вас такая есть.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Оптимальным решением для расчетов в интернет будет дебетовая карта другого банка, куда Вы отдельно переводите средства в нужном объеме.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Все возможности без Вашего ведома перевести средства с Ваших основных карт, где находится большая часть средств (зарплатная, кредитная с большим лимитом и т.п.) должны быть заблокированы.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Реквизитов Вашей карты при расчете в магазине не должно быть видно.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401" y="-341666"/>
            <a:ext cx="1374360" cy="226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247" y="181946"/>
            <a:ext cx="10350230" cy="988451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Информационные, коммуникационные риски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6928" y="1350106"/>
            <a:ext cx="107879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Пользуясь современными средствами коммуникации, люди не задумываясь делятся большим набором сведений о себе в широком кругу общения.</a:t>
            </a:r>
          </a:p>
          <a:p>
            <a:endParaRPr lang="ru-RU" sz="2400" dirty="0" smtClean="0"/>
          </a:p>
          <a:p>
            <a:r>
              <a:rPr lang="ru-RU" sz="2400" dirty="0" smtClean="0"/>
              <a:t>При этом ощущение открытости и дружественной среды в онлайн, а также стремление </a:t>
            </a:r>
            <a:r>
              <a:rPr lang="ru-RU" sz="2400" dirty="0" err="1" smtClean="0"/>
              <a:t>самовыразиться</a:t>
            </a:r>
            <a:r>
              <a:rPr lang="ru-RU" sz="2400" dirty="0" smtClean="0"/>
              <a:t>, получить признание, приводят к тому, что в общий доступ выкладывается информация, которой вообще-то делиться не принято или нельзя.</a:t>
            </a:r>
          </a:p>
          <a:p>
            <a:endParaRPr lang="ru-RU" sz="2400" dirty="0"/>
          </a:p>
          <a:p>
            <a:r>
              <a:rPr lang="ru-RU" sz="2400" dirty="0" smtClean="0"/>
              <a:t>О последствиях распространения личной информации, персональных сведений, каких-то личных взглядов и предпочтений мало кто задумывается. Ситуация усугубляется неадекватным, ханжеским и отсталым отношением общества, т.к. в основной своей массе оно не понимает изменений, происходящих в связи с развитием цифровой среды.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8" y="138110"/>
            <a:ext cx="1535449" cy="10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78053"/>
          </a:xfrm>
        </p:spPr>
        <p:txBody>
          <a:bodyPr/>
          <a:lstStyle/>
          <a:p>
            <a:r>
              <a:rPr lang="ru-RU" b="1" dirty="0" smtClean="0"/>
              <a:t>Группы рисков</a:t>
            </a:r>
            <a:endParaRPr lang="ru-RU" b="1" dirty="0"/>
          </a:p>
        </p:txBody>
      </p:sp>
      <p:pic>
        <p:nvPicPr>
          <p:cNvPr id="4" name="Picture 20" descr="ÐÑÐµÐ´ÑÐ¿ÑÐµÐ¶Ð´ÐµÐ½Ð¸Ðµ, ÐÐ¾Ð¹Ð´Ð¸ÑÐµ, ÐÑÐ°ÑÐ½ÑÐ¹, Ð¢ÑÐµÑÐ³Ð¾Ð»ÑÐ½Ð¸ÐºÐ°, ÐÐ¾ÑÐ¾Ð³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13" y="440041"/>
            <a:ext cx="812167" cy="7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901" y="1543521"/>
            <a:ext cx="2030930" cy="1523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4747" y="1576311"/>
            <a:ext cx="35557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Технические,</a:t>
            </a:r>
          </a:p>
          <a:p>
            <a:r>
              <a:rPr lang="ru-RU" sz="4400" dirty="0" smtClean="0"/>
              <a:t>программные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9918" y="1543521"/>
            <a:ext cx="2026022" cy="1523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35433" y="1924601"/>
            <a:ext cx="3052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Контентные</a:t>
            </a:r>
            <a:endParaRPr lang="ru-RU" sz="4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01" y="4044289"/>
            <a:ext cx="2030930" cy="1709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024" y="3899178"/>
            <a:ext cx="2409809" cy="2212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3775" y="4405375"/>
            <a:ext cx="3596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Потребительские</a:t>
            </a:r>
          </a:p>
          <a:p>
            <a:r>
              <a:rPr lang="ru-RU" sz="3600" dirty="0" smtClean="0"/>
              <a:t>и финансовые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185941" y="4405374"/>
            <a:ext cx="40060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Информационные,</a:t>
            </a:r>
          </a:p>
          <a:p>
            <a:r>
              <a:rPr lang="ru-RU" sz="3200" dirty="0" smtClean="0"/>
              <a:t>коммуникационные</a:t>
            </a:r>
          </a:p>
        </p:txBody>
      </p:sp>
    </p:spTree>
    <p:extLst>
      <p:ext uri="{BB962C8B-B14F-4D97-AF65-F5344CB8AC3E}">
        <p14:creationId xmlns:p14="http://schemas.microsoft.com/office/powerpoint/2010/main" val="23814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247" y="279226"/>
            <a:ext cx="10350230" cy="9884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Возможные последствия</a:t>
            </a:r>
            <a:br>
              <a:rPr lang="ru-RU" dirty="0" smtClean="0"/>
            </a:br>
            <a:r>
              <a:rPr lang="ru-RU" dirty="0" smtClean="0"/>
              <a:t>распространения личной информации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28016" y="1350106"/>
            <a:ext cx="114786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/>
              <a:t>Избыток личной информации облегчает действия против человека. Зачастую после незначительных усилий в </a:t>
            </a:r>
            <a:r>
              <a:rPr lang="ru-RU" sz="2400" dirty="0" err="1" smtClean="0"/>
              <a:t>соцсетях</a:t>
            </a:r>
            <a:r>
              <a:rPr lang="ru-RU" sz="2400" dirty="0" smtClean="0"/>
              <a:t> можно обнаружить все персональные данные, финансовое положение, составить «портрет» жертвы, изучить ее образ действий, перемещения, предпочтения и даже образ мысли.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Использование в противоправных целях. Действия в реальном или виртуальном мире, которые могут варьироваться в очень широких пределах. Это может быть мошенничество с банковскими картами, обман при сделках купли-продажи, кражи имущества, вовлечение в общение с последующими противоправными действиями и многое другое.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Использование информации против человека. </a:t>
            </a:r>
            <a:r>
              <a:rPr lang="ru-RU" sz="2400" dirty="0" err="1" smtClean="0"/>
              <a:t>Репутационные</a:t>
            </a:r>
            <a:r>
              <a:rPr lang="ru-RU" sz="2400" dirty="0" smtClean="0"/>
              <a:t> проблемы. Существуют различные ситуации, когда по информации из </a:t>
            </a:r>
            <a:r>
              <a:rPr lang="ru-RU" sz="2400" dirty="0" err="1" smtClean="0"/>
              <a:t>соцсетей</a:t>
            </a:r>
            <a:r>
              <a:rPr lang="ru-RU" sz="2400" dirty="0" smtClean="0"/>
              <a:t> людей так или иначе оценивают. Это может происходить просто в повседневной жизни, при приеме на работу, в ходе деятельности госорганов, кредитных организаций и т.д.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8" y="138110"/>
            <a:ext cx="1535449" cy="10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9687" y="279226"/>
            <a:ext cx="9664789" cy="9884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Ограничение</a:t>
            </a:r>
            <a:br>
              <a:rPr lang="ru-RU" dirty="0" smtClean="0"/>
            </a:br>
            <a:r>
              <a:rPr lang="ru-RU" dirty="0" smtClean="0"/>
              <a:t>распространения информации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28016" y="1350106"/>
            <a:ext cx="114786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современных условиях необходимо контролировать распространяемую информацию и свой круг общения.</a:t>
            </a:r>
          </a:p>
          <a:p>
            <a:r>
              <a:rPr lang="ru-RU" sz="2400" b="1" dirty="0" smtClean="0"/>
              <a:t>Что можно предпринять: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 наиболее популярных </a:t>
            </a:r>
            <a:r>
              <a:rPr lang="ru-RU" sz="2400" dirty="0" err="1" smtClean="0"/>
              <a:t>соцсетях</a:t>
            </a:r>
            <a:r>
              <a:rPr lang="ru-RU" sz="2400" dirty="0" smtClean="0"/>
              <a:t> – </a:t>
            </a:r>
            <a:r>
              <a:rPr lang="en-US" sz="2400" dirty="0" smtClean="0"/>
              <a:t>VK, </a:t>
            </a:r>
            <a:r>
              <a:rPr lang="ru-RU" sz="2400" dirty="0" smtClean="0"/>
              <a:t>Одноклассники,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, Instagram </a:t>
            </a:r>
            <a:r>
              <a:rPr lang="ru-RU" sz="2400" dirty="0" smtClean="0"/>
              <a:t>существует понятие «закрытый аккаунт». Соответственно только «друзья» смогут увидеть содержание.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Очевидно, что круг друзей тоже нужно контролировать – не допускать добавления случайных людей, «друзей друзей», тем более без вашего одобрения.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 большинстве случаев можно ограничивать информацию, доступную посторонним людям (истории, заметки, комментарии, список друзей, сведения о себе). Также можно ограничить действия посторонних людей в вашем аккаунте.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Следует продуманно относиться к выкладываемой информации, комментариям в </a:t>
            </a:r>
            <a:r>
              <a:rPr lang="ru-RU" sz="2400" dirty="0" err="1" smtClean="0"/>
              <a:t>соцсетях</a:t>
            </a:r>
            <a:r>
              <a:rPr lang="ru-RU" sz="2400" dirty="0" smtClean="0"/>
              <a:t>, переписке и обсуждениям с незнакомыми людьми.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42" y="178503"/>
            <a:ext cx="2052537" cy="9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547" y="279226"/>
            <a:ext cx="10251930" cy="9884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Сочетание коммуникационных</a:t>
            </a:r>
            <a:br>
              <a:rPr lang="ru-RU" dirty="0" smtClean="0"/>
            </a:br>
            <a:r>
              <a:rPr lang="ru-RU" dirty="0" smtClean="0"/>
              <a:t>и технических рисков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28016" y="1350106"/>
            <a:ext cx="112062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Отдельного внимания требует ситуация, когда активные пользователи </a:t>
            </a:r>
            <a:r>
              <a:rPr lang="ru-RU" sz="2400" dirty="0" err="1" smtClean="0"/>
              <a:t>соцсетей</a:t>
            </a:r>
            <a:r>
              <a:rPr lang="ru-RU" sz="2400" dirty="0" smtClean="0"/>
              <a:t> сталкиваются со взломом аккаунтов.</a:t>
            </a:r>
          </a:p>
          <a:p>
            <a:r>
              <a:rPr lang="ru-RU" sz="2400" dirty="0" smtClean="0"/>
              <a:t>Возможные последствия: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err="1" smtClean="0"/>
              <a:t>Репутационные</a:t>
            </a:r>
            <a:r>
              <a:rPr lang="ru-RU" sz="2400" dirty="0" smtClean="0"/>
              <a:t> проблемы и проблемы с деятельностью пострадавшего, если она была связана с </a:t>
            </a:r>
            <a:r>
              <a:rPr lang="ru-RU" sz="2400" dirty="0" err="1" smtClean="0"/>
              <a:t>соцсетями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Использование аккаунта для создания видимости «одобренных» контактов с другими пользователями.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Использование аккаунта для распространения ложной и</a:t>
            </a:r>
            <a:r>
              <a:rPr lang="en-US" sz="2400" dirty="0" smtClean="0"/>
              <a:t>/</a:t>
            </a:r>
            <a:r>
              <a:rPr lang="ru-RU" sz="2400" dirty="0" smtClean="0"/>
              <a:t>или незаконной информации, вредоносного ПО.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Использование аккаунта для выманивания средств у «друзей».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Доступ посредством взломанного аккаунта к другим сервисам, потеря этого доступа у пользователя, возможный финансовый ущерб, если были вложены средства или имелся доступ к банковским картам.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87" y="136390"/>
            <a:ext cx="1407066" cy="105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888" y="188596"/>
            <a:ext cx="9766571" cy="988451"/>
          </a:xfrm>
        </p:spPr>
        <p:txBody>
          <a:bodyPr>
            <a:normAutofit/>
          </a:bodyPr>
          <a:lstStyle/>
          <a:p>
            <a:r>
              <a:rPr lang="ru-RU" dirty="0" smtClean="0"/>
              <a:t>Понятие цифровой гигиены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28016" y="1350106"/>
            <a:ext cx="114105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Современные коммуникации порождают большой объем информации, не несущий особой смысловой нагрузки, но требующий времени и сил на восприятие.</a:t>
            </a:r>
          </a:p>
          <a:p>
            <a:r>
              <a:rPr lang="ru-RU" sz="2400" dirty="0" smtClean="0"/>
              <a:t>Негативные последствия: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Интернет-зависимость, пристрастие к онлайн-общению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Психологический стресс и эмоциональная деформация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Потеря контроля над временем и реальностью</a:t>
            </a:r>
          </a:p>
          <a:p>
            <a:endParaRPr lang="ru-RU" sz="2400" dirty="0"/>
          </a:p>
          <a:p>
            <a:r>
              <a:rPr lang="ru-RU" sz="2400" dirty="0" smtClean="0"/>
              <a:t>Меры контроля: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 участвуйте в пересылке ненужной, непроверенной информации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 участвуйте, блокируйте агрессивные обсуждения и пользователей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 добавляйте ненужных Вам людей в друзья, следите за своим кругом общения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Ограничьте сообщения и уведомления от других пользователей и информирование об их действиях.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96" b="14502"/>
          <a:stretch/>
        </p:blipFill>
        <p:spPr>
          <a:xfrm>
            <a:off x="145903" y="143726"/>
            <a:ext cx="1478615" cy="1033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111" y="2642689"/>
            <a:ext cx="2683348" cy="8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888" y="188596"/>
            <a:ext cx="9766571" cy="988451"/>
          </a:xfrm>
        </p:spPr>
        <p:txBody>
          <a:bodyPr>
            <a:normAutofit/>
          </a:bodyPr>
          <a:lstStyle/>
          <a:p>
            <a:r>
              <a:rPr lang="ru-RU" dirty="0" smtClean="0"/>
              <a:t>Цифровая грамотность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28016" y="1350106"/>
            <a:ext cx="114105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Существует заблуждение, что всё, связанное с компьютерной техникой, интернет, онлайн-сферой это отдельная профессиональная компетенция, такой «цифровой специалист», как «педагог начальных классов» или «педагог-психолог».</a:t>
            </a:r>
          </a:p>
          <a:p>
            <a:pPr algn="just"/>
            <a:r>
              <a:rPr lang="ru-RU" sz="2400" dirty="0" smtClean="0"/>
              <a:t>Соответственно есть нежелание осваивать ИКТ и современную цифровую среду, потому что это не входит в профессиональные обязанности и предназначено для специалистов в компьютерной сфере.</a:t>
            </a:r>
          </a:p>
          <a:p>
            <a:pPr algn="just"/>
            <a:r>
              <a:rPr lang="ru-RU" sz="2400" dirty="0" smtClean="0"/>
              <a:t>Многие считают свои навыки достаточными и не хотят их повышать. При этом большинство не готовы противостоять рискам и решать возникающие проблемы.</a:t>
            </a:r>
          </a:p>
          <a:p>
            <a:pPr algn="just"/>
            <a:r>
              <a:rPr lang="ru-RU" sz="2400" b="1" dirty="0" smtClean="0"/>
              <a:t>Данный подход в корне неверен.</a:t>
            </a:r>
            <a:r>
              <a:rPr lang="ru-RU" sz="2400" dirty="0" smtClean="0"/>
              <a:t> На сегодня основные навыки в цифровой сфере являются обязательными для каждого. Проникновение цифровых технологий во все сферы жизни требует умения с ними работать и понимания возможных рисков.</a:t>
            </a:r>
          </a:p>
          <a:p>
            <a:pPr algn="just"/>
            <a:r>
              <a:rPr lang="ru-RU" sz="2400" dirty="0" smtClean="0"/>
              <a:t>При этом сами навыки и порог их освоения стали доступны любому и не требуют какого-то специального образования, это элементарная цифровая грамотность.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2" y="89336"/>
            <a:ext cx="1636295" cy="11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97205" y="2624104"/>
            <a:ext cx="5457523" cy="9874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366" y="286604"/>
            <a:ext cx="10058400" cy="878053"/>
          </a:xfrm>
        </p:spPr>
        <p:txBody>
          <a:bodyPr/>
          <a:lstStyle/>
          <a:p>
            <a:r>
              <a:rPr lang="ru-RU" b="1" dirty="0" smtClean="0"/>
              <a:t>Технические, программные риски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246" y="192688"/>
            <a:ext cx="1296120" cy="971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313" y="1326054"/>
            <a:ext cx="106666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чем заключаются:</a:t>
            </a:r>
          </a:p>
          <a:p>
            <a:pPr algn="just"/>
            <a:r>
              <a:rPr lang="ru-RU" sz="2400" dirty="0" smtClean="0"/>
              <a:t>Повреждение ПО, информации пользователя, вымогательство, хищение паролей, взломы аккаунтов, «участие» пользователя в цепочке противоправных действий.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Основные проявления:</a:t>
            </a:r>
          </a:p>
          <a:p>
            <a:pPr marL="457200" indent="-457200" algn="just">
              <a:buFontTx/>
              <a:buChar char="-"/>
            </a:pPr>
            <a:r>
              <a:rPr lang="ru-RU" sz="2400" dirty="0" smtClean="0"/>
              <a:t>вирусы</a:t>
            </a:r>
            <a:r>
              <a:rPr lang="en-US" sz="2400" dirty="0" smtClean="0"/>
              <a:t>/</a:t>
            </a:r>
            <a:r>
              <a:rPr lang="ru-RU" sz="2400" dirty="0" smtClean="0"/>
              <a:t>троянские программы</a:t>
            </a:r>
            <a:r>
              <a:rPr lang="en-US" sz="2400" dirty="0" smtClean="0"/>
              <a:t>/</a:t>
            </a:r>
            <a:r>
              <a:rPr lang="ru-RU" sz="2400" dirty="0" smtClean="0"/>
              <a:t>шпионское ПО;</a:t>
            </a:r>
          </a:p>
          <a:p>
            <a:pPr marL="457200" indent="-457200" algn="just">
              <a:buFontTx/>
              <a:buChar char="-"/>
            </a:pPr>
            <a:r>
              <a:rPr lang="ru-RU" sz="2400" dirty="0" smtClean="0"/>
              <a:t>программы-шифровальщики, </a:t>
            </a:r>
            <a:r>
              <a:rPr lang="ru-RU" sz="2400" dirty="0" err="1" smtClean="0"/>
              <a:t>блокировщики</a:t>
            </a:r>
            <a:r>
              <a:rPr lang="ru-RU" sz="2400" dirty="0" smtClean="0"/>
              <a:t> и др.;</a:t>
            </a:r>
          </a:p>
          <a:p>
            <a:pPr marL="457200" indent="-457200" algn="just">
              <a:buFontTx/>
              <a:buChar char="-"/>
            </a:pPr>
            <a:r>
              <a:rPr lang="ru-RU" sz="2400" dirty="0" smtClean="0"/>
              <a:t>подбор или кража паролей (слабые пароли, использование одного пароля, взлом сайтов, поддельные сайты-дубликаты и т.д.);</a:t>
            </a:r>
          </a:p>
          <a:p>
            <a:pPr marL="457200" indent="-457200" algn="just">
              <a:buFontTx/>
              <a:buChar char="-"/>
            </a:pPr>
            <a:r>
              <a:rPr lang="ru-RU" sz="2400" dirty="0" smtClean="0"/>
              <a:t>использование аккаунта пользователя для противоправных действий (поддельные рассылки, фальшивые просьбы о помощи, распространение вредоносного ПО и т.п.)</a:t>
            </a:r>
            <a:r>
              <a:rPr lang="en-US" sz="2400" dirty="0" smtClean="0"/>
              <a:t>;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3013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366" y="286604"/>
            <a:ext cx="10058400" cy="878053"/>
          </a:xfrm>
        </p:spPr>
        <p:txBody>
          <a:bodyPr/>
          <a:lstStyle/>
          <a:p>
            <a:r>
              <a:rPr lang="ru-RU" b="1" dirty="0" smtClean="0"/>
              <a:t>Контентные риски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8313" y="1326054"/>
            <a:ext cx="106666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С чем связаны:</a:t>
            </a:r>
          </a:p>
          <a:p>
            <a:pPr algn="just"/>
            <a:r>
              <a:rPr lang="ru-RU" sz="2400" dirty="0" smtClean="0"/>
              <a:t>Негативный и</a:t>
            </a:r>
            <a:r>
              <a:rPr lang="en-US" sz="2400" dirty="0" smtClean="0"/>
              <a:t>/</a:t>
            </a:r>
            <a:r>
              <a:rPr lang="ru-RU" sz="2400" dirty="0" smtClean="0"/>
              <a:t>или запрещенный, незаконный контент, информационный мусор (</a:t>
            </a:r>
            <a:r>
              <a:rPr lang="ru-RU" sz="2400" dirty="0" err="1" smtClean="0"/>
              <a:t>незапрошенный</a:t>
            </a:r>
            <a:r>
              <a:rPr lang="ru-RU" sz="2400" dirty="0" smtClean="0"/>
              <a:t> контент), фальшивая информация, различные способы привлечения нездорового интереса и попытки выманить деньги.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Очевидно, что большая часть перечисленного указана из-за желания человека обеспечить вокруг себя комфорт и не попадать в «помойку» каждый раз при выходе в цифровое пространство.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В то же время, многие не задумываются, что сами участвуют в продвижении «рискового» контента, когда участвуют в распространении непроверенной информации, делают </a:t>
            </a:r>
            <a:r>
              <a:rPr lang="ru-RU" sz="2400" dirty="0" err="1" smtClean="0"/>
              <a:t>репосты</a:t>
            </a:r>
            <a:r>
              <a:rPr lang="ru-RU" sz="2400" dirty="0" smtClean="0"/>
              <a:t> не задумываясь и не проверяя содержание, вступая в группы и обсуждая сомнительную информацию и т.п.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255" y="157484"/>
            <a:ext cx="1339819" cy="10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366" y="286604"/>
            <a:ext cx="10058400" cy="878053"/>
          </a:xfrm>
        </p:spPr>
        <p:txBody>
          <a:bodyPr>
            <a:normAutofit/>
          </a:bodyPr>
          <a:lstStyle/>
          <a:p>
            <a:r>
              <a:rPr lang="ru-RU" dirty="0" smtClean="0"/>
              <a:t>Потребительские и финансовые риски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8313" y="1326054"/>
            <a:ext cx="106666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Основные виды: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Различные формы мошенничества онлайн (поддельные сайты магазинов, ложные страницы оплаты, выманивание средств, запросы личных данных);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Продажа товаров сомнительного происхождения, низкого качества или контрафактной</a:t>
            </a:r>
            <a:r>
              <a:rPr lang="en-US" sz="2400" dirty="0" smtClean="0"/>
              <a:t>/</a:t>
            </a:r>
            <a:r>
              <a:rPr lang="ru-RU" sz="2400" dirty="0" smtClean="0"/>
              <a:t>фальсифицированной продукции;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 smtClean="0"/>
              <a:t>Незапрошенные</a:t>
            </a:r>
            <a:r>
              <a:rPr lang="ru-RU" sz="2400" dirty="0" smtClean="0"/>
              <a:t> (навязывание) услуги, подписки, а также подмена волеизъявления покупателя по принципу «услуга, от которой не отказались»;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Прямое хищение денежных средств посредством онлайн или мобильных приложений и даже офлайн-операций в банкомате;</a:t>
            </a:r>
          </a:p>
          <a:p>
            <a:pPr algn="just"/>
            <a:r>
              <a:rPr lang="ru-RU" sz="2400" dirty="0" smtClean="0"/>
              <a:t>Ключевые особенности: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Как правило, требуют личного действия и подтверждения пользователя;</a:t>
            </a:r>
            <a:endParaRPr lang="ru-RU" sz="2400" dirty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Крайне сложная ситуация с раскрываемостью, доказательной базой и возвратом средств.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95" y="126807"/>
            <a:ext cx="1225771" cy="10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366" y="286604"/>
            <a:ext cx="10058400" cy="878053"/>
          </a:xfrm>
        </p:spPr>
        <p:txBody>
          <a:bodyPr>
            <a:normAutofit/>
          </a:bodyPr>
          <a:lstStyle/>
          <a:p>
            <a:r>
              <a:rPr lang="ru-RU" sz="4200" dirty="0" smtClean="0"/>
              <a:t>Информационные, коммуникационные риски</a:t>
            </a:r>
            <a:endParaRPr lang="ru-RU" sz="4200" dirty="0"/>
          </a:p>
        </p:txBody>
      </p:sp>
      <p:sp>
        <p:nvSpPr>
          <p:cNvPr id="6" name="TextBox 5"/>
          <p:cNvSpPr txBox="1"/>
          <p:nvPr/>
        </p:nvSpPr>
        <p:spPr>
          <a:xfrm>
            <a:off x="826046" y="1231570"/>
            <a:ext cx="107147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данную группу попадают различные проблемы, связанные с интернет-коммуникациями (социальные сети, группы общения, форумы, чаты) и распространением личной информации о человеке в сети.</a:t>
            </a:r>
          </a:p>
          <a:p>
            <a:pPr algn="just"/>
            <a:r>
              <a:rPr lang="ru-RU" sz="2400" dirty="0" smtClean="0"/>
              <a:t>Чем характеризуются: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Нацеленность на личность пользователя, активная эксплуатация личной информации;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Привязка к средствам общения онлайн, но при этом возможность легкого перехода противоправных действий из онлайн в реальную жизнь;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Неадекватное отношение общества;</a:t>
            </a:r>
          </a:p>
          <a:p>
            <a:pPr algn="just"/>
            <a:r>
              <a:rPr lang="ru-RU" sz="2400" dirty="0" smtClean="0"/>
              <a:t>Чем порождаются: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Пристрастием к онлайн-общению, стремление </a:t>
            </a:r>
            <a:r>
              <a:rPr lang="ru-RU" sz="2400" dirty="0" err="1" smtClean="0"/>
              <a:t>самовыразиться</a:t>
            </a:r>
            <a:r>
              <a:rPr lang="ru-RU" sz="2400" dirty="0" smtClean="0"/>
              <a:t>, получить признание (гонки за «лайками»);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Ощущением анонимности, открытости и дружественной среды в онлайн.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33" y="219691"/>
            <a:ext cx="1029133" cy="9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366" y="286604"/>
            <a:ext cx="10058400" cy="878053"/>
          </a:xfrm>
        </p:spPr>
        <p:txBody>
          <a:bodyPr>
            <a:normAutofit/>
          </a:bodyPr>
          <a:lstStyle/>
          <a:p>
            <a:r>
              <a:rPr lang="ru-RU" sz="4200" dirty="0" smtClean="0"/>
              <a:t>Взаимосвязь рисков и общие черты</a:t>
            </a:r>
            <a:endParaRPr lang="ru-RU" sz="4200" dirty="0"/>
          </a:p>
        </p:txBody>
      </p:sp>
      <p:sp>
        <p:nvSpPr>
          <p:cNvPr id="6" name="TextBox 5"/>
          <p:cNvSpPr txBox="1"/>
          <p:nvPr/>
        </p:nvSpPr>
        <p:spPr>
          <a:xfrm>
            <a:off x="508313" y="1326054"/>
            <a:ext cx="6296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современных условиях все перечисленные разновидности рисков существуют совместно, зачастую пересекаясь между собой, переходя из одной формы в другую и образуя новые, более сложные и опасные сущности, обладающие общими чертами разных групп.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09" y="439170"/>
            <a:ext cx="810838" cy="72548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214" y="1491925"/>
            <a:ext cx="1015094" cy="76122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6829" y="1491925"/>
            <a:ext cx="1012641" cy="76122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214" y="3510094"/>
            <a:ext cx="1015094" cy="85450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829" y="3384367"/>
            <a:ext cx="1204465" cy="1105959"/>
          </a:xfrm>
          <a:prstGeom prst="rect">
            <a:avLst/>
          </a:prstGeom>
        </p:spPr>
      </p:pic>
      <p:sp>
        <p:nvSpPr>
          <p:cNvPr id="31" name="Двойная стрелка влево/вправо 30"/>
          <p:cNvSpPr/>
          <p:nvPr/>
        </p:nvSpPr>
        <p:spPr>
          <a:xfrm>
            <a:off x="8783867" y="1735307"/>
            <a:ext cx="991402" cy="274461"/>
          </a:xfrm>
          <a:prstGeom prst="leftRightArrow">
            <a:avLst>
              <a:gd name="adj1" fmla="val 28958"/>
              <a:gd name="adj2" fmla="val 46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лево/вправо 31"/>
          <p:cNvSpPr/>
          <p:nvPr/>
        </p:nvSpPr>
        <p:spPr>
          <a:xfrm rot="16200000">
            <a:off x="7479060" y="2794931"/>
            <a:ext cx="991402" cy="274461"/>
          </a:xfrm>
          <a:prstGeom prst="leftRightArrow">
            <a:avLst>
              <a:gd name="adj1" fmla="val 28958"/>
              <a:gd name="adj2" fmla="val 46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лево/вправо 32"/>
          <p:cNvSpPr/>
          <p:nvPr/>
        </p:nvSpPr>
        <p:spPr>
          <a:xfrm rot="16200000">
            <a:off x="10087448" y="2794931"/>
            <a:ext cx="991402" cy="274461"/>
          </a:xfrm>
          <a:prstGeom prst="leftRightArrow">
            <a:avLst>
              <a:gd name="adj1" fmla="val 28958"/>
              <a:gd name="adj2" fmla="val 46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войная стрелка влево/вправо 33"/>
          <p:cNvSpPr/>
          <p:nvPr/>
        </p:nvSpPr>
        <p:spPr>
          <a:xfrm>
            <a:off x="8825588" y="3800114"/>
            <a:ext cx="991402" cy="274461"/>
          </a:xfrm>
          <a:prstGeom prst="leftRightArrow">
            <a:avLst>
              <a:gd name="adj1" fmla="val 28958"/>
              <a:gd name="adj2" fmla="val 46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войная стрелка влево/вправо 34"/>
          <p:cNvSpPr/>
          <p:nvPr/>
        </p:nvSpPr>
        <p:spPr>
          <a:xfrm rot="19263578">
            <a:off x="8360448" y="2844841"/>
            <a:ext cx="1939040" cy="274461"/>
          </a:xfrm>
          <a:prstGeom prst="leftRightArrow">
            <a:avLst>
              <a:gd name="adj1" fmla="val 28958"/>
              <a:gd name="adj2" fmla="val 46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 rot="2242221">
            <a:off x="8227161" y="2840891"/>
            <a:ext cx="2179168" cy="274461"/>
          </a:xfrm>
          <a:prstGeom prst="leftRightArrow">
            <a:avLst>
              <a:gd name="adj1" fmla="val 28958"/>
              <a:gd name="adj2" fmla="val 46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508311" y="3756422"/>
            <a:ext cx="112826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Так, например, посещение сомнительных ресурсов</a:t>
            </a:r>
          </a:p>
          <a:p>
            <a:r>
              <a:rPr lang="ru-RU" sz="2400" dirty="0" smtClean="0"/>
              <a:t>может привести к заражению вредоносными</a:t>
            </a:r>
          </a:p>
          <a:p>
            <a:r>
              <a:rPr lang="ru-RU" sz="2400" dirty="0" smtClean="0"/>
              <a:t>программами и последующему хищению денежных средств.</a:t>
            </a:r>
          </a:p>
          <a:p>
            <a:r>
              <a:rPr lang="ru-RU" sz="2400" dirty="0" smtClean="0"/>
              <a:t>Неосмотрительное поведение в социальных сетях способствует распространению личной информации и может стать причиной  вовлечения в действия сомнительного характера, создание неодобряемого</a:t>
            </a:r>
            <a:r>
              <a:rPr lang="en-US" sz="2400" dirty="0" smtClean="0"/>
              <a:t>/</a:t>
            </a:r>
            <a:r>
              <a:rPr lang="ru-RU" sz="2400" dirty="0" smtClean="0"/>
              <a:t>незаконного контента с последующими более серьезными последствиями (угрозы, шантаж, вымогательство).</a:t>
            </a:r>
          </a:p>
        </p:txBody>
      </p:sp>
    </p:spTree>
    <p:extLst>
      <p:ext uri="{BB962C8B-B14F-4D97-AF65-F5344CB8AC3E}">
        <p14:creationId xmlns:p14="http://schemas.microsoft.com/office/powerpoint/2010/main" val="24044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366" y="176206"/>
            <a:ext cx="10058400" cy="988451"/>
          </a:xfrm>
        </p:spPr>
        <p:txBody>
          <a:bodyPr>
            <a:normAutofit fontScale="90000"/>
          </a:bodyPr>
          <a:lstStyle/>
          <a:p>
            <a:r>
              <a:rPr lang="ru-RU" sz="4200" dirty="0" smtClean="0"/>
              <a:t>Меры противодействия техническим, программным и контентным рискам</a:t>
            </a:r>
            <a:endParaRPr lang="ru-RU" sz="4200" dirty="0"/>
          </a:p>
        </p:txBody>
      </p:sp>
      <p:sp>
        <p:nvSpPr>
          <p:cNvPr id="40" name="TextBox 39"/>
          <p:cNvSpPr txBox="1"/>
          <p:nvPr/>
        </p:nvSpPr>
        <p:spPr>
          <a:xfrm>
            <a:off x="508312" y="1350106"/>
            <a:ext cx="110434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Наличие антивирусного ПО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Разумный выбор рабочего ПО для интернет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Средства защиты от нежелательного контента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Усиленная парольная защита, двухфакторная аутентификация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Наличие отдельных аккаунтов для различных действий</a:t>
            </a:r>
          </a:p>
          <a:p>
            <a:endParaRPr lang="ru-RU" sz="2400" dirty="0" smtClean="0"/>
          </a:p>
          <a:p>
            <a:r>
              <a:rPr lang="ru-RU" sz="2400" dirty="0" smtClean="0"/>
              <a:t>Опасные заблуждения на тему: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У меня лицензионное ПО, которое я постоянно обновляю,</a:t>
            </a:r>
          </a:p>
          <a:p>
            <a:r>
              <a:rPr lang="ru-RU" sz="2400" dirty="0" smtClean="0"/>
              <a:t>поэтому мне ничего не грозит.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Никому не нужна моя информация.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Мой пароль достаточно сложен, чтобы использовать его везде.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Мой аккаунт (где бы он ни был) не представляет интереса ни для кого.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Сайт (ссылка), выданный Яндексом или </a:t>
            </a:r>
            <a:r>
              <a:rPr lang="ru-RU" sz="2400" dirty="0" err="1" smtClean="0"/>
              <a:t>Гуглом</a:t>
            </a:r>
            <a:r>
              <a:rPr lang="ru-RU" sz="2400" dirty="0" smtClean="0"/>
              <a:t> в поиске – безопасен и легален.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505" y="176206"/>
            <a:ext cx="1337753" cy="98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366" y="176206"/>
            <a:ext cx="10058400" cy="988451"/>
          </a:xfrm>
        </p:spPr>
        <p:txBody>
          <a:bodyPr>
            <a:normAutofit/>
          </a:bodyPr>
          <a:lstStyle/>
          <a:p>
            <a:r>
              <a:rPr lang="ru-RU" sz="4200" dirty="0" smtClean="0"/>
              <a:t>Практические рекомендации. Бесплатно!</a:t>
            </a:r>
            <a:endParaRPr lang="ru-RU" sz="4200" dirty="0"/>
          </a:p>
        </p:txBody>
      </p:sp>
      <p:sp>
        <p:nvSpPr>
          <p:cNvPr id="40" name="TextBox 39"/>
          <p:cNvSpPr txBox="1"/>
          <p:nvPr/>
        </p:nvSpPr>
        <p:spPr>
          <a:xfrm>
            <a:off x="2107932" y="1350106"/>
            <a:ext cx="96637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Антивирусное ПО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 надейтесь на встроенный в </a:t>
            </a:r>
            <a:r>
              <a:rPr lang="en-US" sz="2400" dirty="0" smtClean="0"/>
              <a:t>Windows </a:t>
            </a:r>
            <a:r>
              <a:rPr lang="ru-RU" sz="2400" dirty="0" smtClean="0"/>
              <a:t>антивирус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Рекомендуемые решения </a:t>
            </a:r>
            <a:r>
              <a:rPr lang="en-US" sz="2400" dirty="0" smtClean="0"/>
              <a:t>– Kaspersky, Avast, Avira</a:t>
            </a:r>
            <a:r>
              <a:rPr lang="ru-RU" sz="2400" dirty="0" smtClean="0"/>
              <a:t> (что-нибудь одно!)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 забываем про обновления</a:t>
            </a:r>
            <a:endParaRPr lang="en-US" sz="2400" dirty="0" smtClean="0"/>
          </a:p>
          <a:p>
            <a:r>
              <a:rPr lang="ru-RU" sz="2400" b="1" dirty="0" smtClean="0"/>
              <a:t>ПО для интернет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Рекомендуемые браузеры – </a:t>
            </a:r>
            <a:r>
              <a:rPr lang="en-US" sz="2400" dirty="0" smtClean="0"/>
              <a:t>Chrome, Opera, Firefox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Категорически не рекомендуется – Яндекс и встроенные в </a:t>
            </a:r>
            <a:r>
              <a:rPr lang="en-US" sz="2400" dirty="0" smtClean="0"/>
              <a:t>Windows</a:t>
            </a:r>
          </a:p>
          <a:p>
            <a:r>
              <a:rPr lang="ru-RU" sz="2400" b="1" dirty="0" smtClean="0"/>
              <a:t>Защита от нежелательного контента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Настройка безопасного поиска в </a:t>
            </a:r>
            <a:r>
              <a:rPr lang="en-US" sz="2400" dirty="0" smtClean="0"/>
              <a:t>Google </a:t>
            </a:r>
            <a:r>
              <a:rPr lang="ru-RU" sz="2400" dirty="0" smtClean="0"/>
              <a:t>и Яндекс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Настройка фильтрации сайтов посредством Яндекс</a:t>
            </a:r>
            <a:r>
              <a:rPr lang="en-US" sz="2400" dirty="0" smtClean="0"/>
              <a:t>.DNS</a:t>
            </a:r>
            <a:r>
              <a:rPr lang="ru-RU" sz="2400" dirty="0" smtClean="0"/>
              <a:t>, </a:t>
            </a:r>
            <a:r>
              <a:rPr lang="en-US" sz="2400" dirty="0" err="1" smtClean="0"/>
              <a:t>SkyDNS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smtClean="0"/>
              <a:t>на Вашем компьютере или роутере.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Установка в браузерах фильтрации баннеров – </a:t>
            </a:r>
            <a:r>
              <a:rPr lang="en-US" sz="2400" dirty="0" err="1" smtClean="0"/>
              <a:t>Adblock</a:t>
            </a:r>
            <a:r>
              <a:rPr lang="ru-RU" sz="2400" dirty="0" smtClean="0"/>
              <a:t> </a:t>
            </a:r>
            <a:r>
              <a:rPr lang="en-US" sz="2400" dirty="0" smtClean="0"/>
              <a:t>Plus, </a:t>
            </a:r>
            <a:r>
              <a:rPr lang="en-US" sz="2400" dirty="0" err="1" smtClean="0"/>
              <a:t>uBlock</a:t>
            </a:r>
            <a:r>
              <a:rPr lang="en-US" sz="2400" dirty="0" smtClean="0"/>
              <a:t> Origin (</a:t>
            </a:r>
            <a:r>
              <a:rPr lang="ru-RU" sz="2400" dirty="0" smtClean="0"/>
              <a:t>можно оба)</a:t>
            </a:r>
            <a:r>
              <a:rPr lang="en-US" sz="2400" dirty="0" smtClean="0"/>
              <a:t>. </a:t>
            </a: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505" y="176206"/>
            <a:ext cx="1337753" cy="9884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57" y="1350106"/>
            <a:ext cx="1000376" cy="9840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79" y="2926079"/>
            <a:ext cx="1277606" cy="9352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391" y="5366307"/>
            <a:ext cx="1522603" cy="512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826" y="4869971"/>
            <a:ext cx="1251400" cy="496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63" y="4349045"/>
            <a:ext cx="1592731" cy="48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2538</Words>
  <Application>Microsoft Office PowerPoint</Application>
  <PresentationFormat>Широкоэкранный</PresentationFormat>
  <Paragraphs>200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Calibri</vt:lpstr>
      <vt:lpstr>Calibri Light</vt:lpstr>
      <vt:lpstr>Ретро</vt:lpstr>
      <vt:lpstr>СОВРЕМЕННЫЕ РИСКИ В ЦИФРОВОЙ СРЕДЕ</vt:lpstr>
      <vt:lpstr>Группы рисков</vt:lpstr>
      <vt:lpstr>Технические, программные риски</vt:lpstr>
      <vt:lpstr>Контентные риски</vt:lpstr>
      <vt:lpstr>Потребительские и финансовые риски</vt:lpstr>
      <vt:lpstr>Информационные, коммуникационные риски</vt:lpstr>
      <vt:lpstr>Взаимосвязь рисков и общие черты</vt:lpstr>
      <vt:lpstr>Меры противодействия техническим, программным и контентным рискам</vt:lpstr>
      <vt:lpstr>Практические рекомендации. Бесплатно!</vt:lpstr>
      <vt:lpstr>Что можно сделать за деньги?</vt:lpstr>
      <vt:lpstr>Парольная защита и отдельные аккаунты</vt:lpstr>
      <vt:lpstr>Парольная защита и отдельные аккаунты</vt:lpstr>
      <vt:lpstr>Защита от потребительских и финансовых рисков</vt:lpstr>
      <vt:lpstr>Защита от потребительских и финансовых рисков</vt:lpstr>
      <vt:lpstr>Безопасность банковских карт и реквизитов</vt:lpstr>
      <vt:lpstr>Человек – слабое место</vt:lpstr>
      <vt:lpstr>Иные виды мошенничества</vt:lpstr>
      <vt:lpstr>Радикальные меры защиты</vt:lpstr>
      <vt:lpstr>Информационные, коммуникационные риски</vt:lpstr>
      <vt:lpstr>Возможные последствия распространения личной информации</vt:lpstr>
      <vt:lpstr>Ограничение распространения информации</vt:lpstr>
      <vt:lpstr>Сочетание коммуникационных и технических рисков</vt:lpstr>
      <vt:lpstr>Понятие цифровой гигиены</vt:lpstr>
      <vt:lpstr>Цифровая грамотность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2020-11-15T11:06:31Z</dcterms:created>
  <dcterms:modified xsi:type="dcterms:W3CDTF">2021-10-15T03:38:44Z</dcterms:modified>
</cp:coreProperties>
</file>