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4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google.com/search?client=firefox-b" TargetMode="Externa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80172" y="1930609"/>
            <a:ext cx="7772400" cy="2362487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Родительский </a:t>
            </a:r>
            <a:r>
              <a:rPr lang="ru-RU" sz="31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чат</a:t>
            </a:r>
            <a:r>
              <a:rPr lang="ru-RU" sz="31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br>
              <a:rPr lang="ru-RU" sz="31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область конструктивного общения</a:t>
            </a:r>
            <a:r>
              <a:rPr lang="ru-RU" sz="31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31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ru-RU" sz="31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br>
              <a:rPr lang="ru-RU" sz="31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(Как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общаться, чтобы не спровоцировать конфликт - главные правила </a:t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формирования информационной безопасности в школе)</a:t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5013176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ru-RU" sz="18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Гузикова</a:t>
            </a:r>
            <a:r>
              <a:rPr lang="ru-RU" sz="1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Н.А</a:t>
            </a:r>
            <a:r>
              <a:rPr lang="ru-RU" sz="1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</a:t>
            </a:r>
          </a:p>
          <a:p>
            <a:pPr algn="r"/>
            <a:r>
              <a:rPr lang="ru-RU" sz="1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8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едагог-психолог</a:t>
            </a:r>
            <a:r>
              <a:rPr lang="ru-RU" sz="18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18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МАОУ СОШ №50</a:t>
            </a:r>
            <a:endParaRPr lang="ru-RU" sz="18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C:\Users\User\Desktop\sm_full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39" y="116632"/>
            <a:ext cx="1883693" cy="1594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User\Desktop\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206078"/>
            <a:ext cx="3820114" cy="206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0"/>
            <a:ext cx="7715200" cy="1143000"/>
          </a:xfrm>
        </p:spPr>
        <p:txBody>
          <a:bodyPr>
            <a:normAutofit/>
          </a:bodyPr>
          <a:lstStyle/>
          <a:p>
            <a:r>
              <a:rPr lang="ru-RU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Возможные стратегии снижения конфликта (миротворец)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164758"/>
            <a:ext cx="8229600" cy="5472608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Обратиться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школьную (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городскую) службу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примирения (медиации).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Служба школьной медиации (ШСМ)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— это служба, созданная в образовательной организации и состоящая из работников данного учреждения, учащихся и их родителей, прошедших необходимую подготовку и обучение основам метода школьной медиации и медиативного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подхода;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Медиация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— это такая процедура, в ходе которой стороны конфликта пытаются найти общее, устраивающее всех, решение при помощи медиатора. Медиатор не принимает решения ни за какую сторону, он только организует процесс переговоров, в ходе которого стороны конфликта могут обсудить претензии друг к другу, обнаружить недостающую информацию, выработать список общих вопросов, подлежащих разрешению и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договориться;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службы медиации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Организация в образовательном учреждении гуманного реагирования на конфликты, проступки, противоправное несовершеннолетних на основе принципов и технологии восстановительной медиации</a:t>
            </a:r>
          </a:p>
          <a:p>
            <a:pPr algn="just">
              <a:buNone/>
            </a:pPr>
            <a:endParaRPr lang="ru-RU" sz="2400" dirty="0" smtClean="0"/>
          </a:p>
          <a:p>
            <a:pPr algn="just">
              <a:buNone/>
            </a:pPr>
            <a:endParaRPr lang="ru-RU" sz="2400" dirty="0"/>
          </a:p>
        </p:txBody>
      </p:sp>
      <p:pic>
        <p:nvPicPr>
          <p:cNvPr id="4" name="Picture 3" descr="C:\Users\User\Desktop\sm_full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65" y="67491"/>
            <a:ext cx="1296205" cy="1097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User\Desktop\sm_full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65" y="38608"/>
            <a:ext cx="1296205" cy="1097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732" y="116632"/>
            <a:ext cx="7077411" cy="150304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Установите правила и выберите главного</a:t>
            </a:r>
            <a:br>
              <a:rPr lang="ru-RU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3273227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Лучше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всего, если сформулировать правила  на начальной стадии (когда группа только создается). В качестве шаблона можно использовать нормы общения на форумах и адаптировать их под свою тематику и задачи. Если среди участников будут несогласные, спорные пункты выносятся на голосование и при необходимости корректируются.</a:t>
            </a:r>
          </a:p>
          <a:p>
            <a:endParaRPr lang="ru-RU" dirty="0"/>
          </a:p>
        </p:txBody>
      </p:sp>
      <p:pic>
        <p:nvPicPr>
          <p:cNvPr id="5" name="Picture 3" descr="C:\Users\User\Desktop\sm_full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1296205" cy="1097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чего нужен чат?</a:t>
            </a:r>
            <a:endParaRPr lang="ru-RU" sz="32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Участникам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 быть ясно, для чего создается группа (только для информирования или обсуждения тоже?), какие формулировки и лексика недопустимы, есть ли временные ограничения (например, можно запретить ночные переписки), что будет за </a:t>
            </a:r>
            <a:r>
              <a:rPr lang="ru-RU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вброс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фейковой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информации. </a:t>
            </a:r>
          </a:p>
          <a:p>
            <a:pPr marL="0" indent="0" algn="just"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Здесь же — допустимы ли </a:t>
            </a:r>
            <a:r>
              <a:rPr lang="ru-RU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смайлы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открытки и голосовые сообщения. </a:t>
            </a:r>
          </a:p>
          <a:p>
            <a:endParaRPr lang="ru-RU" dirty="0"/>
          </a:p>
        </p:txBody>
      </p:sp>
      <p:pic>
        <p:nvPicPr>
          <p:cNvPr id="4" name="Picture 3" descr="C:\Users\User\Desktop\sm_full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024" y="476672"/>
            <a:ext cx="1296205" cy="1097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732" y="274638"/>
            <a:ext cx="7067067" cy="1143000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Держим под контролем</a:t>
            </a:r>
            <a:endParaRPr lang="ru-RU" sz="32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Лучше управлять группой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незаметно;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Модератор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может подводить итоги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(«Итак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 чему мы пришли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?»,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 ли я понимаю,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у нас такие-то варианты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?»,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согласны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?»,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Какой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выбираем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?»),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 при этом в резюме не должно быть посыла, что мы всех несогласных исключим и будем решать без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них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тупиковой ситуации (группа пошла «вразнос») – предложите распустить старую группу и создать новую, из тех же людей, но уже с четкими установками на этичный формат общения исключительно по теме и с грамотной </a:t>
            </a:r>
            <a:r>
              <a:rPr lang="ru-RU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модерацией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</a:p>
        </p:txBody>
      </p:sp>
      <p:pic>
        <p:nvPicPr>
          <p:cNvPr id="4" name="Picture 3" descr="C:\Users\User\Desktop\sm_full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76672"/>
            <a:ext cx="1296205" cy="1097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95536" y="1700808"/>
            <a:ext cx="8424936" cy="3384376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sz="2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Родительский </a:t>
            </a:r>
            <a:r>
              <a:rPr lang="ru-RU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чат</a:t>
            </a:r>
            <a:r>
              <a:rPr lang="ru-RU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 сути, – </a:t>
            </a:r>
            <a:r>
              <a:rPr lang="ru-RU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</a:t>
            </a:r>
            <a:r>
              <a:rPr lang="ru-RU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определенное количество телефонных номеров родителей, объединенных в одну группу. Другими словами, </a:t>
            </a:r>
            <a:r>
              <a:rPr lang="ru-RU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</a:t>
            </a:r>
            <a:r>
              <a:rPr lang="ru-RU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мы с вами. И всё происходящее внутри такого </a:t>
            </a:r>
            <a:r>
              <a:rPr lang="ru-RU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чата</a:t>
            </a:r>
            <a:r>
              <a:rPr lang="ru-RU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зависит от нас самих </a:t>
            </a: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напрямую</a:t>
            </a:r>
          </a:p>
          <a:p>
            <a:pPr>
              <a:buNone/>
            </a:pP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>
              <a:buNone/>
            </a:pPr>
            <a:endParaRPr lang="ru-RU" sz="2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</a:t>
            </a: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en-US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www.google.com/search?client=firefox-b</a:t>
            </a:r>
            <a:endParaRPr lang="ru-RU" sz="2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2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3" descr="C:\Users\User\Desktop\sm_full-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1296205" cy="1097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User\Desktop\2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8523891" cy="5577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12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2978" y="380526"/>
            <a:ext cx="8229600" cy="1143000"/>
          </a:xfrm>
        </p:spPr>
        <p:txBody>
          <a:bodyPr/>
          <a:lstStyle/>
          <a:p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:</a:t>
            </a:r>
            <a:endParaRPr lang="ru-RU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2300" y="1819480"/>
            <a:ext cx="8229600" cy="4525963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Часто беседы родителей в сети –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область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конфликтов (иногда пустяковое замечание одного из участников вызывает бурю негодования некоторых членов чата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Иногда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такие виртуальные словесные перепалки переходят в реальную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жизнь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Иногда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посвящают детей во взрослые разговоры или вмешиваются сами в детские беседы (</a:t>
            </a:r>
            <a:r>
              <a:rPr lang="ru-RU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троллят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буллингуют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пр.).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Picture 3" descr="C:\Users\User\Desktop\sm_full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015" y="404664"/>
            <a:ext cx="1753980" cy="1484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7" y="616124"/>
            <a:ext cx="7707257" cy="1143000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делать, если сталкиваетесь с конфликтной ситуацией</a:t>
            </a:r>
            <a:endParaRPr lang="ru-RU" sz="36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Учитывайте особенности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онлайна</a:t>
            </a: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Общение в чате — непрерывное, участников больше, а модератора иногда нет. При этом в </a:t>
            </a:r>
            <a:r>
              <a:rPr lang="ru-RU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онлайне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человек может повести себя иначе, чем в реальной жизни. Если он верит, что за оскорбления в Сети ему ничего не будет, вероятность негативного поведения выше. </a:t>
            </a:r>
          </a:p>
          <a:p>
            <a:pPr algn="just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закона: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языка вражды»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непубличном пространстве может быть квалифицировано по статье 5.61 Кодекса об административных правонарушениях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(«Оскорбление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)». 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/>
          </a:p>
        </p:txBody>
      </p:sp>
      <p:pic>
        <p:nvPicPr>
          <p:cNvPr id="4" name="Picture 3" descr="C:\Users\User\Desktop\sm_full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76672"/>
            <a:ext cx="1296205" cy="1097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 закона:</a:t>
            </a:r>
            <a:endParaRPr lang="ru-RU" sz="36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6976" y="1453858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Сообщение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мессенджере является доказательством такого правонарушения.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в течение трех месяцев оскорбленный подаст заявление в полицию, то виновник может быть оштрафован на сумму от одной до трех тысяч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серьезные угрозы убийства или нанесения тяжкого вреда здоровью предусмотрена уголовная ответственность по статье 119 УК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кто-то из родителей воспринимает угрозы в родительском чате как реальные и исполнимые, а не просто высказанные в пылу спора и оскорбительные, он также может заявить об этом в полицию.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C:\Users\User\Desktop\sm_full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1296205" cy="1097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615545"/>
            <a:ext cx="7499176" cy="53148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Не 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давайте указаний и оценок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429923"/>
            <a:ext cx="7859216" cy="5428077"/>
          </a:xfrm>
        </p:spPr>
        <p:txBody>
          <a:bodyPr>
            <a:normAutofit fontScale="62500" lnSpcReduction="2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Недопустим 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 на личности: обращение на 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«ты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упреки, обвинения или оценка (как отрицательная, так и положительная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3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чувствуете, что вас провоцируют, не стоит отвечать сразу. В виртуальном формате можно спокойно прервать коммуникацию. Скажите себе 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«стоп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отдышитесь и отвлекитесь на что-то, а потом заново прочтите написанное. На агрессию можно ответить так: 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«Я 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сделаю вид, что я этого не 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читал» 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«Я 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 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прошу, удалите, пожалуйста, это сообщение, потому что такой тон в нашей группе 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недопустим». 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Можно написать в </a:t>
            </a:r>
            <a:r>
              <a:rPr lang="ru-RU" sz="3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личку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«Мне 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были неприятны 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Ваши 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слова, давайте решим это и не будем втягивать других в 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 защитить 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себя от дальнейшей агрессии (даже если 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 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уверены в изменении поведения агрессора). Если позволить агрессии существовать довольно долго, то тогда разгон и выпячивание нездоровых проявлений будет возрастать. Поэтому надо притормаживать на подступах.</a:t>
            </a:r>
          </a:p>
          <a:p>
            <a:pPr>
              <a:buNone/>
            </a:pPr>
            <a:endParaRPr lang="ru-RU" sz="3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Picture 3" descr="C:\Users\User\Desktop\sm_full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534" y="332656"/>
            <a:ext cx="1296205" cy="1097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Контролируйте эмоции</a:t>
            </a:r>
            <a:endParaRPr lang="ru-RU" sz="36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Избегайте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назидательного, приказного тона и любой позиции свысока (не надо писать: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«Хватит материться»,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Какое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имеете право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?»,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что, самый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умный?» и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пр.).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Лучше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скажите, что есть такие-то варианты, давайте обсуждать. Если беспокоит мат, тоже есть вежливые формы обращения: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«Давайте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применять только нормативную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лексику»;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Прежде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чем вступать в конфликт, нужно задать себе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Зачем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 мне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?»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4" name="Picture 3" descr="C:\Users\User\Desktop\sm_full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1296205" cy="1097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16632"/>
            <a:ext cx="7355160" cy="130100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Вмешивайтесь в чужой конфликт осторожно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Оценить</a:t>
            </a: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 какой стадии находится конфликт. Вмешиваться стоит, если он зарождается и люди еще способны себя контролировать, чем выше градус эмоций — тем меньше у вас шансов восстановить </a:t>
            </a: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мир</a:t>
            </a: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словесной перепалке всеобщее хамство и оскорбления может остановить только модератор, временно заблокировав пользователей или закрыв чат.</a:t>
            </a:r>
          </a:p>
          <a:p>
            <a:endParaRPr lang="ru-RU" dirty="0"/>
          </a:p>
        </p:txBody>
      </p:sp>
      <p:pic>
        <p:nvPicPr>
          <p:cNvPr id="4" name="Picture 3" descr="C:\Users\User\Desktop\sm_full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42797"/>
            <a:ext cx="1296205" cy="1097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Искать компромиссы</a:t>
            </a:r>
            <a:endParaRPr lang="ru-RU" sz="36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Надо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сразу дать понять, что вы не поддерживаете ни одну сторону конфликта, возникшего при обсуждении школьных проблем.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Поэтому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надо предложить остальным участникам отложить диспут, а свои вопросы адресовать классному руководителю, завучу или директору общеобразовательного учреждения.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C:\Users\User\Desktop\sm_full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4664"/>
            <a:ext cx="1296205" cy="1097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2025" y="246964"/>
            <a:ext cx="7333317" cy="1143000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Возможные стратегии снижения конфликта (миротворец)</a:t>
            </a:r>
            <a:endParaRPr lang="ru-RU" sz="32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7" y="1628800"/>
            <a:ext cx="8229600" cy="4785395"/>
          </a:xfrm>
        </p:spPr>
        <p:txBody>
          <a:bodyPr>
            <a:normAutofit fontScale="62500" lnSpcReduction="2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/>
              <a:t> </a:t>
            </a:r>
            <a:r>
              <a:rPr lang="ru-RU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Предложить перенести </a:t>
            </a:r>
            <a:r>
              <a:rPr lang="ru-RU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обсуждение («Давайте </a:t>
            </a:r>
            <a:r>
              <a:rPr lang="ru-RU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вернемся к этому вопросу, когда к нам присоединится учитель, или устроим видеоконференцию</a:t>
            </a:r>
            <a:r>
              <a:rPr lang="ru-RU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…») </a:t>
            </a:r>
            <a:r>
              <a:rPr lang="ru-RU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деликатно напомнить про правила чата и для чего он создан. Менее эффективный вариант, но он все же может сработать — задать новую тему </a:t>
            </a:r>
            <a:r>
              <a:rPr lang="ru-RU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(«Подскажите</a:t>
            </a:r>
            <a:r>
              <a:rPr lang="ru-RU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где вы покупали</a:t>
            </a:r>
            <a:r>
              <a:rPr lang="ru-RU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…», </a:t>
            </a:r>
            <a:r>
              <a:rPr lang="ru-RU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Напомните </a:t>
            </a:r>
            <a:r>
              <a:rPr lang="ru-RU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</a:t>
            </a:r>
            <a:r>
              <a:rPr lang="ru-RU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…»);</a:t>
            </a:r>
            <a:endParaRPr lang="ru-RU" sz="3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Можно </a:t>
            </a:r>
            <a:r>
              <a:rPr lang="ru-RU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обратиться в </a:t>
            </a:r>
            <a:r>
              <a:rPr lang="ru-RU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личку</a:t>
            </a:r>
            <a:r>
              <a:rPr lang="ru-RU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Очень хорошо </a:t>
            </a:r>
            <a:r>
              <a:rPr lang="ru-RU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действует предложение </a:t>
            </a:r>
            <a:r>
              <a:rPr lang="ru-RU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помощи </a:t>
            </a:r>
            <a:r>
              <a:rPr lang="ru-RU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(«Я </a:t>
            </a:r>
            <a:r>
              <a:rPr lang="ru-RU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могу чем-то помочь</a:t>
            </a:r>
            <a:r>
              <a:rPr lang="ru-RU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?»). </a:t>
            </a:r>
            <a:r>
              <a:rPr lang="ru-RU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Можно деликатно высказать свое мнение </a:t>
            </a:r>
            <a:r>
              <a:rPr lang="ru-RU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(«Мне </a:t>
            </a:r>
            <a:r>
              <a:rPr lang="ru-RU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кажется, что</a:t>
            </a:r>
            <a:r>
              <a:rPr lang="ru-RU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…»). </a:t>
            </a:r>
            <a:r>
              <a:rPr lang="ru-RU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 при этом писать лучше тому человеку, которого вы считаете правым, даже если раньше вы с ним по каким-то вопросам расходились </a:t>
            </a:r>
            <a:r>
              <a:rPr lang="ru-RU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(«Не </a:t>
            </a:r>
            <a:r>
              <a:rPr lang="ru-RU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всегда с </a:t>
            </a:r>
            <a:r>
              <a:rPr lang="ru-RU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Вами </a:t>
            </a:r>
            <a:r>
              <a:rPr lang="ru-RU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согласен, но в этой ситуации считаю, что в </a:t>
            </a:r>
            <a:r>
              <a:rPr lang="ru-RU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аших</a:t>
            </a:r>
            <a:r>
              <a:rPr lang="ru-RU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словах больше справедливости. Давайте подумаем, как можно переубедить другую </a:t>
            </a:r>
            <a:r>
              <a:rPr lang="ru-RU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сторону»).</a:t>
            </a:r>
            <a:endParaRPr lang="ru-RU" sz="3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Picture 3" descr="C:\Users\User\Desktop\sm_full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4664"/>
            <a:ext cx="1296205" cy="1097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646</Words>
  <Application>Microsoft Office PowerPoint</Application>
  <PresentationFormat>Экран (4:3)</PresentationFormat>
  <Paragraphs>51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Родительский чат –  область конструктивного общения  или… (Как общаться, чтобы не спровоцировать конфликт - главные правила  для формирования информационной безопасности в школе) </vt:lpstr>
      <vt:lpstr>Актуальность :</vt:lpstr>
      <vt:lpstr>Что делать, если сталкиваетесь с конфликтной ситуацией</vt:lpstr>
      <vt:lpstr>Норма закона:</vt:lpstr>
      <vt:lpstr>  2. Не давайте указаний и оценок </vt:lpstr>
      <vt:lpstr>Контролируйте эмоции</vt:lpstr>
      <vt:lpstr> Вмешивайтесь в чужой конфликт осторожно </vt:lpstr>
      <vt:lpstr>Искать компромиссы</vt:lpstr>
      <vt:lpstr>Возможные стратегии снижения конфликта (миротворец)</vt:lpstr>
      <vt:lpstr>Возможные стратегии снижения конфликта (миротворец)</vt:lpstr>
      <vt:lpstr> Установите правила и выберите главного </vt:lpstr>
      <vt:lpstr>Для чего нужен чат?</vt:lpstr>
      <vt:lpstr>Держим под контролем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Родительский чат – область общения или…</dc:title>
  <dc:creator>vasily</dc:creator>
  <cp:lastModifiedBy>Пользователь</cp:lastModifiedBy>
  <cp:revision>37</cp:revision>
  <dcterms:created xsi:type="dcterms:W3CDTF">2020-12-15T11:12:01Z</dcterms:created>
  <dcterms:modified xsi:type="dcterms:W3CDTF">2021-11-07T13:12:50Z</dcterms:modified>
</cp:coreProperties>
</file>