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16"/>
  </p:notesMasterIdLst>
  <p:sldIdLst>
    <p:sldId id="256" r:id="rId2"/>
    <p:sldId id="265" r:id="rId3"/>
    <p:sldId id="266" r:id="rId4"/>
    <p:sldId id="268" r:id="rId5"/>
    <p:sldId id="278" r:id="rId6"/>
    <p:sldId id="284" r:id="rId7"/>
    <p:sldId id="267" r:id="rId8"/>
    <p:sldId id="270" r:id="rId9"/>
    <p:sldId id="271" r:id="rId10"/>
    <p:sldId id="293" r:id="rId11"/>
    <p:sldId id="274" r:id="rId12"/>
    <p:sldId id="275" r:id="rId13"/>
    <p:sldId id="295" r:id="rId14"/>
    <p:sldId id="29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3F06"/>
    <a:srgbClr val="C80000"/>
    <a:srgbClr val="FAC294"/>
    <a:srgbClr val="BCB800"/>
    <a:srgbClr val="E3DE00"/>
    <a:srgbClr val="FFFFD9"/>
    <a:srgbClr val="FFB9B9"/>
    <a:srgbClr val="00823B"/>
    <a:srgbClr val="71FFB1"/>
    <a:srgbClr val="71C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84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CB8C4D-3548-42B0-8BD4-F7646DC2F39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6E7AE9F8-641A-4FFF-9A97-B9782056CC1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Основные вопросы</a:t>
          </a:r>
        </a:p>
      </dgm:t>
    </dgm:pt>
    <dgm:pt modelId="{9529EE4D-8161-46D3-B02B-95B9FE84FB66}" type="parTrans" cxnId="{A0049A95-0E9C-40AF-B535-503A5B271887}">
      <dgm:prSet/>
      <dgm:spPr/>
      <dgm:t>
        <a:bodyPr/>
        <a:lstStyle/>
        <a:p>
          <a:endParaRPr lang="ru-RU"/>
        </a:p>
      </dgm:t>
    </dgm:pt>
    <dgm:pt modelId="{ED9E215C-2138-493F-B7C0-9F891EE1B775}" type="sibTrans" cxnId="{A0049A95-0E9C-40AF-B535-503A5B271887}">
      <dgm:prSet/>
      <dgm:spPr/>
      <dgm:t>
        <a:bodyPr/>
        <a:lstStyle/>
        <a:p>
          <a:endParaRPr lang="ru-RU"/>
        </a:p>
      </dgm:t>
    </dgm:pt>
    <dgm:pt modelId="{3E11B27E-972B-4DF2-A015-15B89D3B46D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Кем мне пойти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работать?</a:t>
          </a:r>
        </a:p>
      </dgm:t>
    </dgm:pt>
    <dgm:pt modelId="{910E47F1-B6A5-4627-8B84-B575C6444BB0}" type="parTrans" cxnId="{371043DF-B4C0-4791-9D83-23EBF03037FC}">
      <dgm:prSet/>
      <dgm:spPr/>
      <dgm:t>
        <a:bodyPr/>
        <a:lstStyle/>
        <a:p>
          <a:endParaRPr lang="ru-RU"/>
        </a:p>
      </dgm:t>
    </dgm:pt>
    <dgm:pt modelId="{CB1E6371-7FF7-4052-825D-EA491C13765F}" type="sibTrans" cxnId="{371043DF-B4C0-4791-9D83-23EBF03037FC}">
      <dgm:prSet/>
      <dgm:spPr/>
      <dgm:t>
        <a:bodyPr/>
        <a:lstStyle/>
        <a:p>
          <a:endParaRPr lang="ru-RU"/>
        </a:p>
      </dgm:t>
    </dgm:pt>
    <dgm:pt modelId="{9CC06827-A402-43F1-BB4A-901F79C7E38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Что для меня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лучше?</a:t>
          </a:r>
        </a:p>
      </dgm:t>
    </dgm:pt>
    <dgm:pt modelId="{D8A0954F-575E-4912-9A3E-C84535004F06}" type="parTrans" cxnId="{83282212-6CC5-4111-8A37-9C22E82443C2}">
      <dgm:prSet/>
      <dgm:spPr/>
      <dgm:t>
        <a:bodyPr/>
        <a:lstStyle/>
        <a:p>
          <a:endParaRPr lang="ru-RU"/>
        </a:p>
      </dgm:t>
    </dgm:pt>
    <dgm:pt modelId="{0E77FB5E-1ACD-49A3-B4AB-BD2418403BF3}" type="sibTrans" cxnId="{83282212-6CC5-4111-8A37-9C22E82443C2}">
      <dgm:prSet/>
      <dgm:spPr/>
      <dgm:t>
        <a:bodyPr/>
        <a:lstStyle/>
        <a:p>
          <a:endParaRPr lang="ru-RU"/>
        </a:p>
      </dgm:t>
    </dgm:pt>
    <dgm:pt modelId="{32E0B095-FABC-4EDA-86BA-77342E8E943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Скажите…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Посоветуйте…</a:t>
          </a:r>
        </a:p>
      </dgm:t>
    </dgm:pt>
    <dgm:pt modelId="{545A3EF1-F49D-4A2D-A52F-722ECCF465D3}" type="parTrans" cxnId="{3CFF9CB3-2939-4E07-AE06-FBDE58FAE07D}">
      <dgm:prSet/>
      <dgm:spPr/>
      <dgm:t>
        <a:bodyPr/>
        <a:lstStyle/>
        <a:p>
          <a:endParaRPr lang="ru-RU"/>
        </a:p>
      </dgm:t>
    </dgm:pt>
    <dgm:pt modelId="{5BC40DB0-88D3-472A-91A8-4C960A820C5C}" type="sibTrans" cxnId="{3CFF9CB3-2939-4E07-AE06-FBDE58FAE07D}">
      <dgm:prSet/>
      <dgm:spPr/>
      <dgm:t>
        <a:bodyPr/>
        <a:lstStyle/>
        <a:p>
          <a:endParaRPr lang="ru-RU"/>
        </a:p>
      </dgm:t>
    </dgm:pt>
    <dgm:pt modelId="{7FA3B121-5864-443A-AC51-273D6CF18703}" type="pres">
      <dgm:prSet presAssocID="{57CB8C4D-3548-42B0-8BD4-F7646DC2F39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02C6C42-E736-4D23-B10B-1F99E07D71FE}" type="pres">
      <dgm:prSet presAssocID="{6E7AE9F8-641A-4FFF-9A97-B9782056CC12}" presName="hierRoot1" presStyleCnt="0">
        <dgm:presLayoutVars>
          <dgm:hierBranch/>
        </dgm:presLayoutVars>
      </dgm:prSet>
      <dgm:spPr/>
    </dgm:pt>
    <dgm:pt modelId="{F4BD12B6-47A6-415B-A7A8-7D6E584E0293}" type="pres">
      <dgm:prSet presAssocID="{6E7AE9F8-641A-4FFF-9A97-B9782056CC12}" presName="rootComposite1" presStyleCnt="0"/>
      <dgm:spPr/>
    </dgm:pt>
    <dgm:pt modelId="{883F0F31-337B-40DE-AD46-5173C2AD6210}" type="pres">
      <dgm:prSet presAssocID="{6E7AE9F8-641A-4FFF-9A97-B9782056CC12}" presName="rootText1" presStyleLbl="node0" presStyleIdx="0" presStyleCnt="1" custLinFactNeighborX="-3175" custLinFactNeighborY="-687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FE090C5-0B8D-4B16-B68E-CF5C48871173}" type="pres">
      <dgm:prSet presAssocID="{6E7AE9F8-641A-4FFF-9A97-B9782056CC12}" presName="rootConnector1" presStyleLbl="node1" presStyleIdx="0" presStyleCnt="0"/>
      <dgm:spPr/>
      <dgm:t>
        <a:bodyPr/>
        <a:lstStyle/>
        <a:p>
          <a:endParaRPr lang="ru-RU"/>
        </a:p>
      </dgm:t>
    </dgm:pt>
    <dgm:pt modelId="{5540D570-989A-4088-B838-70E39F0087B2}" type="pres">
      <dgm:prSet presAssocID="{6E7AE9F8-641A-4FFF-9A97-B9782056CC12}" presName="hierChild2" presStyleCnt="0"/>
      <dgm:spPr/>
    </dgm:pt>
    <dgm:pt modelId="{281C7FFC-CAE2-483C-9A14-C361077B19A4}" type="pres">
      <dgm:prSet presAssocID="{910E47F1-B6A5-4627-8B84-B575C6444BB0}" presName="Name35" presStyleLbl="parChTrans1D2" presStyleIdx="0" presStyleCnt="3"/>
      <dgm:spPr/>
      <dgm:t>
        <a:bodyPr/>
        <a:lstStyle/>
        <a:p>
          <a:endParaRPr lang="ru-RU"/>
        </a:p>
      </dgm:t>
    </dgm:pt>
    <dgm:pt modelId="{720A2F0F-9E98-4D81-8742-E49EA7640AB1}" type="pres">
      <dgm:prSet presAssocID="{3E11B27E-972B-4DF2-A015-15B89D3B46D4}" presName="hierRoot2" presStyleCnt="0">
        <dgm:presLayoutVars>
          <dgm:hierBranch/>
        </dgm:presLayoutVars>
      </dgm:prSet>
      <dgm:spPr/>
    </dgm:pt>
    <dgm:pt modelId="{0FE6CA8E-32B9-47A7-9160-828002A3DCA7}" type="pres">
      <dgm:prSet presAssocID="{3E11B27E-972B-4DF2-A015-15B89D3B46D4}" presName="rootComposite" presStyleCnt="0"/>
      <dgm:spPr/>
    </dgm:pt>
    <dgm:pt modelId="{5C272B4F-252B-4675-BD65-6A31E8FF2027}" type="pres">
      <dgm:prSet presAssocID="{3E11B27E-972B-4DF2-A015-15B89D3B46D4}" presName="rootText" presStyleLbl="node2" presStyleIdx="0" presStyleCnt="3" custLinFactNeighborX="-23" custLinFactNeighborY="-899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336E60E-51DC-4765-ACD6-06CE1784EF88}" type="pres">
      <dgm:prSet presAssocID="{3E11B27E-972B-4DF2-A015-15B89D3B46D4}" presName="rootConnector" presStyleLbl="node2" presStyleIdx="0" presStyleCnt="3"/>
      <dgm:spPr/>
      <dgm:t>
        <a:bodyPr/>
        <a:lstStyle/>
        <a:p>
          <a:endParaRPr lang="ru-RU"/>
        </a:p>
      </dgm:t>
    </dgm:pt>
    <dgm:pt modelId="{16132957-E4C8-4276-8179-0456622CD27C}" type="pres">
      <dgm:prSet presAssocID="{3E11B27E-972B-4DF2-A015-15B89D3B46D4}" presName="hierChild4" presStyleCnt="0"/>
      <dgm:spPr/>
    </dgm:pt>
    <dgm:pt modelId="{A4F8C5F6-F5B2-4E7B-8C84-0F3EAFFE14A0}" type="pres">
      <dgm:prSet presAssocID="{3E11B27E-972B-4DF2-A015-15B89D3B46D4}" presName="hierChild5" presStyleCnt="0"/>
      <dgm:spPr/>
    </dgm:pt>
    <dgm:pt modelId="{7E53F4D0-3A5E-41D7-919A-043C73B2BF13}" type="pres">
      <dgm:prSet presAssocID="{D8A0954F-575E-4912-9A3E-C84535004F06}" presName="Name35" presStyleLbl="parChTrans1D2" presStyleIdx="1" presStyleCnt="3"/>
      <dgm:spPr/>
      <dgm:t>
        <a:bodyPr/>
        <a:lstStyle/>
        <a:p>
          <a:endParaRPr lang="ru-RU"/>
        </a:p>
      </dgm:t>
    </dgm:pt>
    <dgm:pt modelId="{5828E3F0-4A60-4C88-B1C1-551605D2295C}" type="pres">
      <dgm:prSet presAssocID="{9CC06827-A402-43F1-BB4A-901F79C7E381}" presName="hierRoot2" presStyleCnt="0">
        <dgm:presLayoutVars>
          <dgm:hierBranch/>
        </dgm:presLayoutVars>
      </dgm:prSet>
      <dgm:spPr/>
    </dgm:pt>
    <dgm:pt modelId="{96E6F049-31D5-49C7-87AD-4D1E4908F94C}" type="pres">
      <dgm:prSet presAssocID="{9CC06827-A402-43F1-BB4A-901F79C7E381}" presName="rootComposite" presStyleCnt="0"/>
      <dgm:spPr/>
    </dgm:pt>
    <dgm:pt modelId="{C81B1CF8-11AC-4CAD-A05B-BCD86E8A6942}" type="pres">
      <dgm:prSet presAssocID="{9CC06827-A402-43F1-BB4A-901F79C7E381}" presName="rootText" presStyleLbl="node2" presStyleIdx="1" presStyleCnt="3" custLinFactNeighborX="-301" custLinFactNeighborY="-382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119A949-9ADE-4DA0-B9EC-9B06A3198A07}" type="pres">
      <dgm:prSet presAssocID="{9CC06827-A402-43F1-BB4A-901F79C7E381}" presName="rootConnector" presStyleLbl="node2" presStyleIdx="1" presStyleCnt="3"/>
      <dgm:spPr/>
      <dgm:t>
        <a:bodyPr/>
        <a:lstStyle/>
        <a:p>
          <a:endParaRPr lang="ru-RU"/>
        </a:p>
      </dgm:t>
    </dgm:pt>
    <dgm:pt modelId="{5E8DD3CA-AC20-4195-A5DD-46A5F3CFEB0D}" type="pres">
      <dgm:prSet presAssocID="{9CC06827-A402-43F1-BB4A-901F79C7E381}" presName="hierChild4" presStyleCnt="0"/>
      <dgm:spPr/>
    </dgm:pt>
    <dgm:pt modelId="{D77DB48B-D5BD-4CAF-9A29-C11BA0FB8785}" type="pres">
      <dgm:prSet presAssocID="{9CC06827-A402-43F1-BB4A-901F79C7E381}" presName="hierChild5" presStyleCnt="0"/>
      <dgm:spPr/>
    </dgm:pt>
    <dgm:pt modelId="{C3871D30-7638-401B-9DF5-69B071ABB61D}" type="pres">
      <dgm:prSet presAssocID="{545A3EF1-F49D-4A2D-A52F-722ECCF465D3}" presName="Name35" presStyleLbl="parChTrans1D2" presStyleIdx="2" presStyleCnt="3"/>
      <dgm:spPr/>
      <dgm:t>
        <a:bodyPr/>
        <a:lstStyle/>
        <a:p>
          <a:endParaRPr lang="ru-RU"/>
        </a:p>
      </dgm:t>
    </dgm:pt>
    <dgm:pt modelId="{E604CAB7-A53A-4BB2-A809-8105607DCB83}" type="pres">
      <dgm:prSet presAssocID="{32E0B095-FABC-4EDA-86BA-77342E8E943F}" presName="hierRoot2" presStyleCnt="0">
        <dgm:presLayoutVars>
          <dgm:hierBranch/>
        </dgm:presLayoutVars>
      </dgm:prSet>
      <dgm:spPr/>
    </dgm:pt>
    <dgm:pt modelId="{F95F2566-DA6B-414A-955A-C81B3565401E}" type="pres">
      <dgm:prSet presAssocID="{32E0B095-FABC-4EDA-86BA-77342E8E943F}" presName="rootComposite" presStyleCnt="0"/>
      <dgm:spPr/>
    </dgm:pt>
    <dgm:pt modelId="{2E516793-A779-4C04-80F7-352A3BEF74A7}" type="pres">
      <dgm:prSet presAssocID="{32E0B095-FABC-4EDA-86BA-77342E8E943F}" presName="rootText" presStyleLbl="node2" presStyleIdx="2" presStyleCnt="3" custLinFactY="-1481" custLinFactNeighborX="-6327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CE8972C-C4C9-472C-B9E0-141D511021DE}" type="pres">
      <dgm:prSet presAssocID="{32E0B095-FABC-4EDA-86BA-77342E8E943F}" presName="rootConnector" presStyleLbl="node2" presStyleIdx="2" presStyleCnt="3"/>
      <dgm:spPr/>
      <dgm:t>
        <a:bodyPr/>
        <a:lstStyle/>
        <a:p>
          <a:endParaRPr lang="ru-RU"/>
        </a:p>
      </dgm:t>
    </dgm:pt>
    <dgm:pt modelId="{8FC739CE-5A99-40DE-9918-F3A657749E31}" type="pres">
      <dgm:prSet presAssocID="{32E0B095-FABC-4EDA-86BA-77342E8E943F}" presName="hierChild4" presStyleCnt="0"/>
      <dgm:spPr/>
    </dgm:pt>
    <dgm:pt modelId="{FDC3EA05-41C4-459E-9171-F0053DE6D49A}" type="pres">
      <dgm:prSet presAssocID="{32E0B095-FABC-4EDA-86BA-77342E8E943F}" presName="hierChild5" presStyleCnt="0"/>
      <dgm:spPr/>
    </dgm:pt>
    <dgm:pt modelId="{B1F714B4-84F4-4ECD-801E-87AE70BF119F}" type="pres">
      <dgm:prSet presAssocID="{6E7AE9F8-641A-4FFF-9A97-B9782056CC12}" presName="hierChild3" presStyleCnt="0"/>
      <dgm:spPr/>
    </dgm:pt>
  </dgm:ptLst>
  <dgm:cxnLst>
    <dgm:cxn modelId="{3B3C02DE-2E0F-43C4-8771-FF1A59B52FA2}" type="presOf" srcId="{6E7AE9F8-641A-4FFF-9A97-B9782056CC12}" destId="{FFE090C5-0B8D-4B16-B68E-CF5C48871173}" srcOrd="1" destOrd="0" presId="urn:microsoft.com/office/officeart/2005/8/layout/orgChart1"/>
    <dgm:cxn modelId="{855EAE4D-9CFB-46A6-91F6-94FB3815562C}" type="presOf" srcId="{57CB8C4D-3548-42B0-8BD4-F7646DC2F390}" destId="{7FA3B121-5864-443A-AC51-273D6CF18703}" srcOrd="0" destOrd="0" presId="urn:microsoft.com/office/officeart/2005/8/layout/orgChart1"/>
    <dgm:cxn modelId="{0412186D-4E4F-46A2-A2D2-CD064649407A}" type="presOf" srcId="{9CC06827-A402-43F1-BB4A-901F79C7E381}" destId="{C81B1CF8-11AC-4CAD-A05B-BCD86E8A6942}" srcOrd="0" destOrd="0" presId="urn:microsoft.com/office/officeart/2005/8/layout/orgChart1"/>
    <dgm:cxn modelId="{5B82F588-C6AA-45B8-8E1F-239E6022AFBF}" type="presOf" srcId="{910E47F1-B6A5-4627-8B84-B575C6444BB0}" destId="{281C7FFC-CAE2-483C-9A14-C361077B19A4}" srcOrd="0" destOrd="0" presId="urn:microsoft.com/office/officeart/2005/8/layout/orgChart1"/>
    <dgm:cxn modelId="{FE47D3CE-2BE5-462C-93D8-78F1E8706350}" type="presOf" srcId="{3E11B27E-972B-4DF2-A015-15B89D3B46D4}" destId="{F336E60E-51DC-4765-ACD6-06CE1784EF88}" srcOrd="1" destOrd="0" presId="urn:microsoft.com/office/officeart/2005/8/layout/orgChart1"/>
    <dgm:cxn modelId="{A0049A95-0E9C-40AF-B535-503A5B271887}" srcId="{57CB8C4D-3548-42B0-8BD4-F7646DC2F390}" destId="{6E7AE9F8-641A-4FFF-9A97-B9782056CC12}" srcOrd="0" destOrd="0" parTransId="{9529EE4D-8161-46D3-B02B-95B9FE84FB66}" sibTransId="{ED9E215C-2138-493F-B7C0-9F891EE1B775}"/>
    <dgm:cxn modelId="{371043DF-B4C0-4791-9D83-23EBF03037FC}" srcId="{6E7AE9F8-641A-4FFF-9A97-B9782056CC12}" destId="{3E11B27E-972B-4DF2-A015-15B89D3B46D4}" srcOrd="0" destOrd="0" parTransId="{910E47F1-B6A5-4627-8B84-B575C6444BB0}" sibTransId="{CB1E6371-7FF7-4052-825D-EA491C13765F}"/>
    <dgm:cxn modelId="{0F3C3403-69B2-4011-838C-ECD20FF761AD}" type="presOf" srcId="{32E0B095-FABC-4EDA-86BA-77342E8E943F}" destId="{2E516793-A779-4C04-80F7-352A3BEF74A7}" srcOrd="0" destOrd="0" presId="urn:microsoft.com/office/officeart/2005/8/layout/orgChart1"/>
    <dgm:cxn modelId="{83282212-6CC5-4111-8A37-9C22E82443C2}" srcId="{6E7AE9F8-641A-4FFF-9A97-B9782056CC12}" destId="{9CC06827-A402-43F1-BB4A-901F79C7E381}" srcOrd="1" destOrd="0" parTransId="{D8A0954F-575E-4912-9A3E-C84535004F06}" sibTransId="{0E77FB5E-1ACD-49A3-B4AB-BD2418403BF3}"/>
    <dgm:cxn modelId="{24CFADBC-810E-4B6E-A2D2-78B73934138F}" type="presOf" srcId="{9CC06827-A402-43F1-BB4A-901F79C7E381}" destId="{E119A949-9ADE-4DA0-B9EC-9B06A3198A07}" srcOrd="1" destOrd="0" presId="urn:microsoft.com/office/officeart/2005/8/layout/orgChart1"/>
    <dgm:cxn modelId="{81B307F1-C24B-40EF-9E84-126EF1B3C7CC}" type="presOf" srcId="{32E0B095-FABC-4EDA-86BA-77342E8E943F}" destId="{0CE8972C-C4C9-472C-B9E0-141D511021DE}" srcOrd="1" destOrd="0" presId="urn:microsoft.com/office/officeart/2005/8/layout/orgChart1"/>
    <dgm:cxn modelId="{7F055369-0DAE-4B71-9D9A-4C7ADB71E014}" type="presOf" srcId="{3E11B27E-972B-4DF2-A015-15B89D3B46D4}" destId="{5C272B4F-252B-4675-BD65-6A31E8FF2027}" srcOrd="0" destOrd="0" presId="urn:microsoft.com/office/officeart/2005/8/layout/orgChart1"/>
    <dgm:cxn modelId="{490AF1C1-B850-40CB-BF72-65EA776C91F2}" type="presOf" srcId="{D8A0954F-575E-4912-9A3E-C84535004F06}" destId="{7E53F4D0-3A5E-41D7-919A-043C73B2BF13}" srcOrd="0" destOrd="0" presId="urn:microsoft.com/office/officeart/2005/8/layout/orgChart1"/>
    <dgm:cxn modelId="{3CFF9CB3-2939-4E07-AE06-FBDE58FAE07D}" srcId="{6E7AE9F8-641A-4FFF-9A97-B9782056CC12}" destId="{32E0B095-FABC-4EDA-86BA-77342E8E943F}" srcOrd="2" destOrd="0" parTransId="{545A3EF1-F49D-4A2D-A52F-722ECCF465D3}" sibTransId="{5BC40DB0-88D3-472A-91A8-4C960A820C5C}"/>
    <dgm:cxn modelId="{80E4033C-4BB3-4471-850B-13677E770B4A}" type="presOf" srcId="{6E7AE9F8-641A-4FFF-9A97-B9782056CC12}" destId="{883F0F31-337B-40DE-AD46-5173C2AD6210}" srcOrd="0" destOrd="0" presId="urn:microsoft.com/office/officeart/2005/8/layout/orgChart1"/>
    <dgm:cxn modelId="{97A15442-F264-4EAC-A1A1-890E788F0187}" type="presOf" srcId="{545A3EF1-F49D-4A2D-A52F-722ECCF465D3}" destId="{C3871D30-7638-401B-9DF5-69B071ABB61D}" srcOrd="0" destOrd="0" presId="urn:microsoft.com/office/officeart/2005/8/layout/orgChart1"/>
    <dgm:cxn modelId="{B11F0724-4B27-4C4B-8EF1-519231919C6B}" type="presParOf" srcId="{7FA3B121-5864-443A-AC51-273D6CF18703}" destId="{C02C6C42-E736-4D23-B10B-1F99E07D71FE}" srcOrd="0" destOrd="0" presId="urn:microsoft.com/office/officeart/2005/8/layout/orgChart1"/>
    <dgm:cxn modelId="{C09D8C14-6BC2-4F35-ACF3-BF39DD6867AF}" type="presParOf" srcId="{C02C6C42-E736-4D23-B10B-1F99E07D71FE}" destId="{F4BD12B6-47A6-415B-A7A8-7D6E584E0293}" srcOrd="0" destOrd="0" presId="urn:microsoft.com/office/officeart/2005/8/layout/orgChart1"/>
    <dgm:cxn modelId="{6EE31970-4949-4141-932D-BF8201369B64}" type="presParOf" srcId="{F4BD12B6-47A6-415B-A7A8-7D6E584E0293}" destId="{883F0F31-337B-40DE-AD46-5173C2AD6210}" srcOrd="0" destOrd="0" presId="urn:microsoft.com/office/officeart/2005/8/layout/orgChart1"/>
    <dgm:cxn modelId="{6062C6E4-2AB7-4B3C-84AA-F51AB1687F98}" type="presParOf" srcId="{F4BD12B6-47A6-415B-A7A8-7D6E584E0293}" destId="{FFE090C5-0B8D-4B16-B68E-CF5C48871173}" srcOrd="1" destOrd="0" presId="urn:microsoft.com/office/officeart/2005/8/layout/orgChart1"/>
    <dgm:cxn modelId="{D4E6D50E-CA25-4941-9ACE-D2E93DF259AE}" type="presParOf" srcId="{C02C6C42-E736-4D23-B10B-1F99E07D71FE}" destId="{5540D570-989A-4088-B838-70E39F0087B2}" srcOrd="1" destOrd="0" presId="urn:microsoft.com/office/officeart/2005/8/layout/orgChart1"/>
    <dgm:cxn modelId="{84A2B9E4-831A-4369-9124-9094C8A55C68}" type="presParOf" srcId="{5540D570-989A-4088-B838-70E39F0087B2}" destId="{281C7FFC-CAE2-483C-9A14-C361077B19A4}" srcOrd="0" destOrd="0" presId="urn:microsoft.com/office/officeart/2005/8/layout/orgChart1"/>
    <dgm:cxn modelId="{461432C1-D41D-4F38-B198-81F96120F6D8}" type="presParOf" srcId="{5540D570-989A-4088-B838-70E39F0087B2}" destId="{720A2F0F-9E98-4D81-8742-E49EA7640AB1}" srcOrd="1" destOrd="0" presId="urn:microsoft.com/office/officeart/2005/8/layout/orgChart1"/>
    <dgm:cxn modelId="{E3F8E069-9488-425F-9DA6-641477B99BFB}" type="presParOf" srcId="{720A2F0F-9E98-4D81-8742-E49EA7640AB1}" destId="{0FE6CA8E-32B9-47A7-9160-828002A3DCA7}" srcOrd="0" destOrd="0" presId="urn:microsoft.com/office/officeart/2005/8/layout/orgChart1"/>
    <dgm:cxn modelId="{11A693F2-1BED-4B41-9FE4-EC719976E1CF}" type="presParOf" srcId="{0FE6CA8E-32B9-47A7-9160-828002A3DCA7}" destId="{5C272B4F-252B-4675-BD65-6A31E8FF2027}" srcOrd="0" destOrd="0" presId="urn:microsoft.com/office/officeart/2005/8/layout/orgChart1"/>
    <dgm:cxn modelId="{346C26B8-EFA1-4D29-9A95-5E75358B3302}" type="presParOf" srcId="{0FE6CA8E-32B9-47A7-9160-828002A3DCA7}" destId="{F336E60E-51DC-4765-ACD6-06CE1784EF88}" srcOrd="1" destOrd="0" presId="urn:microsoft.com/office/officeart/2005/8/layout/orgChart1"/>
    <dgm:cxn modelId="{3E0E5BAF-AEFB-4D5A-A06E-36234EB35118}" type="presParOf" srcId="{720A2F0F-9E98-4D81-8742-E49EA7640AB1}" destId="{16132957-E4C8-4276-8179-0456622CD27C}" srcOrd="1" destOrd="0" presId="urn:microsoft.com/office/officeart/2005/8/layout/orgChart1"/>
    <dgm:cxn modelId="{8E69C676-F28B-4E04-9FFD-DCD35E9FD389}" type="presParOf" srcId="{720A2F0F-9E98-4D81-8742-E49EA7640AB1}" destId="{A4F8C5F6-F5B2-4E7B-8C84-0F3EAFFE14A0}" srcOrd="2" destOrd="0" presId="urn:microsoft.com/office/officeart/2005/8/layout/orgChart1"/>
    <dgm:cxn modelId="{8FD49156-F698-4722-ACD0-F29D2B3B59F0}" type="presParOf" srcId="{5540D570-989A-4088-B838-70E39F0087B2}" destId="{7E53F4D0-3A5E-41D7-919A-043C73B2BF13}" srcOrd="2" destOrd="0" presId="urn:microsoft.com/office/officeart/2005/8/layout/orgChart1"/>
    <dgm:cxn modelId="{864D1758-97AF-413A-B0D1-9FAD61D16B58}" type="presParOf" srcId="{5540D570-989A-4088-B838-70E39F0087B2}" destId="{5828E3F0-4A60-4C88-B1C1-551605D2295C}" srcOrd="3" destOrd="0" presId="urn:microsoft.com/office/officeart/2005/8/layout/orgChart1"/>
    <dgm:cxn modelId="{166E6DF0-2985-436E-B34C-9E04FD9698CE}" type="presParOf" srcId="{5828E3F0-4A60-4C88-B1C1-551605D2295C}" destId="{96E6F049-31D5-49C7-87AD-4D1E4908F94C}" srcOrd="0" destOrd="0" presId="urn:microsoft.com/office/officeart/2005/8/layout/orgChart1"/>
    <dgm:cxn modelId="{8EEDC44A-2D37-4CD9-8F46-21AD8E7156E6}" type="presParOf" srcId="{96E6F049-31D5-49C7-87AD-4D1E4908F94C}" destId="{C81B1CF8-11AC-4CAD-A05B-BCD86E8A6942}" srcOrd="0" destOrd="0" presId="urn:microsoft.com/office/officeart/2005/8/layout/orgChart1"/>
    <dgm:cxn modelId="{4E38C822-EFE2-483C-B013-3CF40AF14D70}" type="presParOf" srcId="{96E6F049-31D5-49C7-87AD-4D1E4908F94C}" destId="{E119A949-9ADE-4DA0-B9EC-9B06A3198A07}" srcOrd="1" destOrd="0" presId="urn:microsoft.com/office/officeart/2005/8/layout/orgChart1"/>
    <dgm:cxn modelId="{5A204C4E-709D-45B3-BE06-CE5A05FA37FD}" type="presParOf" srcId="{5828E3F0-4A60-4C88-B1C1-551605D2295C}" destId="{5E8DD3CA-AC20-4195-A5DD-46A5F3CFEB0D}" srcOrd="1" destOrd="0" presId="urn:microsoft.com/office/officeart/2005/8/layout/orgChart1"/>
    <dgm:cxn modelId="{74D5B907-BF2B-48FA-A9D5-F2A412D6A696}" type="presParOf" srcId="{5828E3F0-4A60-4C88-B1C1-551605D2295C}" destId="{D77DB48B-D5BD-4CAF-9A29-C11BA0FB8785}" srcOrd="2" destOrd="0" presId="urn:microsoft.com/office/officeart/2005/8/layout/orgChart1"/>
    <dgm:cxn modelId="{27E38FE8-B888-4546-87D4-10312E3EBDC1}" type="presParOf" srcId="{5540D570-989A-4088-B838-70E39F0087B2}" destId="{C3871D30-7638-401B-9DF5-69B071ABB61D}" srcOrd="4" destOrd="0" presId="urn:microsoft.com/office/officeart/2005/8/layout/orgChart1"/>
    <dgm:cxn modelId="{6806BB1C-AB74-4E94-AA4D-E72B3F6A467F}" type="presParOf" srcId="{5540D570-989A-4088-B838-70E39F0087B2}" destId="{E604CAB7-A53A-4BB2-A809-8105607DCB83}" srcOrd="5" destOrd="0" presId="urn:microsoft.com/office/officeart/2005/8/layout/orgChart1"/>
    <dgm:cxn modelId="{C3171899-FB2E-4706-ACBA-1C60AC2E3834}" type="presParOf" srcId="{E604CAB7-A53A-4BB2-A809-8105607DCB83}" destId="{F95F2566-DA6B-414A-955A-C81B3565401E}" srcOrd="0" destOrd="0" presId="urn:microsoft.com/office/officeart/2005/8/layout/orgChart1"/>
    <dgm:cxn modelId="{D269EB6A-F7D2-4195-BE0E-1B69F9A4813E}" type="presParOf" srcId="{F95F2566-DA6B-414A-955A-C81B3565401E}" destId="{2E516793-A779-4C04-80F7-352A3BEF74A7}" srcOrd="0" destOrd="0" presId="urn:microsoft.com/office/officeart/2005/8/layout/orgChart1"/>
    <dgm:cxn modelId="{779336C6-BBA0-4826-8442-72CC77A1C62A}" type="presParOf" srcId="{F95F2566-DA6B-414A-955A-C81B3565401E}" destId="{0CE8972C-C4C9-472C-B9E0-141D511021DE}" srcOrd="1" destOrd="0" presId="urn:microsoft.com/office/officeart/2005/8/layout/orgChart1"/>
    <dgm:cxn modelId="{842A71C5-B6D9-47FE-A1FF-46924ADABAFB}" type="presParOf" srcId="{E604CAB7-A53A-4BB2-A809-8105607DCB83}" destId="{8FC739CE-5A99-40DE-9918-F3A657749E31}" srcOrd="1" destOrd="0" presId="urn:microsoft.com/office/officeart/2005/8/layout/orgChart1"/>
    <dgm:cxn modelId="{86AE1FF3-2A78-4707-AECD-5560D424A7C9}" type="presParOf" srcId="{E604CAB7-A53A-4BB2-A809-8105607DCB83}" destId="{FDC3EA05-41C4-459E-9171-F0053DE6D49A}" srcOrd="2" destOrd="0" presId="urn:microsoft.com/office/officeart/2005/8/layout/orgChart1"/>
    <dgm:cxn modelId="{D808C1DD-C1AE-4EED-9771-799194841690}" type="presParOf" srcId="{C02C6C42-E736-4D23-B10B-1F99E07D71FE}" destId="{B1F714B4-84F4-4ECD-801E-87AE70BF119F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871D30-7638-401B-9DF5-69B071ABB61D}">
      <dsp:nvSpPr>
        <dsp:cNvPr id="0" name=""/>
        <dsp:cNvSpPr/>
      </dsp:nvSpPr>
      <dsp:spPr>
        <a:xfrm>
          <a:off x="4434367" y="2185714"/>
          <a:ext cx="3113421" cy="1218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13421" y="0"/>
              </a:lnTo>
              <a:lnTo>
                <a:pt x="3113421" y="12185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53F4D0-3A5E-41D7-919A-043C73B2BF13}">
      <dsp:nvSpPr>
        <dsp:cNvPr id="0" name=""/>
        <dsp:cNvSpPr/>
      </dsp:nvSpPr>
      <dsp:spPr>
        <a:xfrm>
          <a:off x="4388647" y="2185714"/>
          <a:ext cx="91440" cy="9571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79759"/>
              </a:lnTo>
              <a:lnTo>
                <a:pt x="121648" y="679759"/>
              </a:lnTo>
              <a:lnTo>
                <a:pt x="121648" y="95715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1C7FFC-CAE2-483C-9A14-C361077B19A4}">
      <dsp:nvSpPr>
        <dsp:cNvPr id="0" name=""/>
        <dsp:cNvSpPr/>
      </dsp:nvSpPr>
      <dsp:spPr>
        <a:xfrm>
          <a:off x="1320947" y="2185714"/>
          <a:ext cx="3113420" cy="273726"/>
        </a:xfrm>
        <a:custGeom>
          <a:avLst/>
          <a:gdLst/>
          <a:ahLst/>
          <a:cxnLst/>
          <a:rect l="0" t="0" r="0" b="0"/>
          <a:pathLst>
            <a:path>
              <a:moveTo>
                <a:pt x="3113420" y="0"/>
              </a:moveTo>
              <a:lnTo>
                <a:pt x="0" y="0"/>
              </a:lnTo>
              <a:lnTo>
                <a:pt x="0" y="27372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3F0F31-337B-40DE-AD46-5173C2AD6210}">
      <dsp:nvSpPr>
        <dsp:cNvPr id="0" name=""/>
        <dsp:cNvSpPr/>
      </dsp:nvSpPr>
      <dsp:spPr>
        <a:xfrm>
          <a:off x="3113420" y="864766"/>
          <a:ext cx="2641895" cy="13209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9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Основные вопросы</a:t>
          </a:r>
        </a:p>
      </dsp:txBody>
      <dsp:txXfrm>
        <a:off x="3113420" y="864766"/>
        <a:ext cx="2641895" cy="1320947"/>
      </dsp:txXfrm>
    </dsp:sp>
    <dsp:sp modelId="{5C272B4F-252B-4675-BD65-6A31E8FF2027}">
      <dsp:nvSpPr>
        <dsp:cNvPr id="0" name=""/>
        <dsp:cNvSpPr/>
      </dsp:nvSpPr>
      <dsp:spPr>
        <a:xfrm>
          <a:off x="0" y="2459441"/>
          <a:ext cx="2641895" cy="13209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9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Кем мне пойти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9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работать?</a:t>
          </a:r>
        </a:p>
      </dsp:txBody>
      <dsp:txXfrm>
        <a:off x="0" y="2459441"/>
        <a:ext cx="2641895" cy="1320947"/>
      </dsp:txXfrm>
    </dsp:sp>
    <dsp:sp modelId="{C81B1CF8-11AC-4CAD-A05B-BCD86E8A6942}">
      <dsp:nvSpPr>
        <dsp:cNvPr id="0" name=""/>
        <dsp:cNvSpPr/>
      </dsp:nvSpPr>
      <dsp:spPr>
        <a:xfrm>
          <a:off x="3189348" y="3142873"/>
          <a:ext cx="2641895" cy="13209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9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Что для меня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9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лучше?</a:t>
          </a:r>
        </a:p>
      </dsp:txBody>
      <dsp:txXfrm>
        <a:off x="3189348" y="3142873"/>
        <a:ext cx="2641895" cy="1320947"/>
      </dsp:txXfrm>
    </dsp:sp>
    <dsp:sp modelId="{2E516793-A779-4C04-80F7-352A3BEF74A7}">
      <dsp:nvSpPr>
        <dsp:cNvPr id="0" name=""/>
        <dsp:cNvSpPr/>
      </dsp:nvSpPr>
      <dsp:spPr>
        <a:xfrm>
          <a:off x="6226841" y="2307572"/>
          <a:ext cx="2641895" cy="13209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9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Скажите…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9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Посоветуйте…</a:t>
          </a:r>
        </a:p>
      </dsp:txBody>
      <dsp:txXfrm>
        <a:off x="6226841" y="2307572"/>
        <a:ext cx="2641895" cy="13209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A8C3B2-B325-4DBC-AFE7-9E4BA6455279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C6C99F-3CAB-49B8-A649-DE769B9C31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249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6C99F-3CAB-49B8-A649-DE769B9C312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368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6C99F-3CAB-49B8-A649-DE769B9C3120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965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AAB0FB88-89EF-48B3-9F31-6F9283428A0C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0FB88-89EF-48B3-9F31-6F9283428A0C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0FB88-89EF-48B3-9F31-6F9283428A0C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68282-41C2-43EA-9924-33450B7C85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24300"/>
            <a:ext cx="4038600" cy="2171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495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85EA4-D6F2-4387-A0B9-922C6E8773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55EA6-3BB2-4DAC-B97E-9A8BADFE8E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0FB88-89EF-48B3-9F31-6F9283428A0C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0FB88-89EF-48B3-9F31-6F9283428A0C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0FB88-89EF-48B3-9F31-6F9283428A0C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0FB88-89EF-48B3-9F31-6F9283428A0C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0FB88-89EF-48B3-9F31-6F9283428A0C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0FB88-89EF-48B3-9F31-6F9283428A0C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0FB88-89EF-48B3-9F31-6F9283428A0C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10AD4D5-F5FD-4E60-BEB2-05025F5116FC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80E0264-6744-4352-AA39-BDD1E9721B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611779"/>
            <a:ext cx="14494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kern="1200" dirty="0" smtClean="0">
                <a:solidFill>
                  <a:schemeClr val="bg1">
                    <a:lumMod val="85000"/>
                  </a:schemeClr>
                </a:solidFill>
                <a:latin typeface="Mistral" pitchFamily="66" charset="0"/>
                <a:ea typeface="+mn-ea"/>
                <a:cs typeface="+mn-cs"/>
              </a:rPr>
              <a:t>© Фокина Лидия Петровна </a:t>
            </a:r>
            <a:endParaRPr lang="ru-RU" sz="1000" kern="1200" dirty="0">
              <a:solidFill>
                <a:schemeClr val="bg1">
                  <a:lumMod val="85000"/>
                </a:schemeClr>
              </a:solidFill>
              <a:latin typeface="Mistral" pitchFamily="66" charset="0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857224" y="214290"/>
            <a:ext cx="8072494" cy="6429420"/>
          </a:xfrm>
          <a:prstGeom prst="rect">
            <a:avLst/>
          </a:prstGeom>
          <a:solidFill>
            <a:srgbClr val="FAC294"/>
          </a:solidFill>
          <a:ln w="38100" cap="rnd">
            <a:solidFill>
              <a:schemeClr val="bg1">
                <a:lumMod val="75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/>
          <p:cNvGrpSpPr/>
          <p:nvPr userDrawn="1"/>
        </p:nvGrpSpPr>
        <p:grpSpPr>
          <a:xfrm>
            <a:off x="357158" y="1000108"/>
            <a:ext cx="928662" cy="214314"/>
            <a:chOff x="2714612" y="3143248"/>
            <a:chExt cx="2857520" cy="928694"/>
          </a:xfrm>
          <a:solidFill>
            <a:srgbClr val="843F06"/>
          </a:solidFill>
        </p:grpSpPr>
        <p:sp>
          <p:nvSpPr>
            <p:cNvPr id="16" name="Овал 15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" name="Группа 20"/>
          <p:cNvGrpSpPr/>
          <p:nvPr userDrawn="1"/>
        </p:nvGrpSpPr>
        <p:grpSpPr>
          <a:xfrm>
            <a:off x="357158" y="1658925"/>
            <a:ext cx="928662" cy="214314"/>
            <a:chOff x="2714612" y="3143248"/>
            <a:chExt cx="2857520" cy="928694"/>
          </a:xfrm>
          <a:solidFill>
            <a:srgbClr val="843F06"/>
          </a:solidFill>
        </p:grpSpPr>
        <p:sp>
          <p:nvSpPr>
            <p:cNvPr id="24" name="Овал 23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1" name="Группа 30"/>
          <p:cNvGrpSpPr/>
          <p:nvPr userDrawn="1"/>
        </p:nvGrpSpPr>
        <p:grpSpPr>
          <a:xfrm>
            <a:off x="357158" y="2317742"/>
            <a:ext cx="928662" cy="214314"/>
            <a:chOff x="2714612" y="3143248"/>
            <a:chExt cx="2857520" cy="928694"/>
          </a:xfrm>
          <a:solidFill>
            <a:srgbClr val="843F06"/>
          </a:solidFill>
        </p:grpSpPr>
        <p:sp>
          <p:nvSpPr>
            <p:cNvPr id="32" name="Овал 31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36"/>
          <p:cNvGrpSpPr/>
          <p:nvPr userDrawn="1"/>
        </p:nvGrpSpPr>
        <p:grpSpPr>
          <a:xfrm>
            <a:off x="357158" y="2976559"/>
            <a:ext cx="928662" cy="214314"/>
            <a:chOff x="2714612" y="3143248"/>
            <a:chExt cx="2857520" cy="928694"/>
          </a:xfrm>
          <a:solidFill>
            <a:srgbClr val="843F06"/>
          </a:solidFill>
        </p:grpSpPr>
        <p:sp>
          <p:nvSpPr>
            <p:cNvPr id="38" name="Овал 37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3" name="Группа 42"/>
          <p:cNvGrpSpPr/>
          <p:nvPr userDrawn="1"/>
        </p:nvGrpSpPr>
        <p:grpSpPr>
          <a:xfrm>
            <a:off x="357158" y="3635376"/>
            <a:ext cx="928662" cy="214314"/>
            <a:chOff x="2714612" y="3143248"/>
            <a:chExt cx="2857520" cy="928694"/>
          </a:xfrm>
          <a:solidFill>
            <a:srgbClr val="843F06"/>
          </a:solidFill>
        </p:grpSpPr>
        <p:sp>
          <p:nvSpPr>
            <p:cNvPr id="44" name="Овал 43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9" name="Группа 48"/>
          <p:cNvGrpSpPr/>
          <p:nvPr userDrawn="1"/>
        </p:nvGrpSpPr>
        <p:grpSpPr>
          <a:xfrm>
            <a:off x="357158" y="4294193"/>
            <a:ext cx="928662" cy="214314"/>
            <a:chOff x="2714612" y="3143248"/>
            <a:chExt cx="2857520" cy="928694"/>
          </a:xfrm>
          <a:solidFill>
            <a:srgbClr val="843F06"/>
          </a:solidFill>
        </p:grpSpPr>
        <p:sp>
          <p:nvSpPr>
            <p:cNvPr id="50" name="Овал 49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5" name="Группа 54"/>
          <p:cNvGrpSpPr/>
          <p:nvPr userDrawn="1"/>
        </p:nvGrpSpPr>
        <p:grpSpPr>
          <a:xfrm>
            <a:off x="357158" y="4953010"/>
            <a:ext cx="928662" cy="214314"/>
            <a:chOff x="2714612" y="3143248"/>
            <a:chExt cx="2857520" cy="928694"/>
          </a:xfrm>
          <a:solidFill>
            <a:srgbClr val="843F06"/>
          </a:solidFill>
        </p:grpSpPr>
        <p:sp>
          <p:nvSpPr>
            <p:cNvPr id="56" name="Овал 55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1" name="Группа 60"/>
          <p:cNvGrpSpPr/>
          <p:nvPr userDrawn="1"/>
        </p:nvGrpSpPr>
        <p:grpSpPr>
          <a:xfrm>
            <a:off x="357158" y="6270645"/>
            <a:ext cx="928662" cy="214314"/>
            <a:chOff x="2714612" y="3143248"/>
            <a:chExt cx="2857520" cy="928694"/>
          </a:xfrm>
          <a:solidFill>
            <a:srgbClr val="843F06"/>
          </a:solidFill>
        </p:grpSpPr>
        <p:sp>
          <p:nvSpPr>
            <p:cNvPr id="62" name="Овал 61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7" name="Группа 66"/>
          <p:cNvGrpSpPr/>
          <p:nvPr userDrawn="1"/>
        </p:nvGrpSpPr>
        <p:grpSpPr>
          <a:xfrm>
            <a:off x="357158" y="5611827"/>
            <a:ext cx="928662" cy="214314"/>
            <a:chOff x="2714612" y="3143248"/>
            <a:chExt cx="2857520" cy="928694"/>
          </a:xfrm>
          <a:solidFill>
            <a:srgbClr val="843F06"/>
          </a:solidFill>
        </p:grpSpPr>
        <p:sp>
          <p:nvSpPr>
            <p:cNvPr id="68" name="Овал 67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3" name="Группа 72"/>
          <p:cNvGrpSpPr/>
          <p:nvPr userDrawn="1"/>
        </p:nvGrpSpPr>
        <p:grpSpPr>
          <a:xfrm>
            <a:off x="357158" y="341291"/>
            <a:ext cx="928662" cy="214314"/>
            <a:chOff x="2714612" y="3143248"/>
            <a:chExt cx="2857520" cy="928694"/>
          </a:xfrm>
          <a:solidFill>
            <a:srgbClr val="843F06"/>
          </a:solidFill>
        </p:grpSpPr>
        <p:sp>
          <p:nvSpPr>
            <p:cNvPr id="74" name="Овал 73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oleObject" Target="../embeddings/oleObject3.bin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jpeg"/><Relationship Id="rId5" Type="http://schemas.openxmlformats.org/officeDocument/2006/relationships/image" Target="../media/image2.emf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jpeg"/><Relationship Id="rId5" Type="http://schemas.openxmlformats.org/officeDocument/2006/relationships/image" Target="../media/image2.emf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3.png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4.gif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7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755576" y="3789040"/>
            <a:ext cx="8388425" cy="2662556"/>
            <a:chOff x="540816" y="3688698"/>
            <a:chExt cx="8013218" cy="2868327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540816" y="3688698"/>
              <a:ext cx="7509413" cy="20888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60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chemeClr val="accent6">
                      <a:lumMod val="50000"/>
                    </a:schemeClr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</a:rPr>
                <a:t>Профориентация в средней </a:t>
              </a:r>
              <a:r>
                <a:rPr lang="ru-RU" sz="60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chemeClr val="accent6">
                      <a:lumMod val="50000"/>
                    </a:schemeClr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</a:rPr>
                <a:t>школе</a:t>
              </a: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469330" y="5860743"/>
              <a:ext cx="5084704" cy="6962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Шенчукова Ирина Анатольевна,</a:t>
              </a:r>
            </a:p>
            <a:p>
              <a:pPr algn="ctr">
                <a:defRPr/>
              </a:pP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Педагог-психолог МАОУ СОШ №4</a:t>
              </a:r>
              <a:endParaRPr lang="ru-RU" dirty="0">
                <a:solidFill>
                  <a:prstClr val="black"/>
                </a:solidFill>
              </a:endParaRPr>
            </a:p>
          </p:txBody>
        </p:sp>
      </p:grpSp>
      <p:graphicFrame>
        <p:nvGraphicFramePr>
          <p:cNvPr id="19457" name="Object 9"/>
          <p:cNvGraphicFramePr>
            <a:graphicFrameLocks noChangeAspect="1"/>
          </p:cNvGraphicFramePr>
          <p:nvPr/>
        </p:nvGraphicFramePr>
        <p:xfrm>
          <a:off x="2987824" y="0"/>
          <a:ext cx="2282825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6" name="CorelDRAW" r:id="rId3" imgW="2635560" imgH="998280" progId="">
                  <p:embed/>
                </p:oleObj>
              </mc:Choice>
              <mc:Fallback>
                <p:oleObj name="CorelDRAW" r:id="rId3" imgW="2635560" imgH="998280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0"/>
                        <a:ext cx="2282825" cy="865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60" name="Picture 4" descr="C:\Users\User\Desktop\ремнт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908720"/>
            <a:ext cx="3576913" cy="2694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C:\Users\User\Desktop\Безымянный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0"/>
            <a:ext cx="6048672" cy="678886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092280" y="332656"/>
            <a:ext cx="205172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/>
              <a:t>https://vk.com/club106699058</a:t>
            </a:r>
            <a:endParaRPr lang="ru-RU" sz="1050" dirty="0"/>
          </a:p>
        </p:txBody>
      </p:sp>
      <p:pic>
        <p:nvPicPr>
          <p:cNvPr id="4" name="Picture 2" descr="C:\Users\User\Desktop\ми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71968" y="2132856"/>
            <a:ext cx="1672032" cy="2232248"/>
          </a:xfrm>
          <a:prstGeom prst="rect">
            <a:avLst/>
          </a:prstGeom>
          <a:noFill/>
        </p:spPr>
      </p:pic>
      <p:pic>
        <p:nvPicPr>
          <p:cNvPr id="5" name="Picture 3" descr="C:\Users\User\Desktop\2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80528" y="188640"/>
            <a:ext cx="2182707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700808"/>
            <a:ext cx="2458616" cy="9906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ОСЛ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2780928"/>
            <a:ext cx="6995120" cy="3561259"/>
          </a:xfrm>
        </p:spPr>
        <p:txBody>
          <a:bodyPr>
            <a:normAutofit/>
          </a:bodyPr>
          <a:lstStyle/>
          <a:p>
            <a:r>
              <a:rPr lang="ru-RU" sz="2400" dirty="0" smtClean="0"/>
              <a:t>-</a:t>
            </a:r>
            <a:r>
              <a:rPr lang="ru-RU" sz="2400" b="1" dirty="0" smtClean="0"/>
              <a:t>Деловые игры</a:t>
            </a:r>
          </a:p>
          <a:p>
            <a:r>
              <a:rPr lang="ru-RU" sz="2400" b="1" dirty="0" smtClean="0"/>
              <a:t>-Составление </a:t>
            </a:r>
            <a:r>
              <a:rPr lang="ru-RU" sz="2400" b="1" dirty="0" err="1" smtClean="0"/>
              <a:t>профессиограмм</a:t>
            </a:r>
            <a:endParaRPr lang="ru-RU" sz="2400" b="1" dirty="0" smtClean="0"/>
          </a:p>
          <a:p>
            <a:r>
              <a:rPr lang="ru-RU" sz="2400" b="1" dirty="0" smtClean="0"/>
              <a:t>-Работа со словарем профессий</a:t>
            </a:r>
          </a:p>
          <a:p>
            <a:r>
              <a:rPr lang="ru-RU" sz="2400" b="1" dirty="0" smtClean="0"/>
              <a:t>-</a:t>
            </a:r>
            <a:r>
              <a:rPr lang="ru-RU" sz="2400" b="1" dirty="0" err="1" smtClean="0"/>
              <a:t>Профдиагностика</a:t>
            </a:r>
            <a:r>
              <a:rPr lang="ru-RU" sz="2400" b="1" dirty="0" smtClean="0"/>
              <a:t> </a:t>
            </a:r>
          </a:p>
          <a:p>
            <a:r>
              <a:rPr lang="ru-RU" sz="2400" b="1" dirty="0" smtClean="0"/>
              <a:t>-Исследовательская работа</a:t>
            </a:r>
          </a:p>
          <a:p>
            <a:r>
              <a:rPr lang="ru-RU" sz="2400" b="1" dirty="0" smtClean="0"/>
              <a:t>-Встречи с интересными людьми…</a:t>
            </a:r>
            <a:endParaRPr lang="ru-RU" sz="2400" dirty="0" smtClean="0"/>
          </a:p>
          <a:p>
            <a:endParaRPr lang="ru-RU" sz="2400" dirty="0"/>
          </a:p>
        </p:txBody>
      </p:sp>
      <p:pic>
        <p:nvPicPr>
          <p:cNvPr id="4" name="Picture 3" descr="C:\Users\User\Desktop\42434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5004" y="0"/>
            <a:ext cx="4168996" cy="3429000"/>
          </a:xfrm>
          <a:prstGeom prst="rect">
            <a:avLst/>
          </a:prstGeom>
          <a:noFill/>
        </p:spPr>
      </p:pic>
      <p:pic>
        <p:nvPicPr>
          <p:cNvPr id="6" name="Picture 2" descr="C:\Users\User\Desktop\преп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0"/>
            <a:ext cx="2227932" cy="2009595"/>
          </a:xfrm>
          <a:prstGeom prst="rect">
            <a:avLst/>
          </a:prstGeom>
          <a:noFill/>
        </p:spPr>
      </p:pic>
      <p:pic>
        <p:nvPicPr>
          <p:cNvPr id="47107" name="Picture 3" descr="C:\Users\User\Desktop\19fa2277980e7f0d4ce9daed8b3809e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3560" y="3140968"/>
            <a:ext cx="3960440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Grp="1" noChangeArrowheads="1"/>
          </p:cNvSpPr>
          <p:nvPr>
            <p:ph type="title"/>
          </p:nvPr>
        </p:nvSpPr>
        <p:spPr>
          <a:xfrm>
            <a:off x="1259632" y="260648"/>
            <a:ext cx="72043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rgbClr val="FF0000"/>
                </a:solidFill>
              </a:rPr>
              <a:t>Проектная деятельность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b="1" dirty="0" smtClean="0">
                <a:solidFill>
                  <a:schemeClr val="tx1"/>
                </a:solidFill>
              </a:rPr>
              <a:t>Развитие школьников в процессе проектной деятельно</a:t>
            </a:r>
            <a:r>
              <a:rPr lang="ru-RU" sz="3200" b="1" dirty="0" smtClean="0">
                <a:solidFill>
                  <a:schemeClr val="tx1"/>
                </a:solidFill>
              </a:rPr>
              <a:t>сти</a:t>
            </a:r>
          </a:p>
        </p:txBody>
      </p:sp>
      <p:sp>
        <p:nvSpPr>
          <p:cNvPr id="23560" name="Oval 8"/>
          <p:cNvSpPr>
            <a:spLocks noChangeArrowheads="1"/>
          </p:cNvSpPr>
          <p:nvPr/>
        </p:nvSpPr>
        <p:spPr bwMode="auto">
          <a:xfrm>
            <a:off x="3635375" y="2133600"/>
            <a:ext cx="2089150" cy="1079500"/>
          </a:xfrm>
          <a:prstGeom prst="ellipse">
            <a:avLst/>
          </a:prstGeom>
          <a:gradFill rotWithShape="1">
            <a:gsLst>
              <a:gs pos="0">
                <a:srgbClr val="FFFFCC"/>
              </a:gs>
              <a:gs pos="100000">
                <a:srgbClr val="B7DBB7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solidFill>
                  <a:srgbClr val="006666"/>
                </a:solidFill>
              </a:rPr>
              <a:t>Исследовательские </a:t>
            </a:r>
          </a:p>
          <a:p>
            <a:pPr algn="ctr"/>
            <a:r>
              <a:rPr lang="ru-RU" sz="1400" b="1">
                <a:solidFill>
                  <a:srgbClr val="006666"/>
                </a:solidFill>
              </a:rPr>
              <a:t>умения</a:t>
            </a:r>
          </a:p>
        </p:txBody>
      </p:sp>
      <p:sp>
        <p:nvSpPr>
          <p:cNvPr id="23562" name="Oval 10"/>
          <p:cNvSpPr>
            <a:spLocks noChangeArrowheads="1"/>
          </p:cNvSpPr>
          <p:nvPr/>
        </p:nvSpPr>
        <p:spPr bwMode="auto">
          <a:xfrm>
            <a:off x="5435600" y="5229225"/>
            <a:ext cx="2087563" cy="1081088"/>
          </a:xfrm>
          <a:prstGeom prst="ellipse">
            <a:avLst/>
          </a:prstGeom>
          <a:gradFill rotWithShape="1">
            <a:gsLst>
              <a:gs pos="0">
                <a:srgbClr val="FFFFCC"/>
              </a:gs>
              <a:gs pos="100000">
                <a:srgbClr val="B7DBB7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solidFill>
                  <a:srgbClr val="006666"/>
                </a:solidFill>
              </a:rPr>
              <a:t>Коммуникативные </a:t>
            </a:r>
          </a:p>
          <a:p>
            <a:pPr algn="ctr"/>
            <a:r>
              <a:rPr lang="ru-RU" sz="1400" b="1">
                <a:solidFill>
                  <a:srgbClr val="006666"/>
                </a:solidFill>
              </a:rPr>
              <a:t>умения</a:t>
            </a:r>
          </a:p>
        </p:txBody>
      </p:sp>
      <p:sp>
        <p:nvSpPr>
          <p:cNvPr id="23564" name="Oval 12"/>
          <p:cNvSpPr>
            <a:spLocks noChangeArrowheads="1"/>
          </p:cNvSpPr>
          <p:nvPr/>
        </p:nvSpPr>
        <p:spPr bwMode="auto">
          <a:xfrm>
            <a:off x="6372225" y="3860800"/>
            <a:ext cx="2232025" cy="1152525"/>
          </a:xfrm>
          <a:prstGeom prst="ellipse">
            <a:avLst/>
          </a:prstGeom>
          <a:gradFill rotWithShape="1">
            <a:gsLst>
              <a:gs pos="0">
                <a:srgbClr val="FFFFCC"/>
              </a:gs>
              <a:gs pos="100000">
                <a:srgbClr val="B7DBB7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solidFill>
                  <a:srgbClr val="006666"/>
                </a:solidFill>
              </a:rPr>
              <a:t>Информационные </a:t>
            </a:r>
          </a:p>
          <a:p>
            <a:pPr algn="ctr"/>
            <a:r>
              <a:rPr lang="ru-RU" sz="1400" b="1">
                <a:solidFill>
                  <a:srgbClr val="006666"/>
                </a:solidFill>
              </a:rPr>
              <a:t>умения</a:t>
            </a:r>
            <a:endParaRPr lang="ru-RU" sz="1300" b="1">
              <a:solidFill>
                <a:schemeClr val="hlink"/>
              </a:solidFill>
            </a:endParaRPr>
          </a:p>
        </p:txBody>
      </p:sp>
      <p:sp>
        <p:nvSpPr>
          <p:cNvPr id="23565" name="Oval 13"/>
          <p:cNvSpPr>
            <a:spLocks noChangeArrowheads="1"/>
          </p:cNvSpPr>
          <p:nvPr/>
        </p:nvSpPr>
        <p:spPr bwMode="auto">
          <a:xfrm>
            <a:off x="1331913" y="2781300"/>
            <a:ext cx="2305050" cy="1008063"/>
          </a:xfrm>
          <a:prstGeom prst="ellipse">
            <a:avLst/>
          </a:prstGeom>
          <a:gradFill rotWithShape="1">
            <a:gsLst>
              <a:gs pos="0">
                <a:srgbClr val="FFFFCC"/>
              </a:gs>
              <a:gs pos="100000">
                <a:srgbClr val="B7DBB7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solidFill>
                  <a:srgbClr val="006666"/>
                </a:solidFill>
              </a:rPr>
              <a:t>Умения в решении </a:t>
            </a:r>
          </a:p>
          <a:p>
            <a:pPr algn="ctr"/>
            <a:r>
              <a:rPr lang="ru-RU" sz="1400" b="1">
                <a:solidFill>
                  <a:srgbClr val="006666"/>
                </a:solidFill>
              </a:rPr>
              <a:t>проблем</a:t>
            </a:r>
            <a:endParaRPr lang="ru-RU" sz="1300" b="1">
              <a:solidFill>
                <a:schemeClr val="hlink"/>
              </a:solidFill>
            </a:endParaRPr>
          </a:p>
        </p:txBody>
      </p:sp>
      <p:sp>
        <p:nvSpPr>
          <p:cNvPr id="23566" name="Oval 14"/>
          <p:cNvSpPr>
            <a:spLocks noChangeArrowheads="1"/>
          </p:cNvSpPr>
          <p:nvPr/>
        </p:nvSpPr>
        <p:spPr bwMode="auto">
          <a:xfrm>
            <a:off x="1258888" y="4005263"/>
            <a:ext cx="2232025" cy="1150937"/>
          </a:xfrm>
          <a:prstGeom prst="ellipse">
            <a:avLst/>
          </a:prstGeom>
          <a:gradFill rotWithShape="1">
            <a:gsLst>
              <a:gs pos="0">
                <a:srgbClr val="FFFFCC"/>
              </a:gs>
              <a:gs pos="100000">
                <a:srgbClr val="B7DBB7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solidFill>
                  <a:srgbClr val="006666"/>
                </a:solidFill>
              </a:rPr>
              <a:t>Рефлексивные </a:t>
            </a:r>
          </a:p>
          <a:p>
            <a:pPr algn="ctr"/>
            <a:r>
              <a:rPr lang="ru-RU" sz="1400" b="1">
                <a:solidFill>
                  <a:srgbClr val="006666"/>
                </a:solidFill>
              </a:rPr>
              <a:t>умения</a:t>
            </a:r>
            <a:endParaRPr lang="ru-RU" sz="1400" b="1">
              <a:solidFill>
                <a:schemeClr val="hlink"/>
              </a:solidFill>
            </a:endParaRPr>
          </a:p>
        </p:txBody>
      </p:sp>
      <p:sp>
        <p:nvSpPr>
          <p:cNvPr id="23567" name="Oval 15"/>
          <p:cNvSpPr>
            <a:spLocks noChangeArrowheads="1"/>
          </p:cNvSpPr>
          <p:nvPr/>
        </p:nvSpPr>
        <p:spPr bwMode="auto">
          <a:xfrm>
            <a:off x="2700338" y="5229225"/>
            <a:ext cx="2232025" cy="1223963"/>
          </a:xfrm>
          <a:prstGeom prst="ellipse">
            <a:avLst/>
          </a:prstGeom>
          <a:gradFill rotWithShape="1">
            <a:gsLst>
              <a:gs pos="0">
                <a:srgbClr val="FFFFCC"/>
              </a:gs>
              <a:gs pos="100000">
                <a:srgbClr val="B7DBB7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>
                <a:solidFill>
                  <a:srgbClr val="006666"/>
                </a:solidFill>
              </a:rPr>
              <a:t>Презентационные</a:t>
            </a:r>
          </a:p>
          <a:p>
            <a:pPr algn="ctr"/>
            <a:r>
              <a:rPr lang="ru-RU" sz="1400" b="1" dirty="0">
                <a:solidFill>
                  <a:srgbClr val="006666"/>
                </a:solidFill>
              </a:rPr>
              <a:t>умения</a:t>
            </a:r>
            <a:endParaRPr lang="ru-RU" sz="1300" b="1" dirty="0">
              <a:solidFill>
                <a:schemeClr val="hlink"/>
              </a:solidFill>
            </a:endParaRPr>
          </a:p>
        </p:txBody>
      </p:sp>
      <p:sp>
        <p:nvSpPr>
          <p:cNvPr id="23568" name="Oval 16"/>
          <p:cNvSpPr>
            <a:spLocks noChangeArrowheads="1"/>
          </p:cNvSpPr>
          <p:nvPr/>
        </p:nvSpPr>
        <p:spPr bwMode="auto">
          <a:xfrm>
            <a:off x="5940425" y="2492375"/>
            <a:ext cx="2232025" cy="1150938"/>
          </a:xfrm>
          <a:prstGeom prst="ellipse">
            <a:avLst/>
          </a:prstGeom>
          <a:gradFill rotWithShape="1">
            <a:gsLst>
              <a:gs pos="0">
                <a:srgbClr val="FFFFCC"/>
              </a:gs>
              <a:gs pos="100000">
                <a:srgbClr val="B7DBB7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solidFill>
                  <a:srgbClr val="006666"/>
                </a:solidFill>
              </a:rPr>
              <a:t>Технологические</a:t>
            </a:r>
          </a:p>
          <a:p>
            <a:pPr algn="ctr"/>
            <a:r>
              <a:rPr lang="ru-RU" sz="1400" b="1">
                <a:solidFill>
                  <a:srgbClr val="006666"/>
                </a:solidFill>
              </a:rPr>
              <a:t>умения</a:t>
            </a:r>
            <a:endParaRPr lang="ru-RU" sz="1400" b="1">
              <a:solidFill>
                <a:schemeClr val="hlink"/>
              </a:solidFill>
            </a:endParaRPr>
          </a:p>
        </p:txBody>
      </p:sp>
      <p:pic>
        <p:nvPicPr>
          <p:cNvPr id="11" name="Picture 2" descr="C:\Users\User\Desktop\преп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3"/>
            <a:ext cx="2051720" cy="1850652"/>
          </a:xfrm>
          <a:prstGeom prst="rect">
            <a:avLst/>
          </a:prstGeom>
          <a:noFill/>
        </p:spPr>
      </p:pic>
      <p:pic>
        <p:nvPicPr>
          <p:cNvPr id="50180" name="Picture 4" descr="C:\Users\User\Desktop\b13afc0e9a58d4d6a442a06cec85c07e--account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284984"/>
            <a:ext cx="1656184" cy="1971982"/>
          </a:xfrm>
          <a:prstGeom prst="rect">
            <a:avLst/>
          </a:prstGeom>
          <a:noFill/>
        </p:spPr>
      </p:pic>
      <p:pic>
        <p:nvPicPr>
          <p:cNvPr id="50181" name="Picture 5" descr="C:\Users\User\Desktop\orig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9851" y="836712"/>
            <a:ext cx="1444149" cy="18051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60" grpId="0" animBg="1"/>
      <p:bldP spid="23562" grpId="0" animBg="1"/>
      <p:bldP spid="23564" grpId="0" animBg="1"/>
      <p:bldP spid="23565" grpId="0" animBg="1"/>
      <p:bldP spid="23566" grpId="0" animBg="1"/>
      <p:bldP spid="23567" grpId="0" animBg="1"/>
      <p:bldP spid="2356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User\Desktop\shema-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03" y="-18003"/>
            <a:ext cx="9168003" cy="6876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682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962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Схема </a:t>
            </a:r>
            <a:r>
              <a:rPr lang="ru-RU" b="1" i="1" dirty="0" err="1" smtClean="0">
                <a:solidFill>
                  <a:schemeClr val="tx1"/>
                </a:solidFill>
              </a:rPr>
              <a:t>профконсультации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620688"/>
            <a:ext cx="8363272" cy="6237312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1. </a:t>
            </a:r>
            <a:r>
              <a:rPr lang="ru-RU" dirty="0" smtClean="0"/>
              <a:t>Беседа.</a:t>
            </a:r>
          </a:p>
          <a:p>
            <a:r>
              <a:rPr lang="ru-RU" dirty="0" smtClean="0"/>
              <a:t>Выявление </a:t>
            </a:r>
            <a:r>
              <a:rPr lang="ru-RU" dirty="0"/>
              <a:t>интересов, склонностей, профессиональных предпочтений. </a:t>
            </a:r>
          </a:p>
          <a:p>
            <a:r>
              <a:rPr lang="ru-RU" dirty="0"/>
              <a:t>2. </a:t>
            </a:r>
            <a:r>
              <a:rPr lang="ru-RU" dirty="0" smtClean="0"/>
              <a:t>Что хочу.</a:t>
            </a:r>
          </a:p>
          <a:p>
            <a:r>
              <a:rPr lang="ru-RU" dirty="0" smtClean="0"/>
              <a:t>Формирование </a:t>
            </a:r>
            <a:r>
              <a:rPr lang="ru-RU" dirty="0"/>
              <a:t>образа “идеальной” профессии. </a:t>
            </a:r>
          </a:p>
          <a:p>
            <a:r>
              <a:rPr lang="ru-RU" dirty="0"/>
              <a:t>3. </a:t>
            </a:r>
            <a:r>
              <a:rPr lang="ru-RU" dirty="0" smtClean="0"/>
              <a:t>Что есть.</a:t>
            </a:r>
          </a:p>
          <a:p>
            <a:r>
              <a:rPr lang="ru-RU" dirty="0" smtClean="0"/>
              <a:t>Анализ </a:t>
            </a:r>
            <a:r>
              <a:rPr lang="ru-RU" dirty="0"/>
              <a:t>мира профессий и конкретизация “идеального” образа в виде возможных вариантов профессий. </a:t>
            </a:r>
          </a:p>
          <a:p>
            <a:r>
              <a:rPr lang="ru-RU" dirty="0"/>
              <a:t>4. </a:t>
            </a:r>
            <a:r>
              <a:rPr lang="ru-RU" dirty="0" smtClean="0"/>
              <a:t>Как есть.</a:t>
            </a:r>
          </a:p>
          <a:p>
            <a:r>
              <a:rPr lang="ru-RU" dirty="0" smtClean="0"/>
              <a:t>Анализ </a:t>
            </a:r>
            <a:r>
              <a:rPr lang="ru-RU" dirty="0"/>
              <a:t>психологических портретов реальных профес­сий. </a:t>
            </a:r>
          </a:p>
          <a:p>
            <a:r>
              <a:rPr lang="ru-RU" dirty="0"/>
              <a:t>5. </a:t>
            </a:r>
            <a:r>
              <a:rPr lang="ru-RU" dirty="0" smtClean="0"/>
              <a:t>Диагностика </a:t>
            </a:r>
          </a:p>
          <a:p>
            <a:r>
              <a:rPr lang="ru-RU" dirty="0" smtClean="0"/>
              <a:t>Изучение </a:t>
            </a:r>
            <a:r>
              <a:rPr lang="ru-RU" dirty="0"/>
              <a:t>индивидуально-психологических </a:t>
            </a:r>
            <a:r>
              <a:rPr lang="ru-RU" dirty="0" smtClean="0"/>
              <a:t>особенно­стей. </a:t>
            </a:r>
            <a:endParaRPr lang="ru-RU" dirty="0"/>
          </a:p>
          <a:p>
            <a:r>
              <a:rPr lang="ru-RU" dirty="0"/>
              <a:t>6. </a:t>
            </a:r>
            <a:r>
              <a:rPr lang="ru-RU" dirty="0" smtClean="0"/>
              <a:t>Что могу.</a:t>
            </a:r>
          </a:p>
          <a:p>
            <a:r>
              <a:rPr lang="ru-RU" dirty="0" smtClean="0"/>
              <a:t>Сопоставление </a:t>
            </a:r>
            <a:r>
              <a:rPr lang="ru-RU" dirty="0"/>
              <a:t>выявленных особенностей с требованиями профессий. </a:t>
            </a:r>
          </a:p>
          <a:p>
            <a:r>
              <a:rPr lang="ru-RU" dirty="0"/>
              <a:t>7. </a:t>
            </a:r>
            <a:r>
              <a:rPr lang="ru-RU" dirty="0" smtClean="0"/>
              <a:t>План </a:t>
            </a:r>
            <a:r>
              <a:rPr lang="ru-RU" smtClean="0"/>
              <a:t>действий. Уточнение </a:t>
            </a:r>
            <a:r>
              <a:rPr lang="ru-RU" dirty="0"/>
              <a:t>профессии, разработка программы и способов овладения профессией.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001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0" y="0"/>
          <a:ext cx="9036496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059" name="Object 9"/>
          <p:cNvGraphicFramePr>
            <a:graphicFrameLocks noChangeAspect="1"/>
          </p:cNvGraphicFramePr>
          <p:nvPr/>
        </p:nvGraphicFramePr>
        <p:xfrm>
          <a:off x="3275856" y="0"/>
          <a:ext cx="2282825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CorelDRAW" r:id="rId8" imgW="2635560" imgH="998280" progId="">
                  <p:embed/>
                </p:oleObj>
              </mc:Choice>
              <mc:Fallback>
                <p:oleObj name="CorelDRAW" r:id="rId8" imgW="2635560" imgH="998280" progId="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0"/>
                        <a:ext cx="2282825" cy="865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61" name="Picture 13" descr="C:\Users\User\Desktop\выбор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15816" y="4481736"/>
            <a:ext cx="3168352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9"/>
          <p:cNvGraphicFramePr>
            <a:graphicFrameLocks noGrp="1" noChangeAspect="1"/>
          </p:cNvGraphicFramePr>
          <p:nvPr>
            <p:ph type="title"/>
          </p:nvPr>
        </p:nvGraphicFramePr>
        <p:xfrm>
          <a:off x="2928938" y="115888"/>
          <a:ext cx="2282825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CorelDRAW" r:id="rId3" imgW="2635560" imgH="998280" progId="">
                  <p:embed/>
                </p:oleObj>
              </mc:Choice>
              <mc:Fallback>
                <p:oleObj name="CorelDRAW" r:id="rId3" imgW="2635560" imgH="998280" progId="">
                  <p:embed/>
                  <p:pic>
                    <p:nvPicPr>
                      <p:cNvPr id="0" name="Picture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8938" y="115888"/>
                        <a:ext cx="2282825" cy="865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2" name="Rectangle 6"/>
          <p:cNvSpPr>
            <a:spLocks noGrp="1" noChangeArrowheads="1"/>
          </p:cNvSpPr>
          <p:nvPr>
            <p:ph sz="quarter" idx="1"/>
          </p:nvPr>
        </p:nvSpPr>
        <p:spPr>
          <a:xfrm>
            <a:off x="107504" y="4437112"/>
            <a:ext cx="4038600" cy="2189162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000" b="1" dirty="0" smtClean="0"/>
              <a:t>   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Второй</a:t>
            </a:r>
            <a:r>
              <a:rPr lang="ru-RU" sz="2000" b="1" dirty="0" smtClean="0">
                <a:solidFill>
                  <a:schemeClr val="folHlink"/>
                </a:solidFill>
              </a:rPr>
              <a:t> </a:t>
            </a:r>
          </a:p>
          <a:p>
            <a:pPr eaLnBrk="1" hangingPunct="1">
              <a:buFontTx/>
              <a:buNone/>
              <a:defRPr/>
            </a:pPr>
            <a:r>
              <a:rPr lang="ru-RU" sz="2000" b="1" dirty="0" smtClean="0">
                <a:solidFill>
                  <a:srgbClr val="8A0000"/>
                </a:solidFill>
              </a:rPr>
              <a:t>      </a:t>
            </a:r>
            <a:r>
              <a:rPr lang="ru-RU" sz="2000" b="1" dirty="0" smtClean="0"/>
              <a:t>-</a:t>
            </a:r>
            <a:r>
              <a:rPr lang="ru-RU" sz="2000" dirty="0" smtClean="0"/>
              <a:t> </a:t>
            </a:r>
            <a:r>
              <a:rPr lang="ru-RU" sz="2000" b="1" dirty="0" smtClean="0"/>
              <a:t>обратиться за профессиональной консультацией к школьному психологу или в специализированный центр .</a:t>
            </a:r>
          </a:p>
        </p:txBody>
      </p:sp>
      <p:sp>
        <p:nvSpPr>
          <p:cNvPr id="39943" name="Rectangle 7"/>
          <p:cNvSpPr>
            <a:spLocks noGrp="1" noChangeArrowheads="1"/>
          </p:cNvSpPr>
          <p:nvPr>
            <p:ph sz="quarter" idx="2"/>
          </p:nvPr>
        </p:nvSpPr>
        <p:spPr>
          <a:xfrm>
            <a:off x="3923928" y="1340768"/>
            <a:ext cx="4038600" cy="2765425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Первый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eaLnBrk="1" hangingPunct="1">
              <a:buFontTx/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ru-RU" sz="2000" b="1" dirty="0" smtClean="0"/>
              <a:t>-</a:t>
            </a:r>
            <a:r>
              <a:rPr lang="ru-RU" sz="2000" dirty="0" smtClean="0"/>
              <a:t> </a:t>
            </a:r>
            <a:r>
              <a:rPr lang="ru-RU" sz="2000" b="1" dirty="0" smtClean="0"/>
              <a:t>надеяться только на собственные силы; всю информацию о методах психологической диагностики, о современной конъюнктуре рынка труда добывать и опробовать самим</a:t>
            </a:r>
            <a:r>
              <a:rPr lang="ru-RU" sz="2400" b="1" dirty="0" smtClean="0"/>
              <a:t>. </a:t>
            </a:r>
          </a:p>
        </p:txBody>
      </p:sp>
      <p:sp>
        <p:nvSpPr>
          <p:cNvPr id="39944" name="Rectangle 8"/>
          <p:cNvSpPr>
            <a:spLocks noGrp="1" noChangeArrowheads="1"/>
          </p:cNvSpPr>
          <p:nvPr>
            <p:ph type="body" sz="half" idx="3"/>
          </p:nvPr>
        </p:nvSpPr>
        <p:spPr>
          <a:xfrm>
            <a:off x="395536" y="836712"/>
            <a:ext cx="3678560" cy="453072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800" b="1" dirty="0" smtClean="0">
                <a:solidFill>
                  <a:srgbClr val="8A0000"/>
                </a:solidFill>
              </a:rPr>
              <a:t>    </a:t>
            </a:r>
            <a:r>
              <a:rPr lang="ru-RU" sz="2400" b="1" dirty="0" smtClean="0"/>
              <a:t>Сегодня у ребенка и его родителей  есть  два варианта действий</a:t>
            </a:r>
          </a:p>
        </p:txBody>
      </p:sp>
      <p:pic>
        <p:nvPicPr>
          <p:cNvPr id="3077" name="Picture 5" descr="C:\Users\User\Desktop\вопрос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2" y="1052736"/>
            <a:ext cx="1473696" cy="1473696"/>
          </a:xfrm>
          <a:prstGeom prst="rect">
            <a:avLst/>
          </a:prstGeom>
          <a:noFill/>
        </p:spPr>
      </p:pic>
      <p:pic>
        <p:nvPicPr>
          <p:cNvPr id="11" name="Picture 12" descr="C:\Users\User\Desktop\вопросите-ьный-знак-запутанность-3259036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2060848"/>
            <a:ext cx="1872208" cy="2317614"/>
          </a:xfrm>
          <a:prstGeom prst="rect">
            <a:avLst/>
          </a:prstGeom>
          <a:noFill/>
        </p:spPr>
      </p:pic>
      <p:pic>
        <p:nvPicPr>
          <p:cNvPr id="13" name="Picture 2" descr="C:\Users\User\Desktop\преп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39952" y="4221088"/>
            <a:ext cx="2746647" cy="2477475"/>
          </a:xfrm>
          <a:prstGeom prst="rect">
            <a:avLst/>
          </a:prstGeom>
          <a:noFill/>
        </p:spPr>
      </p:pic>
      <p:pic>
        <p:nvPicPr>
          <p:cNvPr id="14" name="Picture 3" descr="C:\Users\User\Desktop\index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76256" y="4221088"/>
            <a:ext cx="1847850" cy="2466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908720"/>
            <a:ext cx="3168352" cy="34607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Стратегия №1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40768"/>
            <a:ext cx="6192688" cy="79208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800" dirty="0" smtClean="0"/>
              <a:t>     </a:t>
            </a:r>
            <a:r>
              <a:rPr lang="ru-RU" sz="2000" dirty="0" smtClean="0"/>
              <a:t>Самостоятельно провести мониторинг рынка труда и своими силами осуществить психологическую экспертизу ребенка. </a:t>
            </a:r>
            <a:endParaRPr lang="ru-RU" sz="2000" b="1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07504" y="2780928"/>
            <a:ext cx="3168352" cy="50338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Стратегия №2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3429000"/>
            <a:ext cx="78133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 профессиональной ориентации выделяют следующие основные направления: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профессиональное просвещение ,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профессиональная диагностика ,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профессиональная консультация,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профессиональные пробы….</a:t>
            </a:r>
            <a:endParaRPr lang="ru-RU" sz="2000" dirty="0"/>
          </a:p>
        </p:txBody>
      </p:sp>
      <p:graphicFrame>
        <p:nvGraphicFramePr>
          <p:cNvPr id="20482" name="Object 9"/>
          <p:cNvGraphicFramePr>
            <a:graphicFrameLocks noChangeAspect="1"/>
          </p:cNvGraphicFramePr>
          <p:nvPr/>
        </p:nvGraphicFramePr>
        <p:xfrm>
          <a:off x="2928938" y="115888"/>
          <a:ext cx="2282825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1" name="CorelDRAW" r:id="rId4" imgW="2635560" imgH="998280" progId="">
                  <p:embed/>
                </p:oleObj>
              </mc:Choice>
              <mc:Fallback>
                <p:oleObj name="CorelDRAW" r:id="rId4" imgW="2635560" imgH="998280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8938" y="115888"/>
                        <a:ext cx="2282825" cy="865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83" name="Picture 3" descr="C:\Users\User\Desktop\06178cac73e97463f13cea9f7b5bb8b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332656"/>
            <a:ext cx="2485133" cy="1851668"/>
          </a:xfrm>
          <a:prstGeom prst="rect">
            <a:avLst/>
          </a:prstGeom>
          <a:noFill/>
        </p:spPr>
      </p:pic>
      <p:pic>
        <p:nvPicPr>
          <p:cNvPr id="20484" name="Picture 4" descr="C:\Users\User\Desktop\gif-dlya-prezentaciy-77-gap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4293096"/>
            <a:ext cx="2908138" cy="23846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User\Desktop\0002-002-Proforientatsi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21506" name="Object 9"/>
          <p:cNvGraphicFramePr>
            <a:graphicFrameLocks noChangeAspect="1"/>
          </p:cNvGraphicFramePr>
          <p:nvPr/>
        </p:nvGraphicFramePr>
        <p:xfrm>
          <a:off x="1" y="1"/>
          <a:ext cx="1691680" cy="641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5" name="CorelDRAW" r:id="rId4" imgW="2635560" imgH="998280" progId="">
                  <p:embed/>
                </p:oleObj>
              </mc:Choice>
              <mc:Fallback>
                <p:oleObj name="CorelDRAW" r:id="rId4" imgW="2635560" imgH="998280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1"/>
                        <a:ext cx="1691680" cy="6411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07" name="Picture 3" descr="C:\Users\User\Desktop\6iWEIl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1" y="0"/>
            <a:ext cx="1331640" cy="16395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908720"/>
            <a:ext cx="7571184" cy="1143000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профили обучения</a:t>
            </a:r>
            <a:r>
              <a:rPr lang="ru-RU" b="1" i="1" dirty="0" smtClean="0">
                <a:solidFill>
                  <a:srgbClr val="843F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b="1" i="1" dirty="0" smtClean="0">
                <a:solidFill>
                  <a:srgbClr val="843F06"/>
                </a:solidFill>
              </a:rPr>
              <a:t/>
            </a:r>
            <a:br>
              <a:rPr lang="ru-RU" b="1" i="1" dirty="0" smtClean="0">
                <a:solidFill>
                  <a:srgbClr val="843F06"/>
                </a:solidFill>
              </a:rPr>
            </a:br>
            <a:endParaRPr lang="ru-RU" dirty="0">
              <a:solidFill>
                <a:srgbClr val="843F06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1187624" y="1772816"/>
            <a:ext cx="6563072" cy="2808312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Char char="-"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Химико-биологический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smtClean="0"/>
              <a:t>(литера А)</a:t>
            </a:r>
            <a:endParaRPr lang="ru-RU" b="1" dirty="0" smtClean="0">
              <a:solidFill>
                <a:srgbClr val="843F06"/>
              </a:solidFill>
            </a:endParaRP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Физико-математический</a:t>
            </a:r>
            <a:r>
              <a:rPr lang="ru-RU" b="1" dirty="0"/>
              <a:t>(литера Б</a:t>
            </a:r>
            <a:r>
              <a:rPr lang="ru-RU" b="1" dirty="0" smtClean="0"/>
              <a:t>)</a:t>
            </a: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Информационно-технологический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smtClean="0"/>
              <a:t>(литера Б)</a:t>
            </a:r>
            <a:endParaRPr lang="ru-RU" b="1" dirty="0" smtClean="0">
              <a:solidFill>
                <a:srgbClr val="843F06"/>
              </a:solidFill>
            </a:endParaRP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Гуманитарный </a:t>
            </a:r>
            <a:r>
              <a:rPr lang="ru-RU" b="1" dirty="0" smtClean="0"/>
              <a:t>(литера В)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Социально-гуманитарный 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Хореографический </a:t>
            </a:r>
            <a:r>
              <a:rPr lang="ru-RU" b="1" dirty="0" smtClean="0"/>
              <a:t> (литера Г)</a:t>
            </a: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Универсальный </a:t>
            </a:r>
            <a:r>
              <a:rPr lang="ru-RU" b="1" dirty="0" smtClean="0"/>
              <a:t>(литера Д) 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dirty="0" smtClean="0"/>
          </a:p>
          <a:p>
            <a:endParaRPr lang="ru-RU" dirty="0"/>
          </a:p>
        </p:txBody>
      </p:sp>
      <p:graphicFrame>
        <p:nvGraphicFramePr>
          <p:cNvPr id="22530" name="Object 9"/>
          <p:cNvGraphicFramePr>
            <a:graphicFrameLocks noChangeAspect="1"/>
          </p:cNvGraphicFramePr>
          <p:nvPr/>
        </p:nvGraphicFramePr>
        <p:xfrm>
          <a:off x="2928938" y="115888"/>
          <a:ext cx="2282825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9" name="CorelDRAW" r:id="rId3" imgW="2635560" imgH="998280" progId="">
                  <p:embed/>
                </p:oleObj>
              </mc:Choice>
              <mc:Fallback>
                <p:oleObj name="CorelDRAW" r:id="rId3" imgW="2635560" imgH="998280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8938" y="115888"/>
                        <a:ext cx="2282825" cy="865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531" name="Picture 3" descr="C:\Users\User\Desktop\учит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42670" y="3284984"/>
            <a:ext cx="3101330" cy="3317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764704"/>
            <a:ext cx="7776864" cy="13010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Организация взаимодействия с различными учреждениями, способствующими профориентационной работе с обучающимися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2204864"/>
            <a:ext cx="7355160" cy="3096344"/>
          </a:xfrm>
        </p:spPr>
        <p:txBody>
          <a:bodyPr/>
          <a:lstStyle/>
          <a:p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МАОУ «Планирование карьеры» г. Томска </a:t>
            </a:r>
          </a:p>
          <a:p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ТОИПКРО </a:t>
            </a:r>
          </a:p>
          <a:p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ОГБУ «РЦРО» </a:t>
            </a:r>
          </a:p>
          <a:p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МАУ Информационно-методический центр</a:t>
            </a:r>
          </a:p>
          <a:p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МБОУ ДОД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ДДиЮ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«Факел»</a:t>
            </a:r>
          </a:p>
          <a:p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ОГКУ ЦЗН г.Томска…</a:t>
            </a:r>
          </a:p>
          <a:p>
            <a:endParaRPr lang="ru-RU" sz="3600" b="1" i="1" dirty="0" smtClean="0">
              <a:solidFill>
                <a:srgbClr val="C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24578" name="Object 9"/>
          <p:cNvGraphicFramePr>
            <a:graphicFrameLocks noChangeAspect="1"/>
          </p:cNvGraphicFramePr>
          <p:nvPr/>
        </p:nvGraphicFramePr>
        <p:xfrm>
          <a:off x="3635896" y="0"/>
          <a:ext cx="2282825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7" name="CorelDRAW" r:id="rId3" imgW="2635560" imgH="998280" progId="">
                  <p:embed/>
                </p:oleObj>
              </mc:Choice>
              <mc:Fallback>
                <p:oleObj name="CorelDRAW" r:id="rId3" imgW="2635560" imgH="998280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0"/>
                        <a:ext cx="2282825" cy="865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579" name="Picture 3" descr="C:\Users\User\Desktop\orig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4221088"/>
            <a:ext cx="3754388" cy="2552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620688"/>
            <a:ext cx="749917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профессиональной организации с учреждениями  среднего и высшего профессионального образования  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619672" y="1700808"/>
            <a:ext cx="6563072" cy="2808312"/>
          </a:xfrm>
        </p:spPr>
        <p:txBody>
          <a:bodyPr>
            <a:normAutofit/>
          </a:bodyPr>
          <a:lstStyle/>
          <a:p>
            <a:r>
              <a:rPr lang="ru-RU" sz="2000" b="1" i="1" dirty="0" smtClean="0"/>
              <a:t>Презентации специальностей ВУЗ и ССУЗ</a:t>
            </a:r>
          </a:p>
          <a:p>
            <a:r>
              <a:rPr lang="ru-RU" sz="2000" b="1" i="1" dirty="0" smtClean="0"/>
              <a:t>Экскурсии в  ОУ, лаборатории, </a:t>
            </a:r>
            <a:r>
              <a:rPr lang="ru-RU" sz="2000" b="1" i="1" dirty="0" err="1" smtClean="0"/>
              <a:t>бизнес-инкубаторы</a:t>
            </a:r>
            <a:endParaRPr lang="ru-RU" sz="2000" b="1" i="1" dirty="0" smtClean="0"/>
          </a:p>
          <a:p>
            <a:r>
              <a:rPr lang="ru-RU" sz="2000" b="1" i="1" dirty="0" smtClean="0"/>
              <a:t>Профессиональные </a:t>
            </a:r>
            <a:r>
              <a:rPr lang="ru-RU" sz="2000" b="1" i="1" dirty="0" err="1" smtClean="0"/>
              <a:t>квесты</a:t>
            </a:r>
            <a:r>
              <a:rPr lang="ru-RU" sz="2000" b="1" i="1" dirty="0" smtClean="0"/>
              <a:t> </a:t>
            </a:r>
          </a:p>
          <a:p>
            <a:r>
              <a:rPr lang="ru-RU" sz="2000" b="1" i="1" dirty="0" smtClean="0"/>
              <a:t>Мастер-классы  </a:t>
            </a:r>
          </a:p>
          <a:p>
            <a:r>
              <a:rPr lang="ru-RU" sz="2000" b="1" i="1" dirty="0" smtClean="0"/>
              <a:t>Профессиональные пробы </a:t>
            </a:r>
          </a:p>
          <a:p>
            <a:r>
              <a:rPr lang="ru-RU" sz="2000" b="1" i="1" dirty="0" smtClean="0"/>
              <a:t>Конкурсы, олимпиады, конференции</a:t>
            </a:r>
            <a:r>
              <a:rPr lang="ru-RU" sz="2400" b="1" i="1" dirty="0" smtClean="0"/>
              <a:t>….</a:t>
            </a:r>
          </a:p>
          <a:p>
            <a:pPr>
              <a:buNone/>
            </a:pPr>
            <a:endParaRPr lang="ru-RU" sz="2400" dirty="0"/>
          </a:p>
        </p:txBody>
      </p:sp>
      <p:pic>
        <p:nvPicPr>
          <p:cNvPr id="11" name="Picture 7" descr="C:\Users\User\Desktop\NGYi516_Xo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63" y="4272735"/>
            <a:ext cx="3112477" cy="2564904"/>
          </a:xfrm>
          <a:prstGeom prst="rect">
            <a:avLst/>
          </a:prstGeom>
          <a:noFill/>
        </p:spPr>
      </p:pic>
      <p:pic>
        <p:nvPicPr>
          <p:cNvPr id="12" name="Picture 9" descr="C:\Users\User\Desktop\zQxZJYSfFV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4279522"/>
            <a:ext cx="2655857" cy="2564904"/>
          </a:xfrm>
          <a:prstGeom prst="rect">
            <a:avLst/>
          </a:prstGeom>
          <a:noFill/>
        </p:spPr>
      </p:pic>
      <p:graphicFrame>
        <p:nvGraphicFramePr>
          <p:cNvPr id="25602" name="Object 9"/>
          <p:cNvGraphicFramePr>
            <a:graphicFrameLocks noChangeAspect="1"/>
          </p:cNvGraphicFramePr>
          <p:nvPr/>
        </p:nvGraphicFramePr>
        <p:xfrm>
          <a:off x="2987824" y="0"/>
          <a:ext cx="2282825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1" name="CorelDRAW" r:id="rId5" imgW="2635560" imgH="998280" progId="">
                  <p:embed/>
                </p:oleObj>
              </mc:Choice>
              <mc:Fallback>
                <p:oleObj name="CorelDRAW" r:id="rId5" imgW="2635560" imgH="998280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0"/>
                        <a:ext cx="2282825" cy="865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016" y="1052736"/>
            <a:ext cx="8856984" cy="1152128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Профориентационные  мероприятия:</a:t>
            </a:r>
            <a:r>
              <a:rPr lang="ru-RU" i="1" dirty="0" smtClean="0">
                <a:solidFill>
                  <a:srgbClr val="008000"/>
                </a:solidFill>
              </a:rPr>
              <a:t/>
            </a:r>
            <a:br>
              <a:rPr lang="ru-RU" i="1" dirty="0" smtClean="0">
                <a:solidFill>
                  <a:srgbClr val="008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772816"/>
            <a:ext cx="8219256" cy="3672408"/>
          </a:xfrm>
        </p:spPr>
        <p:txBody>
          <a:bodyPr>
            <a:normAutofit/>
          </a:bodyPr>
          <a:lstStyle/>
          <a:p>
            <a:r>
              <a:rPr lang="ru-RU" sz="2400" b="1" i="1" dirty="0" smtClean="0"/>
              <a:t>Организация на базе школы Ярмарки учебных заведений</a:t>
            </a:r>
          </a:p>
          <a:p>
            <a:r>
              <a:rPr lang="ru-RU" sz="2400" b="1" i="1" dirty="0" smtClean="0"/>
              <a:t>Информирование родителей об учреждениях системы СПО,ВУЗ</a:t>
            </a:r>
          </a:p>
          <a:p>
            <a:r>
              <a:rPr lang="ru-RU" sz="2400" b="1" i="1" dirty="0" smtClean="0"/>
              <a:t>Предоставление обучающимся и родителям раздаточного материала </a:t>
            </a:r>
          </a:p>
          <a:p>
            <a:r>
              <a:rPr lang="ru-RU" sz="2400" b="1" i="1" dirty="0" smtClean="0"/>
              <a:t>Тематические занятия профориентационной направленности </a:t>
            </a:r>
          </a:p>
          <a:p>
            <a:r>
              <a:rPr lang="ru-RU" sz="2400" b="1" i="1" smtClean="0"/>
              <a:t>И т.д</a:t>
            </a:r>
            <a:endParaRPr lang="ru-RU" sz="2400" b="1" i="1" dirty="0"/>
          </a:p>
        </p:txBody>
      </p:sp>
      <p:graphicFrame>
        <p:nvGraphicFramePr>
          <p:cNvPr id="27650" name="Object 9"/>
          <p:cNvGraphicFramePr>
            <a:graphicFrameLocks noChangeAspect="1"/>
          </p:cNvGraphicFramePr>
          <p:nvPr/>
        </p:nvGraphicFramePr>
        <p:xfrm>
          <a:off x="3203848" y="188640"/>
          <a:ext cx="2282825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9" name="CorelDRAW" r:id="rId3" imgW="2635560" imgH="998280" progId="">
                  <p:embed/>
                </p:oleObj>
              </mc:Choice>
              <mc:Fallback>
                <p:oleObj name="CorelDRAW" r:id="rId3" imgW="2635560" imgH="998280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188640"/>
                        <a:ext cx="2282825" cy="865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652" name="Picture 4" descr="C:\Users\User\Desktop\teacher_colaberation_pc_400_clr_338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4221088"/>
            <a:ext cx="3528392" cy="25316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369</TotalTime>
  <Words>391</Words>
  <Application>Microsoft Office PowerPoint</Application>
  <PresentationFormat>Экран (4:3)</PresentationFormat>
  <Paragraphs>90</Paragraphs>
  <Slides>14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6" baseType="lpstr">
      <vt:lpstr>Arial</vt:lpstr>
      <vt:lpstr>Bookman Old Style</vt:lpstr>
      <vt:lpstr>Calibri</vt:lpstr>
      <vt:lpstr>Cambria</vt:lpstr>
      <vt:lpstr>Gill Sans MT</vt:lpstr>
      <vt:lpstr>Mistral</vt:lpstr>
      <vt:lpstr>Monotype Corsiva</vt:lpstr>
      <vt:lpstr>Times New Roman</vt:lpstr>
      <vt:lpstr>Wingdings</vt:lpstr>
      <vt:lpstr>Wingdings 3</vt:lpstr>
      <vt:lpstr>Начальная</vt:lpstr>
      <vt:lpstr>CorelDRAW</vt:lpstr>
      <vt:lpstr>Презентация PowerPoint</vt:lpstr>
      <vt:lpstr>Презентация PowerPoint</vt:lpstr>
      <vt:lpstr>Презентация PowerPoint</vt:lpstr>
      <vt:lpstr>Стратегия №1</vt:lpstr>
      <vt:lpstr>Презентация PowerPoint</vt:lpstr>
      <vt:lpstr>Основные профили обучения: </vt:lpstr>
      <vt:lpstr>Организация взаимодействия с различными учреждениями, способствующими профориентационной работе с обучающимися</vt:lpstr>
      <vt:lpstr>Организация профессиональной организации с учреждениями  среднего и высшего профессионального образования  </vt:lpstr>
      <vt:lpstr>Профориентационные  мероприятия: </vt:lpstr>
      <vt:lpstr>Презентация PowerPoint</vt:lpstr>
      <vt:lpstr>ОСЛ</vt:lpstr>
      <vt:lpstr>Проектная деятельность Развитие школьников в процессе проектной деятельности</vt:lpstr>
      <vt:lpstr>Презентация PowerPoint</vt:lpstr>
      <vt:lpstr>Схема профконсультации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Алла Ивановна Тимофеева</cp:lastModifiedBy>
  <cp:revision>147</cp:revision>
  <dcterms:created xsi:type="dcterms:W3CDTF">2014-11-07T17:01:55Z</dcterms:created>
  <dcterms:modified xsi:type="dcterms:W3CDTF">2021-10-15T02:26:10Z</dcterms:modified>
</cp:coreProperties>
</file>