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47575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867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204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050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="" xmlns:p14="http://schemas.microsoft.com/office/powerpoint/2010/main" val="1547006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83664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058084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44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99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8908326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048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4A15D0-1C41-4D83-B2AA-6F186DECF21C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A219F9-F9AF-4A7E-83A6-8E87968A1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19690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6203F1-C353-4B43-B303-52A1263BB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544472"/>
            <a:ext cx="10318418" cy="4394988"/>
          </a:xfrm>
        </p:spPr>
        <p:txBody>
          <a:bodyPr/>
          <a:lstStyle/>
          <a:p>
            <a:r>
              <a:rPr lang="ru-RU" sz="5400" dirty="0" smtClean="0"/>
              <a:t>Организация Работы </a:t>
            </a:r>
            <a:r>
              <a:rPr lang="ru-RU" sz="5400" dirty="0"/>
              <a:t>педагога-психолога с </a:t>
            </a:r>
            <a:r>
              <a:rPr lang="ru-RU" sz="5400" dirty="0" smtClean="0"/>
              <a:t>педагогами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8FA036E-F568-43B1-A7B4-CC25F053F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1398" y="5842718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Дарья Евгеньевна </a:t>
            </a:r>
            <a:r>
              <a:rPr lang="ru-RU" dirty="0" err="1" smtClean="0"/>
              <a:t>Прейс</a:t>
            </a:r>
            <a:endParaRPr lang="ru-RU" dirty="0" smtClean="0"/>
          </a:p>
          <a:p>
            <a:r>
              <a:rPr lang="ru-RU" dirty="0" smtClean="0"/>
              <a:t>Педагог-психолог, МАОУ СОШ №40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63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90" y="0"/>
            <a:ext cx="2237386" cy="34851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371" y="0"/>
            <a:ext cx="2223119" cy="34208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9" y="0"/>
            <a:ext cx="2297469" cy="354415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39" y="0"/>
            <a:ext cx="2379342" cy="3642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759" y="3642815"/>
            <a:ext cx="2129901" cy="33929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990" y="3593436"/>
            <a:ext cx="2250381" cy="34917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80" y="1670577"/>
            <a:ext cx="2387610" cy="369231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8" y="3544057"/>
            <a:ext cx="2172750" cy="34107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301" y="3544057"/>
            <a:ext cx="2178189" cy="3419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34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0630"/>
          </a:xfrm>
        </p:spPr>
        <p:txBody>
          <a:bodyPr/>
          <a:lstStyle/>
          <a:p>
            <a:pPr algn="ctr"/>
            <a:r>
              <a:rPr lang="ru-RU" dirty="0" smtClean="0"/>
              <a:t>Сюжетная линия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70678" y="1417627"/>
            <a:ext cx="1111205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Сюжет: Педагогический коллектив школы N, обессилевшие от разгула мафии, выносят решение пересажать в тюрьму всех мафиози до единого. В ответ мафия объявляет войну до полного увольнения всех порядочных учителей из школы. Не хотите жить по нашим правилам, значит все будут уволены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endParaRPr lang="ru-RU" sz="2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Рекомендованное количество игроков — от 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 </a:t>
            </a: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 20 человек. Если менее 6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 игра перестает быть интересной, более 20 — игра усложняется из-за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большого количества обсуждений и становится сложно управляемой</a:t>
            </a:r>
            <a:r>
              <a:rPr lang="ru-RU" sz="2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8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50630"/>
          </a:xfrm>
        </p:spPr>
        <p:txBody>
          <a:bodyPr/>
          <a:lstStyle/>
          <a:p>
            <a:pPr algn="ctr"/>
            <a:r>
              <a:rPr lang="ru-RU" dirty="0" smtClean="0"/>
              <a:t>Ход игры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93507" y="1021615"/>
            <a:ext cx="1094032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объявляет первый день игры.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День первый.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Игроки знакомятся друг с другом. Можно придумывать себе вымышленные должности (кроме уже всем известным) имена и профиль. В первый день по поведению игроков уже можно делать некоторые выводы.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Плохо скрываемая радость, неудовольствие, показное спокойствие – все это может стать ключом к разгадке кто же на самом деле мафия. Но никакие обсуждения в этот день не допускаются.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Первая ночь.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говорит: “Наступила ночь.”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Все работники школы разошлись, после тяжёлого и томного школьного дня на работе, по своим домам. Школа существовала без директора, так как он очень часто заболевал в последнее время, видел он своих подчиненных не часто и кто </a:t>
            </a:r>
            <a:r>
              <a:rPr lang="ru-RU" sz="17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му</a:t>
            </a: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же еще по личному вызову. Например вызывал выяснить обстоятельство той или иной ситуации. Поэтому в школе </a:t>
            </a:r>
            <a:r>
              <a:rPr lang="ru-RU" sz="17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воцарил</a:t>
            </a: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беспорядок. Начали придумывать новые приказы, вводить то что хотели. Кто это делал было не понятно. Нор большую часть учителей это не устраивало. И тогда наша мафия, как прозвали ее учителя решили под шумок увольнять педагогов, </a:t>
            </a:r>
            <a:r>
              <a:rPr lang="ru-RU" sz="17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ктором</a:t>
            </a: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все не нравилось. Но делали это ночь, чтобы никто не подозревал кто мог выпустить приказ на увольнение. А по утру уже и разбирается никто не собирался.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После объявления ведущим ночи, игроки закрывают глаза или одевают специальные маски.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i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говорит: «Мафия проснулась».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После этих слов игроки, кому достались «мафиозные» карты открывают глаза и здороваются друг с другом. Делать это следует крайне аккуратно, так как любое движение может игроков выдать.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7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объявляет: «Мафия уснула».(«Мафия» закрывает глаза</a:t>
            </a:r>
            <a:r>
              <a:rPr lang="ru-RU" sz="17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.)</a:t>
            </a:r>
            <a:endParaRPr lang="ru-RU" sz="17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18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9859" y="278852"/>
            <a:ext cx="10940322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День второй.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объявляет: «Наступил день. Все жители города проснулись»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Мирные жители просыпаются и решают кто из них мафия. Мафиози тоже принимают участие в обсуждении, выдавая себя за мирных горожан и пытаясь перевести подозрения на невинных игроков. Выбирается несколько подозреваемых, одного из которых в результате уволят, и игрок выбывает из игры показав перед уходом свою карту.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Ночь вторая.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Выглядит это примерно так: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 объявляет: «Наступила ночь, все жители засыпают»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Если вы играете с картой “Директор”, то сначала ведущий объявляет его.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“Директор просыпается”, он должна выбрать игрока, кого вызовет на ковер, а следовательно, кого мафия не сможет уволить.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“Мафия просыпается”. Мафия открывает глаза. В эту ночь они должны избавиться от наиболее умного и опасного мирного жителя. Сохраняя полную тишину, мафиози, посовещавшись, выбирают первую жертву и жестами указывают на него ведущему.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“Мафия уволила человека. Мафия засыпает”.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</a:t>
            </a:r>
            <a:r>
              <a:rPr lang="ru-RU" sz="18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Документовед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просыпается”. Игрок просыпается и показывает ведущему на игрока, которого он хочет спасти - спасти от увольнения. Быть может он уничтожит приказ на него.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“Доктор засыпает”.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“Просыпается Полицейский”. Игрок с картой комиссара открывает глаза и указывает на предполагаемого игрока, который по его предположениям - настоящая мафия.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“Все засыпают”.</a:t>
            </a:r>
          </a:p>
        </p:txBody>
      </p:sp>
    </p:spTree>
    <p:extLst>
      <p:ext uri="{BB962C8B-B14F-4D97-AF65-F5344CB8AC3E}">
        <p14:creationId xmlns="" xmlns:p14="http://schemas.microsoft.com/office/powerpoint/2010/main" val="22460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93507" y="324347"/>
            <a:ext cx="1094032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4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День третий.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Ведущий: ”Наступил третий день. Все просыпаются. Мафия уволила Антонину Петровну. </a:t>
            </a:r>
            <a:r>
              <a:rPr lang="ru-RU" sz="24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Документовед</a:t>
            </a: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уничтожил все бумаги на Петю Сидорова ”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Игроки опять продолжают выяснять и обсуждать, кто же свернул на темную дорожку и является мафией. В конце дня выносится вердикт и увольняют одного игрока.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4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Так и продолжается сутки за сутками, пока один из лагерей не победит</a:t>
            </a: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endParaRPr lang="ru-RU" sz="2400" dirty="0" smtClean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особом желание можно использовать дополнительный материал: маски, очки, стилистические образы.</a:t>
            </a:r>
            <a:endParaRPr lang="ru-RU" sz="2400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Игра Мафия Маски для Мафии (ручная работа) купить Киев на Po-Nome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84" y="3740667"/>
            <a:ext cx="4203510" cy="3152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6182" y="3360731"/>
            <a:ext cx="4249825" cy="32379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46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70678" y="671691"/>
            <a:ext cx="1094032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Эффективные </a:t>
            </a:r>
            <a:r>
              <a:rPr lang="ru-RU" sz="1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переговоры</a:t>
            </a: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Эффективная аргументация, работа с возражениями;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гибкости и адаптации к изменениям ситуации;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Умение манипулировать людьми и отражать манипуляции;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Навык помнить все «ходы» сложной переговорной партии;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Эффективное ведение «жестких» переговоров.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Презентация</a:t>
            </a: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Эффективная и эффектная </a:t>
            </a:r>
            <a:r>
              <a:rPr lang="ru-RU" sz="1800" dirty="0" err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самопрезентация</a:t>
            </a: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Ораторское искусство и убедительность;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успешного «имиджа»;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Навыки невербального влияния;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Искусство слушать и слышать.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Работа в команде</a:t>
            </a: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Эффективное взаимодействие в команде;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Развитие лидерских качеств;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Преодоление инертности мышления;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Продуктивное разрешение проблемы.</a:t>
            </a:r>
          </a:p>
          <a:p>
            <a:pPr marL="0" lvl="0" indent="0">
              <a:lnSpc>
                <a:spcPct val="100000"/>
              </a:lnSpc>
              <a:buClrTx/>
              <a:buNone/>
            </a:pPr>
            <a:r>
              <a:rPr lang="ru-RU" sz="1800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 также</a:t>
            </a:r>
            <a:r>
              <a:rPr lang="ru-RU" sz="1800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sz="1800" b="1" dirty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Стрессоустойчивость;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Креативность;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Интуиция;</a:t>
            </a:r>
          </a:p>
          <a:p>
            <a:pPr lvl="0">
              <a:lnSpc>
                <a:spcPct val="100000"/>
              </a:lnSpc>
              <a:buClrTx/>
              <a:buFontTx/>
              <a:buChar char="-"/>
            </a:pPr>
            <a:r>
              <a:rPr lang="ru-RU" sz="1800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Сплоченность коллектива.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51678" y="128050"/>
            <a:ext cx="10178322" cy="6821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Важно!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52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571B3F-BE5D-4EF7-87A1-CBAE2E72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60" y="1324080"/>
            <a:ext cx="10178322" cy="149213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pic>
        <p:nvPicPr>
          <p:cNvPr id="1026" name="Picture 2" descr="https://sun9-60.userapi.com/impf/QIxMcaLCO9BgWIrF8tQsf9SMj9FEaCgLl1HJ5w/AhgwazGry78.jpg?size=600x600&amp;quality=96&amp;sign=7ea39e607a1596a6445f6014e60da0c9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134" b="26149"/>
          <a:stretch/>
        </p:blipFill>
        <p:spPr bwMode="auto">
          <a:xfrm>
            <a:off x="2136621" y="2579425"/>
            <a:ext cx="8099200" cy="39456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818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91A2B7-4BD8-4871-BB2A-59D653F5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задачи организации работы с педагогами: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C3F359-255D-4478-AEDE-E96F8C4A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88224"/>
            <a:ext cx="10178322" cy="414996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Усиление мотивации педагогов на сотрудничество с психологом, повышение интереса к этой работе.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Формирование доверительного отношения со стороны педагогов к психологу.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Развитие представлений педагогов о том, что в работе с психологом они могут выступать как равноправные субъекты.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Создание предпосылок для развития способности педагогов к анализу и самоанализу педагогической деятельности в противовес оценочному подходу.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Разработка стратегии и тактики работы психолога по повышению психологической компетентности педагогов.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35676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EF76B-F78C-450F-AE29-025B4F68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Принципы построения работы с педагогами: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390764-9935-4530-AD03-D816A8E9D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76047"/>
            <a:ext cx="10178322" cy="4699568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личностно-ориентированного стиля общения с педагогами;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сотрудничества: формирование новых знаний, нового опыта в ходе совместной работы психолога педагога у каждого из участников взаимодействия;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дифференцированного подхода: учёт индивидуальных особенностей педагогов;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безопасности: создание атмосферы доброжелательности, гарантии конфиденциальности данных;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эмоционального комфорта: создание при взаимодействии с педагогами атмосферы, помогающей им раскрывать свои ресурсы и возможности и адекватно воспринимать обратную связь;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33333"/>
                </a:solidFill>
                <a:effectLst/>
                <a:latin typeface="Helvetica Neue"/>
              </a:rPr>
              <a:t>принцип вариативности, гибкости: готовность психолога учитывать при взаимодействии с педагогами нестабильность их эмоционального состояния и непредсказуемость самой ситуации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77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EF76B-F78C-450F-AE29-025B4F68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390764-9935-4530-AD03-D816A8E9D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55" y="1151792"/>
            <a:ext cx="10178322" cy="57062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/>
              <a:t>Работа с педагогическим коллективом является связующим звеном между учащимся и психологом. Психолог оказывает содействие в организации учебно-воспитательного процесса с учащимися, дает рекомендации по работе с трудными подростками. Можно обозначить следующие направления сотрудничества школьного психолога с педагогами: </a:t>
            </a:r>
          </a:p>
          <a:p>
            <a:r>
              <a:rPr lang="ru-RU" dirty="0"/>
              <a:t>Участие психолога в педагогических советах и методических объединениях с выступлениями на актуальные темы. </a:t>
            </a:r>
          </a:p>
          <a:p>
            <a:r>
              <a:rPr lang="ru-RU" dirty="0"/>
              <a:t>Анкетирование и тестирование педагогов</a:t>
            </a:r>
          </a:p>
          <a:p>
            <a:r>
              <a:rPr lang="ru-RU" dirty="0"/>
              <a:t>Проведение: семинаров, тренингов, ролевых игр и лекций направленных на развитие психологической культуры педагогов. </a:t>
            </a:r>
          </a:p>
          <a:p>
            <a:r>
              <a:rPr lang="ru-RU" dirty="0"/>
              <a:t>Проведение психолого-педагогических консилиумов с целью обсуждения динамики развития учащихся и эффективности применяемых методов обучения и воспитания, а также проблем, возникающих в ходе образовательного процесса. </a:t>
            </a:r>
          </a:p>
          <a:p>
            <a:r>
              <a:rPr lang="ru-RU" dirty="0"/>
              <a:t>Индивидуальные консультации для учителей по вопросам поиска форм и методов работы с учащимися, исходя из особенностей их индивидуального и личностного развития. Консультирование в этом направлении организовано, с одной стороны, по запросу педагога, с другой – по инициативе психолога, который предлагает учителю ознакомиться с той или иной информацией о ребенке (по результатам фронтальной и углубленной индивидуальной диагностики) и задуматься над проблемой оказания помощи или поддержки.</a:t>
            </a:r>
          </a:p>
          <a:p>
            <a:r>
              <a:rPr lang="ru-RU" dirty="0"/>
              <a:t>Посещение уроков с целью психологического анализа эффективности применяемых педагогических технологий. Такой анализ включает оценку организации деятельности учащихся на уроке, способов развития мотивации учащихся, стиля проведения урока, оценку работы учащихся и др. По итогам урока проводится беседа с учителем и даются рекомендации. </a:t>
            </a:r>
          </a:p>
          <a:p>
            <a:r>
              <a:rPr lang="ru-RU" dirty="0"/>
              <a:t>Психотерапевтическая работа с педагогами.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12591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EF76B-F78C-450F-AE29-025B4F687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Взаимодействие психолога с классными руководителями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390764-9935-4530-AD03-D816A8E9D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9669"/>
            <a:ext cx="10178322" cy="49940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/>
              <a:t>Школьный психолог чаще всего в школе сотрудничает с классными руководителями, именно они являются посредниками между психологом и учениками. Помощь психолога классному руководителю в целом идет по следующим направлениям:</a:t>
            </a:r>
          </a:p>
          <a:p>
            <a:r>
              <a:rPr lang="ru-RU" dirty="0"/>
              <a:t>психологическая диагностика;</a:t>
            </a:r>
          </a:p>
          <a:p>
            <a:r>
              <a:rPr lang="ru-RU" dirty="0"/>
              <a:t>коррекционная работа с классом и с отдельными учащимися;</a:t>
            </a:r>
          </a:p>
          <a:p>
            <a:r>
              <a:rPr lang="ru-RU" dirty="0"/>
              <a:t>психологическое просвещение учащихся класса и их родителей;</a:t>
            </a:r>
          </a:p>
          <a:p>
            <a:r>
              <a:rPr lang="ru-RU" dirty="0"/>
              <a:t>психологическое просвещение классных руководителей;</a:t>
            </a:r>
          </a:p>
          <a:p>
            <a:r>
              <a:rPr lang="ru-RU" dirty="0"/>
              <a:t>консультативная помощь классному руководителю.</a:t>
            </a:r>
          </a:p>
          <a:p>
            <a:r>
              <a:rPr lang="ru-RU" dirty="0"/>
              <a:t>Классный руководитель и школьный психолог обмениваются информацией. Это могут быть данные о классе в целом и об отдельном ученике. Обязательное правило здесь -конфиденциальность. Психолог предоставляет данные, полученные с помощью диагностики, которую он проводит самостоятельно, изучая учебную мотивацию, отношение ученика к своей семье, интересы, способности, положение ученика в коллективе, развитие познавательных процессов, уровень воспитанности отдельного школьника и класса в целом. Психолог всегда информирует классного руководителя о том, что проводится в его классе. Всю работа согласовывается с ним, чтобы у учеников не было перегрузки. Такое сотрудничество психолога и классного руководителя помогает учащимся продвигаться в своём развитии. Дети не испытывают затруднений в общении с психологом, не боятся прихода психолога в класс, а классный руководитель понимает, что диагностика – лишь вспомогательное средство в руках психолога, вся деятельность психолога в классном коллективе начинается после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35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7F1399-FB6E-4CDC-8DF9-7F144C1D8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07731"/>
            <a:ext cx="10178322" cy="636563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Подведением итогов диагностического исследования в классе часто становится психолого-педагогический консилиум. Собранная школьным психологом для учителя информация включает рекомендации: над чем следует работать, на что или на кого обратить внимание, какую работу провести — например, просвещение учеников или родителей по определенной теме. Это направление работы проводится совместно с классным руководителем. Процесс осуществляется с помощью тематических классных часов, индивидуальных или тематических консультаций, тренингов общения, родительских собраний.</a:t>
            </a:r>
          </a:p>
          <a:p>
            <a:r>
              <a:rPr lang="ru-RU" dirty="0"/>
              <a:t>Коррекционная работа педагога-психолога следует за диагностикой. Классный руководитель принимает участие в составлении расписания индивидуальных или групповых коррекционно-развивающих занятий, которые проводит психолог.</a:t>
            </a:r>
          </a:p>
          <a:p>
            <a:r>
              <a:rPr lang="ru-RU" dirty="0"/>
              <a:t>Почти в каждом классе есть хотя бы один проблемный ученик. Он и проблемы, которые у него возникают, объединяют психолога и классного руководителя. Классный руководитель обращается за помощью к школьному психологу по поводу поведения, развития или обучения «трудного» ребенка в моменты, когда возникли проблемы с учениками или с родителями.</a:t>
            </a:r>
          </a:p>
          <a:p>
            <a:r>
              <a:rPr lang="ru-RU" dirty="0"/>
              <a:t>Сотрудничество психолога и классного руководителя строится не только в связи с работой с классом и родителями. Психолог проводит работу с самими учителями, что также является частью функционала психолога. Просвещение классных руководителей осуществляется на секциях классных руководителей и на тематических педсоветах. Эта работа проводится вместе со школьной администрацией.</a:t>
            </a:r>
          </a:p>
          <a:p>
            <a:r>
              <a:rPr lang="ru-RU" dirty="0"/>
              <a:t>Важное направление совместной работы школьного психолога и классного руководителя — консультирование. Его темы: особенности развития учеников, проблемы взаимоотношений детей и родителей. Также консультации бывают посвящены оказанию помощи учителю в написании характеристики на ученика и на класс в целом. В каждой учебной четверти и в конце учебного года классный руководитель и школьный психолог имеют возможность обсудить проблемы и успехи отдельных учащихся и всего класса, наметить пути устранения возникающих проблем, выработать стратегию сопровождения и помощи участникам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251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8264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Что такое «Мафия?»?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37481"/>
            <a:ext cx="10178322" cy="1201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Мафия — командная психологическая пошаговая ролевая игра с детективным сюжетом.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3569" y="2353846"/>
            <a:ext cx="5878419" cy="42767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50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параметры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46412"/>
            <a:ext cx="10178322" cy="5595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Кто играет?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Педагоги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Дети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Родители</a:t>
            </a: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Тайминг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Начало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: 5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10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мин.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боры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игроков 5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мин.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Объяснение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правил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10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15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мин.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Обучающая игра – 1о мин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Рекомендация - минимум 3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игры.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Время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одной игры 10 мин. после каждой игры - обмен впечатлениями, мыслями, выбор лучшего игрока, отдых… Завершение: Выбор и награждение лучшего игрока.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3792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Главные герои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46412"/>
            <a:ext cx="10178322" cy="55955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Учитель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(Мирные жители) - играют только “днем”, могут в это время суток казнить одного из игроков. До конца игры не знают, кто из игроков за кого играет.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Мафия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- днем прикидываются учителями, ночью увольняют одного мирного жителя. Все Мафиози знают друг друга.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Директор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(Мирный житель) - играет за мирных жителей, ночью может спасти одного из игроков, вызывая его к себе на ковер.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Делопроизводитель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(Мирный житель) - играет за мирных жителей, ночью спасает уволенных, не знает наверняка какой игрок за кого играет, поэтому может спасти мирного жителя и мафию. Спасает от увольнения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шредором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(уничтожитель бумаги) для бумаги. Освобождает архив и уничтожает все бумаги попавшиеся ей на пути, в том числе и приказы на увольнение.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Районный полицейский-участковый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(Мирный житель) - Играет за мирных, ночью пытается самостоятельно вычислить мафию. Если попадает в горожанина, ведущий сообщает всем, что полицейский не попал на след, а если на оборот то обратный ответ.</a:t>
            </a:r>
          </a:p>
          <a:p>
            <a:pPr marL="0" indent="0">
              <a:buNone/>
            </a:pPr>
            <a:endParaRPr lang="ru-RU" sz="2400" dirty="0" smtClean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44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Эмблема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45</TotalTime>
  <Words>1720</Words>
  <Application>Microsoft Office PowerPoint</Application>
  <PresentationFormat>Произвольный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Эмблема</vt:lpstr>
      <vt:lpstr>Организация Работы педагога-психолога с педагогами</vt:lpstr>
      <vt:lpstr>задачи организации работы с педагогами:</vt:lpstr>
      <vt:lpstr>Принципы построения работы с педагогами: </vt:lpstr>
      <vt:lpstr>Формы работы</vt:lpstr>
      <vt:lpstr>Взаимодействие психолога с классными руководителями </vt:lpstr>
      <vt:lpstr>Слайд 6</vt:lpstr>
      <vt:lpstr>Что такое «Мафия?»?</vt:lpstr>
      <vt:lpstr>Основные параметры</vt:lpstr>
      <vt:lpstr>Главные герои</vt:lpstr>
      <vt:lpstr>Слайд 10</vt:lpstr>
      <vt:lpstr>Сюжетная линия</vt:lpstr>
      <vt:lpstr>Ход игры</vt:lpstr>
      <vt:lpstr>Слайд 13</vt:lpstr>
      <vt:lpstr>Слайд 14</vt:lpstr>
      <vt:lpstr>Важно!</vt:lpstr>
      <vt:lpstr>Спасибо за внимание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педагога-психолога с педагогами(учителями-предметниками)</dc:title>
  <dc:creator>Pro Sound</dc:creator>
  <cp:lastModifiedBy>Психолог</cp:lastModifiedBy>
  <cp:revision>12</cp:revision>
  <dcterms:created xsi:type="dcterms:W3CDTF">2021-03-16T15:55:20Z</dcterms:created>
  <dcterms:modified xsi:type="dcterms:W3CDTF">2021-03-23T07:54:42Z</dcterms:modified>
</cp:coreProperties>
</file>