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notesMasterIdLst>
    <p:notesMasterId r:id="rId22"/>
  </p:notesMasterIdLst>
  <p:sldIdLst>
    <p:sldId id="293" r:id="rId3"/>
    <p:sldId id="306" r:id="rId4"/>
    <p:sldId id="320" r:id="rId5"/>
    <p:sldId id="346" r:id="rId6"/>
    <p:sldId id="345" r:id="rId7"/>
    <p:sldId id="347" r:id="rId8"/>
    <p:sldId id="355" r:id="rId9"/>
    <p:sldId id="323" r:id="rId10"/>
    <p:sldId id="354" r:id="rId11"/>
    <p:sldId id="324" r:id="rId12"/>
    <p:sldId id="349" r:id="rId13"/>
    <p:sldId id="351" r:id="rId14"/>
    <p:sldId id="353" r:id="rId15"/>
    <p:sldId id="352" r:id="rId16"/>
    <p:sldId id="350" r:id="rId17"/>
    <p:sldId id="337" r:id="rId18"/>
    <p:sldId id="325" r:id="rId19"/>
    <p:sldId id="334" r:id="rId20"/>
    <p:sldId id="35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76ACCA-7A9D-4EB1-A857-6A89F104354C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2DF5D3-E155-43B5-A953-5FFF7579A1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918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B9204D8-3B3F-4FAA-A9D1-67F92D17DD5E}" type="slidenum">
              <a:rPr lang="ru-RU" altLang="ru-RU"/>
              <a:pPr eaLnBrk="1" hangingPunct="1"/>
              <a:t>5</a:t>
            </a:fld>
            <a:endParaRPr lang="ru-RU" altLang="ru-RU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359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087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202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302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81113" y="1600200"/>
            <a:ext cx="7083425" cy="1066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Нажмите кнопку, чтобы изменить стиль основного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81113" y="2819400"/>
            <a:ext cx="5254625" cy="1143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ru-RU"/>
              <a:t>Нажмите кнопку, чтобы изменить стиль основного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021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698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501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81113" y="1600200"/>
            <a:ext cx="2552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986213" y="1600200"/>
            <a:ext cx="2552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962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006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277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6287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765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9719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7505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885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6063" y="685800"/>
            <a:ext cx="1771650" cy="5440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81113" y="685800"/>
            <a:ext cx="5162550" cy="5440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613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092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035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150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275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40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852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842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219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81113" y="685800"/>
            <a:ext cx="70866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Нажмите кнопку, чтобы изменить стиль основного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81113" y="1600200"/>
            <a:ext cx="5257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Нажмите кнопку, чтобы изменить стили основного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29375"/>
            <a:ext cx="2133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+mn-lt"/>
              </a:defRPr>
            </a:lvl1pPr>
          </a:lstStyle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29375"/>
            <a:ext cx="2895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29375"/>
            <a:ext cx="2133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entury Gothic" panose="020B0502020202020204" pitchFamily="34" charset="0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06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hilddevelop.ru/generator/letters/speedreading.html#preview" TargetMode="External"/><Relationship Id="rId5" Type="http://schemas.openxmlformats.org/officeDocument/2006/relationships/hyperlink" Target="https://olegon.ru/pr/flip.html" TargetMode="External"/><Relationship Id="rId4" Type="http://schemas.openxmlformats.org/officeDocument/2006/relationships/hyperlink" Target="http://mrtranslate.ru/tools/revert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agicspeedreading.com/rus/rotation_letters.html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9.png"/><Relationship Id="rId5" Type="http://schemas.openxmlformats.org/officeDocument/2006/relationships/hyperlink" Target="http://readster.club/" TargetMode="External"/><Relationship Id="rId4" Type="http://schemas.openxmlformats.org/officeDocument/2006/relationships/hyperlink" Target="https://chtenie.net/otvet71.php?i1=1&amp;i2=1&amp;pr=0&amp;npr=0&amp;npr1=0&amp;sk=8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clike.com/logic-game/schulte" TargetMode="External"/><Relationship Id="rId2" Type="http://schemas.openxmlformats.org/officeDocument/2006/relationships/hyperlink" Target="https://cepia.ru/speedreading/schult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epia.ru/speedreading/findnumbers" TargetMode="External"/><Relationship Id="rId5" Type="http://schemas.openxmlformats.org/officeDocument/2006/relationships/hyperlink" Target="https://cepia.ru/speedreading/schulte/gorbov" TargetMode="External"/><Relationship Id="rId4" Type="http://schemas.openxmlformats.org/officeDocument/2006/relationships/hyperlink" Target="https://cepia.ru/speedreading/schulte/letter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dadon.ru/mik/words_pristrelka" TargetMode="External"/><Relationship Id="rId4" Type="http://schemas.openxmlformats.org/officeDocument/2006/relationships/hyperlink" Target="https://cepia.ru/speedreading/shot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magicspeedreading.com/rus/strips.swf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0"/>
            <a:ext cx="8229600" cy="43891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dirty="0"/>
              <a:t>По оценкам психологов на успеваемость влияют более 200 факторов, но существует фактор номер один, воздействие которого на успеваемость гораздо сильнее, чем воздействие всех остальных факторов. </a:t>
            </a:r>
            <a:endParaRPr lang="ru-RU" sz="3200" dirty="0" smtClean="0"/>
          </a:p>
          <a:p>
            <a:pPr marL="0" indent="0" algn="just">
              <a:buNone/>
            </a:pPr>
            <a:r>
              <a:rPr lang="ru-RU" sz="3200" dirty="0" smtClean="0"/>
              <a:t>Этот </a:t>
            </a:r>
            <a:r>
              <a:rPr lang="ru-RU" sz="3200" dirty="0"/>
              <a:t>фактор – овладение навыком чтения.</a:t>
            </a:r>
          </a:p>
        </p:txBody>
      </p:sp>
      <p:pic>
        <p:nvPicPr>
          <p:cNvPr id="3" name="Picture 2" descr="http://s3.docme.ru/store/data/000535129_1-d9674c1f3e7c997f26e4eb5b10435f7c.png"/>
          <p:cNvPicPr>
            <a:picLocks noChangeAspect="1" noChangeArrowheads="1"/>
          </p:cNvPicPr>
          <p:nvPr/>
        </p:nvPicPr>
        <p:blipFill>
          <a:blip r:embed="rId4" cstate="print"/>
          <a:srcRect l="9576" t="31712" r="50609" b="9152"/>
          <a:stretch>
            <a:fillRect/>
          </a:stretch>
        </p:blipFill>
        <p:spPr bwMode="auto">
          <a:xfrm>
            <a:off x="0" y="3140968"/>
            <a:ext cx="3352748" cy="3734706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914" y="3577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«Чтение базового текста</a:t>
            </a:r>
            <a:r>
              <a:rPr lang="ru-RU" b="1" dirty="0" smtClean="0"/>
              <a:t>» </a:t>
            </a:r>
            <a:br>
              <a:rPr lang="ru-RU" b="1" dirty="0" smtClean="0"/>
            </a:br>
            <a:r>
              <a:rPr lang="ru-RU" b="1" dirty="0" smtClean="0"/>
              <a:t>(сквозь решетку)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96549"/>
            <a:ext cx="8291264" cy="5184575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 smtClean="0"/>
              <a:t>Утята  </a:t>
            </a:r>
            <a:r>
              <a:rPr lang="ru-RU" b="1" dirty="0"/>
              <a:t>и </a:t>
            </a:r>
            <a:r>
              <a:rPr lang="ru-RU" b="1" dirty="0" smtClean="0"/>
              <a:t> стрекоза</a:t>
            </a:r>
            <a:endParaRPr lang="ru-RU" b="1" dirty="0"/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pPr marL="0" indent="0" algn="just">
              <a:buNone/>
            </a:pPr>
            <a:r>
              <a:rPr lang="ru-RU" dirty="0" smtClean="0"/>
              <a:t>Каждое утро хозяйка выносила утятам полную тарелку рубленых яиц. Она ставила тарелку возле куста, а сама уходила. Как только утята подбегали к тарелке, из сада вылетала большая стрекоза. Она страшно стрекотала. Утята убегали и прятались в траве. Они боялись, что стрекоза их всех перекусает. А злая стрекоза садилась на тарелку, пробовала еду и потом улетала. После этого утята уже целый день не подходили к тарелке.</a:t>
            </a: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/>
          </p:nvPr>
        </p:nvGraphicFramePr>
        <p:xfrm>
          <a:off x="395536" y="1340768"/>
          <a:ext cx="8361827" cy="5112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7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890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457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6094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2437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7114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21416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8134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58901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589017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589017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589017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234562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  <a:gridCol w="560955">
                  <a:extLst>
                    <a:ext uri="{9D8B030D-6E8A-4147-A177-3AD203B41FA5}">
                      <a16:colId xmlns:a16="http://schemas.microsoft.com/office/drawing/2014/main" xmlns="" val="20018"/>
                    </a:ext>
                  </a:extLst>
                </a:gridCol>
                <a:gridCol w="224362">
                  <a:extLst>
                    <a:ext uri="{9D8B030D-6E8A-4147-A177-3AD203B41FA5}">
                      <a16:colId xmlns:a16="http://schemas.microsoft.com/office/drawing/2014/main" xmlns="" val="20019"/>
                    </a:ext>
                  </a:extLst>
                </a:gridCol>
                <a:gridCol w="571155">
                  <a:extLst>
                    <a:ext uri="{9D8B030D-6E8A-4147-A177-3AD203B41FA5}">
                      <a16:colId xmlns:a16="http://schemas.microsoft.com/office/drawing/2014/main" xmlns="" val="20020"/>
                    </a:ext>
                  </a:extLst>
                </a:gridCol>
              </a:tblGrid>
              <a:tr h="511256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757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9872" y="3391806"/>
            <a:ext cx="4522746" cy="32887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" y="0"/>
            <a:ext cx="4981601" cy="33927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91806"/>
            <a:ext cx="3106273" cy="34661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0422" y="0"/>
            <a:ext cx="3848174" cy="360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4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428625" y="1285875"/>
            <a:ext cx="8391525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>
                <a:latin typeface="Calibri" panose="020F0502020204030204" pitchFamily="34" charset="0"/>
              </a:rPr>
              <a:t> </a:t>
            </a:r>
            <a:r>
              <a:rPr lang="ru-RU" altLang="ru-RU" sz="2800" b="1">
                <a:latin typeface="Calibri" panose="020F0502020204030204" pitchFamily="34" charset="0"/>
              </a:rPr>
              <a:t>	</a:t>
            </a:r>
            <a:r>
              <a:rPr lang="ru-RU" altLang="ru-RU" sz="2700" b="1">
                <a:latin typeface="Calibri" panose="020F0502020204030204" pitchFamily="34" charset="0"/>
              </a:rPr>
              <a:t>Лев спал. Мышь пробежала ему по телу. Он проснулся и поймал её. Мышь стала просить, чтобы он пустил её; она сказала: "Если ты меня пустишь, и я тебе добро сделаю". Лев засмеялся, что мышь обещает ему добро сделать, и пустил её.</a:t>
            </a:r>
          </a:p>
          <a:p>
            <a:pPr eaLnBrk="1" hangingPunct="1"/>
            <a:r>
              <a:rPr lang="ru-RU" altLang="ru-RU" sz="2700" b="1">
                <a:latin typeface="Calibri" panose="020F0502020204030204" pitchFamily="34" charset="0"/>
              </a:rPr>
              <a:t>         Потом охотники поймали льва и привязали верёвкой к дереву. Мышь услыхала львиный рёв, прибежала, перегрызла верёвку и сказала: "Помнишь, ты смеялся, не думал, чтобы я могла тебе добро сделать, а  теперь видишь - бывает и от мыши добро".</a:t>
            </a:r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3429000" y="500063"/>
            <a:ext cx="24780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200" b="1">
                <a:solidFill>
                  <a:srgbClr val="C00000"/>
                </a:solidFill>
                <a:latin typeface="Calibri" panose="020F0502020204030204" pitchFamily="34" charset="0"/>
              </a:rPr>
              <a:t>Лев и мышь.</a:t>
            </a:r>
          </a:p>
        </p:txBody>
      </p:sp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6929438" y="5857875"/>
            <a:ext cx="1644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>
                <a:latin typeface="Calibri" panose="020F0502020204030204" pitchFamily="34" charset="0"/>
              </a:rPr>
              <a:t>Л.Н. Толстой</a:t>
            </a:r>
          </a:p>
        </p:txBody>
      </p:sp>
      <p:pic>
        <p:nvPicPr>
          <p:cNvPr id="11269" name="Picture 7" descr="BIG_Cat1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333375"/>
            <a:ext cx="15240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Группа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133475"/>
            <a:ext cx="8382000" cy="537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35678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428625" y="1285875"/>
            <a:ext cx="8391525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>
                <a:latin typeface="Calibri" panose="020F0502020204030204" pitchFamily="34" charset="0"/>
              </a:rPr>
              <a:t> </a:t>
            </a:r>
            <a:r>
              <a:rPr lang="ru-RU" altLang="ru-RU" sz="2800" b="1">
                <a:latin typeface="Calibri" panose="020F0502020204030204" pitchFamily="34" charset="0"/>
              </a:rPr>
              <a:t>	</a:t>
            </a:r>
            <a:r>
              <a:rPr lang="ru-RU" altLang="ru-RU" sz="2700" b="1">
                <a:latin typeface="Calibri" panose="020F0502020204030204" pitchFamily="34" charset="0"/>
              </a:rPr>
              <a:t>Лев спал. Мышь пробежала ему по телу. Он проснулся и поймал её. Мышь стала просить, чтобы он пустил её; она сказала: "Если ты меня пустишь, и я тебе добро сделаю". Лев засмеялся, что мышь обещает ему добро сделать, и пустил её.</a:t>
            </a:r>
          </a:p>
          <a:p>
            <a:pPr eaLnBrk="1" hangingPunct="1"/>
            <a:r>
              <a:rPr lang="ru-RU" altLang="ru-RU" sz="2700" b="1">
                <a:latin typeface="Calibri" panose="020F0502020204030204" pitchFamily="34" charset="0"/>
              </a:rPr>
              <a:t>         Потом охотники поймали льва и привязали верёвкой к дереву. Мышь услыхала львиный рёв, прибежала, перегрызла верёвку и сказала: "Помнишь, ты смеялся, не думал, чтобы я могла тебе добро сделать, а  теперь видишь - бывает и от мыши добро".</a:t>
            </a:r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3429000" y="500063"/>
            <a:ext cx="24780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200" b="1">
                <a:solidFill>
                  <a:srgbClr val="C00000"/>
                </a:solidFill>
                <a:latin typeface="Calibri" panose="020F0502020204030204" pitchFamily="34" charset="0"/>
              </a:rPr>
              <a:t>Лев и мышь.</a:t>
            </a:r>
          </a:p>
        </p:txBody>
      </p:sp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6929438" y="5857875"/>
            <a:ext cx="1644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>
                <a:latin typeface="Calibri" panose="020F0502020204030204" pitchFamily="34" charset="0"/>
              </a:rPr>
              <a:t>Л.Н. Толстой</a:t>
            </a:r>
          </a:p>
        </p:txBody>
      </p:sp>
      <p:pic>
        <p:nvPicPr>
          <p:cNvPr id="11269" name="Picture 7" descr="BIG_Cat1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333375"/>
            <a:ext cx="15240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79" y="694707"/>
            <a:ext cx="8882642" cy="546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8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428625" y="1285875"/>
            <a:ext cx="8391525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>
                <a:latin typeface="Calibri" panose="020F0502020204030204" pitchFamily="34" charset="0"/>
              </a:rPr>
              <a:t> </a:t>
            </a:r>
            <a:r>
              <a:rPr lang="ru-RU" altLang="ru-RU" sz="2800" b="1">
                <a:latin typeface="Calibri" panose="020F0502020204030204" pitchFamily="34" charset="0"/>
              </a:rPr>
              <a:t>	</a:t>
            </a:r>
            <a:r>
              <a:rPr lang="ru-RU" altLang="ru-RU" sz="2700" b="1">
                <a:latin typeface="Calibri" panose="020F0502020204030204" pitchFamily="34" charset="0"/>
              </a:rPr>
              <a:t>Лев спал. Мышь пробежала ему по телу. Он проснулся и поймал её. Мышь стала просить, чтобы он пустил её; она сказала: "Если ты меня пустишь, и я тебе добро сделаю". Лев засмеялся, что мышь обещает ему добро сделать, и пустил её.</a:t>
            </a:r>
          </a:p>
          <a:p>
            <a:pPr eaLnBrk="1" hangingPunct="1"/>
            <a:r>
              <a:rPr lang="ru-RU" altLang="ru-RU" sz="2700" b="1">
                <a:latin typeface="Calibri" panose="020F0502020204030204" pitchFamily="34" charset="0"/>
              </a:rPr>
              <a:t>         Потом охотники поймали льва и привязали верёвкой к дереву. Мышь услыхала львиный рёв, прибежала, перегрызла верёвку и сказала: "Помнишь, ты смеялся, не думал, чтобы я могла тебе добро сделать, а  теперь видишь - бывает и от мыши добро".</a:t>
            </a:r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3429000" y="500063"/>
            <a:ext cx="24780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200" b="1">
                <a:solidFill>
                  <a:srgbClr val="C00000"/>
                </a:solidFill>
                <a:latin typeface="Calibri" panose="020F0502020204030204" pitchFamily="34" charset="0"/>
              </a:rPr>
              <a:t>Лев и мышь.</a:t>
            </a:r>
          </a:p>
        </p:txBody>
      </p:sp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6929438" y="5857875"/>
            <a:ext cx="1644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>
                <a:latin typeface="Calibri" panose="020F0502020204030204" pitchFamily="34" charset="0"/>
              </a:rPr>
              <a:t>Л.Н. Толстой</a:t>
            </a:r>
          </a:p>
        </p:txBody>
      </p:sp>
      <p:pic>
        <p:nvPicPr>
          <p:cNvPr id="11269" name="Picture 7" descr="BIG_Cat1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333375"/>
            <a:ext cx="15240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106" y="795299"/>
            <a:ext cx="8449788" cy="52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6540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трелка вправо 9">
            <a:hlinkClick r:id="" action="ppaction://hlinkshowjump?jump=nextslide"/>
          </p:cNvPr>
          <p:cNvSpPr/>
          <p:nvPr/>
        </p:nvSpPr>
        <p:spPr>
          <a:xfrm>
            <a:off x="7668344" y="5949280"/>
            <a:ext cx="978408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15"/>
            </a:avLst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9"/>
            <a:ext cx="7772400" cy="864096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Чтение через решётку</a:t>
            </a:r>
            <a:endParaRPr lang="ru-RU" sz="36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412776"/>
            <a:ext cx="8496944" cy="4464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         </a:t>
            </a:r>
            <a:r>
              <a:rPr lang="ru-RU" sz="4000" dirty="0" smtClean="0"/>
              <a:t>                   Шарик</a:t>
            </a:r>
          </a:p>
          <a:p>
            <a:pPr algn="just"/>
            <a:r>
              <a:rPr lang="ru-RU" sz="4000" dirty="0" smtClean="0"/>
              <a:t>     Была у Бори собака Шарик. Идёт Боря в школу, а Шарик за ним бежит. Боря в школе сидит, учится, а Шарик на дворе лежит, ждёт Борю. Идут дети из школы, и Шарик бежит с ними, лает. Шарик не отстаёт от Бори.</a:t>
            </a:r>
            <a:endParaRPr lang="ru-RU" sz="4000" dirty="0"/>
          </a:p>
        </p:txBody>
      </p:sp>
      <p:pic>
        <p:nvPicPr>
          <p:cNvPr id="6" name="Группа 5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464" y="1340768"/>
            <a:ext cx="83820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6876256" y="6093296"/>
            <a:ext cx="1656184" cy="43204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Проверка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544" y="908720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i="1" dirty="0" smtClean="0"/>
              <a:t>-Прочитай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28884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1411 C 0.01337 0.01642 0.02691 0.01827 0.04028 0.02105 C 0.05451 0.01989 0.06736 0.02105 0.07934 0.01064 C 0.08038 0.00601 0.08212 0.00162 0.07934 -0.00324 C 0.07465 -0.01133 0.06059 -0.01804 0.0533 -0.01873 C 0.04375 -0.01966 0.03437 -0.01989 0.02482 -0.02035 C -0.00243 -0.01827 0.00503 -0.02475 -0.00521 -0.00486 C -0.00677 0.00162 -0.00799 0.00416 -0.00521 0.01249 C -0.00278 0.01966 -0.00139 0.01619 2.5E-6 0.01411 Z " pathEditMode="relative" rAng="0" ptsTypes="fffffffff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0" y="-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47826E-6 L 0.9592 0.3741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00" y="187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 rot="10800000">
            <a:off x="0" y="44621"/>
            <a:ext cx="9143999" cy="68133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b="1" dirty="0" smtClean="0"/>
              <a:t>Утята  и  стрекоза</a:t>
            </a:r>
          </a:p>
          <a:p>
            <a:pPr marL="0" indent="0">
              <a:buFont typeface="Arial" pitchFamily="34" charset="0"/>
              <a:buNone/>
            </a:pPr>
            <a:r>
              <a:rPr lang="ru-RU" dirty="0" smtClean="0"/>
              <a:t> </a:t>
            </a:r>
          </a:p>
          <a:p>
            <a:pPr marL="0" indent="0" algn="just">
              <a:buFont typeface="Arial" pitchFamily="34" charset="0"/>
              <a:buNone/>
            </a:pPr>
            <a:r>
              <a:rPr lang="ru-RU" dirty="0" smtClean="0"/>
              <a:t>Каждое утро хозяйка выносила утятам полную тарелку рубленых яиц. Она ставила тарелку возле куста, а сама уходила. Как только утята подбегали к тарелке, из сада вылетала большая стрекоза. Она страшно стрекотала. Утята убегали и прятались в траве. Они боялись, что стрекоза их всех перекусает. А злая стрекоза садилась на тарелку, пробовала еду и потом улетала. После этого утята уже целый день не подходили к тарелке.</a:t>
            </a:r>
          </a:p>
          <a:p>
            <a:pPr marL="0" indent="0">
              <a:buFont typeface="Arial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475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9563" y="17748"/>
            <a:ext cx="8229600" cy="60294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Чтение </a:t>
            </a:r>
            <a:r>
              <a:rPr lang="ru-RU" b="1" dirty="0" smtClean="0"/>
              <a:t>перевернутого текста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1" b="47891"/>
          <a:stretch/>
        </p:blipFill>
        <p:spPr bwMode="auto">
          <a:xfrm flipH="1">
            <a:off x="-59625" y="605401"/>
            <a:ext cx="9203625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5157192"/>
            <a:ext cx="6300192" cy="86905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933564" y="3485721"/>
            <a:ext cx="612068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Онлайн-конвертер текста «Обратный порядок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»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hlinkClick r:id="rId4"/>
              </a:rPr>
              <a:t>http://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hlinkClick r:id="rId4"/>
              </a:rPr>
              <a:t>mrtranslate.ru/tools/revert.html</a:t>
            </a:r>
            <a:endParaRPr 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sz="1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Переворачивание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текста вверх ногами и задом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наперед</a:t>
            </a:r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hlinkClick r:id="rId5"/>
              </a:rPr>
              <a:t>https://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hlinkClick r:id="rId5"/>
              </a:rPr>
              <a:t>olegon.ru/pr/flip.html</a:t>
            </a:r>
            <a:endParaRPr 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sz="1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Генератор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заданий «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Скорочтение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»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hlinkClick r:id="rId6"/>
              </a:rPr>
              <a:t>https://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hlinkClick r:id="rId6"/>
              </a:rPr>
              <a:t>childdevelop.ru/generator/letters/speedreading.html#preview</a:t>
            </a:r>
            <a:endParaRPr lang="ru-RU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8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26627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1" t="3928" r="8513" b="8574"/>
          <a:stretch>
            <a:fillRect/>
          </a:stretch>
        </p:blipFill>
        <p:spPr>
          <a:xfrm>
            <a:off x="-99766" y="0"/>
            <a:ext cx="4662693" cy="6858000"/>
          </a:xfrm>
        </p:spPr>
      </p:pic>
      <p:sp>
        <p:nvSpPr>
          <p:cNvPr id="2662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3936E40-C935-4E69-9807-CBCD8027B81E}" type="slidenum">
              <a:rPr lang="ru-RU" altLang="ru-RU" sz="12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ru-RU" altLang="ru-RU" sz="120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4788023" y="1692276"/>
            <a:ext cx="43559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3"/>
              </a:rPr>
              <a:t>https://</a:t>
            </a:r>
            <a:r>
              <a:rPr lang="ru-RU" dirty="0" smtClean="0">
                <a:hlinkClick r:id="rId3"/>
              </a:rPr>
              <a:t>magicspeedreading.com/rus/rotation_letters.html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963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Упражнения онлайн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836713"/>
            <a:ext cx="8229600" cy="2304256"/>
          </a:xfrm>
        </p:spPr>
        <p:txBody>
          <a:bodyPr/>
          <a:lstStyle/>
          <a:p>
            <a:r>
              <a:rPr lang="ru-RU" dirty="0" smtClean="0">
                <a:hlinkClick r:id="rId4"/>
              </a:rPr>
              <a:t>Тренажер </a:t>
            </a:r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chtenie.net/otvet71.php?i1=1&amp;i2=1&amp;pr=0&amp;npr=0&amp;npr1=0&amp;sk=8</a:t>
            </a:r>
            <a:endParaRPr lang="ru-RU" dirty="0" smtClean="0"/>
          </a:p>
          <a:p>
            <a:r>
              <a:rPr lang="ru-RU" b="1" dirty="0"/>
              <a:t>Тренажер </a:t>
            </a:r>
            <a:r>
              <a:rPr lang="ru-RU" b="1" dirty="0" smtClean="0"/>
              <a:t>скорочтения </a:t>
            </a:r>
            <a:r>
              <a:rPr lang="en-US" b="1" dirty="0">
                <a:hlinkClick r:id="rId5"/>
              </a:rPr>
              <a:t>http://readster.club</a:t>
            </a:r>
            <a:r>
              <a:rPr lang="en-US" b="1" dirty="0" smtClean="0">
                <a:hlinkClick r:id="rId5"/>
              </a:rPr>
              <a:t>/</a:t>
            </a:r>
            <a:endParaRPr lang="ru-RU" b="1" dirty="0" smtClean="0"/>
          </a:p>
          <a:p>
            <a:endParaRPr lang="ru-RU" b="1" dirty="0"/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93175" y="3026559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Упражнения видео</a:t>
            </a:r>
            <a:endParaRPr lang="ru-RU" dirty="0"/>
          </a:p>
        </p:txBody>
      </p:sp>
      <p:pic>
        <p:nvPicPr>
          <p:cNvPr id="5" name="4 упражнени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91880" y="3789040"/>
            <a:ext cx="2932688" cy="164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1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WordArt 3"/>
          <p:cNvSpPr>
            <a:spLocks noChangeArrowheads="1" noChangeShapeType="1" noTextEdit="1"/>
          </p:cNvSpPr>
          <p:nvPr/>
        </p:nvSpPr>
        <p:spPr bwMode="auto">
          <a:xfrm>
            <a:off x="323528" y="332656"/>
            <a:ext cx="8676000" cy="3888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028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entury Schoolbook"/>
              </a:rPr>
              <a:t>Развитие психических процессов </a:t>
            </a:r>
            <a:endParaRPr lang="en-US" sz="102800" b="1" kern="1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entury Schoolbook"/>
            </a:endParaRPr>
          </a:p>
          <a:p>
            <a:pPr algn="ctr"/>
            <a:r>
              <a:rPr lang="ru-RU" sz="102800" b="1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entury Schoolbook"/>
              </a:rPr>
              <a:t>для </a:t>
            </a:r>
            <a:r>
              <a:rPr lang="ru-RU" sz="1028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entury Schoolbook"/>
              </a:rPr>
              <a:t>формирования </a:t>
            </a:r>
            <a:endParaRPr lang="en-US" sz="102800" b="1" kern="1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entury Schoolbook"/>
            </a:endParaRPr>
          </a:p>
          <a:p>
            <a:pPr algn="ctr"/>
            <a:r>
              <a:rPr lang="ru-RU" sz="102800" b="1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entury Schoolbook"/>
              </a:rPr>
              <a:t>устойчивого </a:t>
            </a:r>
            <a:r>
              <a:rPr lang="ru-RU" sz="1028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entury Schoolbook"/>
              </a:rPr>
              <a:t>навыка чтения </a:t>
            </a:r>
            <a:endParaRPr lang="en-US" sz="102800" b="1" kern="1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entury Schoolbook"/>
            </a:endParaRPr>
          </a:p>
          <a:p>
            <a:pPr algn="ctr"/>
            <a:r>
              <a:rPr lang="ru-RU" sz="102800" b="1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entury Schoolbook"/>
              </a:rPr>
              <a:t>у </a:t>
            </a:r>
            <a:r>
              <a:rPr lang="ru-RU" sz="1028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entury Schoolbook"/>
              </a:rPr>
              <a:t>школьников </a:t>
            </a:r>
            <a:endParaRPr lang="en-US" sz="102800" b="1" kern="1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entury Schoolbook"/>
            </a:endParaRPr>
          </a:p>
          <a:p>
            <a:pPr algn="ctr"/>
            <a:r>
              <a:rPr lang="ru-RU" sz="102800" b="1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entury Schoolbook"/>
              </a:rPr>
              <a:t>с </a:t>
            </a:r>
            <a:r>
              <a:rPr lang="ru-RU" sz="1028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entury Schoolbook"/>
              </a:rPr>
              <a:t>использованием </a:t>
            </a:r>
            <a:endParaRPr lang="en-US" sz="102800" b="1" kern="1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entury Schoolbook"/>
            </a:endParaRPr>
          </a:p>
          <a:p>
            <a:pPr algn="ctr"/>
            <a:r>
              <a:rPr lang="ru-RU" sz="102800" b="1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entury Schoolbook"/>
              </a:rPr>
              <a:t>ИКТ-технологий</a:t>
            </a:r>
            <a:r>
              <a:rPr lang="ru-RU" sz="1028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entury Schoolbook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00829" y="4293096"/>
            <a:ext cx="4571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Елена Николаевна </a:t>
            </a:r>
            <a:r>
              <a:rPr lang="ru-RU" sz="2400" dirty="0" err="1" smtClean="0"/>
              <a:t>Шмыга</a:t>
            </a:r>
            <a:endParaRPr lang="ru-RU" sz="2400" dirty="0" smtClean="0"/>
          </a:p>
          <a:p>
            <a:r>
              <a:rPr lang="ru-RU" sz="2400" dirty="0" smtClean="0"/>
              <a:t>Педагог-психолог МАОУ СОШ №54 г Томска</a:t>
            </a:r>
          </a:p>
          <a:p>
            <a:r>
              <a:rPr lang="ru-RU" sz="2400" dirty="0" smtClean="0"/>
              <a:t>8 913 814 74 38, </a:t>
            </a:r>
            <a:r>
              <a:rPr lang="en-US" sz="2400" dirty="0" smtClean="0"/>
              <a:t>sh_en71@mail.ru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274477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659" y="34322"/>
            <a:ext cx="8229600" cy="735897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Таблицы </a:t>
            </a:r>
            <a:r>
              <a:rPr lang="ru-RU" b="1" dirty="0" err="1"/>
              <a:t>Шульте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70219"/>
            <a:ext cx="8856984" cy="452596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2800" dirty="0"/>
              <a:t>Такие таблицы представляют собой квадрат, на котором объекты расположены в случайном порядке (обычно это числа или буквы). </a:t>
            </a:r>
            <a:endParaRPr lang="en-US" sz="2800" dirty="0" smtClean="0"/>
          </a:p>
          <a:p>
            <a:pPr marL="0" lvl="0" indent="0">
              <a:buNone/>
            </a:pPr>
            <a:endParaRPr lang="en-US" sz="1400" dirty="0" smtClean="0"/>
          </a:p>
          <a:p>
            <a:pPr marL="0" lvl="0" indent="0">
              <a:buNone/>
            </a:pPr>
            <a:r>
              <a:rPr lang="ru-RU" sz="2800" dirty="0" smtClean="0"/>
              <a:t>Это </a:t>
            </a:r>
            <a:r>
              <a:rPr lang="ru-RU" sz="2800" dirty="0"/>
              <a:t>упражнение способствует развитию скорочтения, потому что улучшает периферийное зрение, так же помогает развивать память и устный счет</a:t>
            </a:r>
            <a:r>
              <a:rPr lang="ru-RU" sz="2800" dirty="0" smtClean="0"/>
              <a:t>.</a:t>
            </a:r>
            <a:r>
              <a:rPr lang="en-US" sz="2800" dirty="0" smtClean="0"/>
              <a:t> </a:t>
            </a:r>
            <a:endParaRPr lang="ru-RU" sz="2800" dirty="0"/>
          </a:p>
        </p:txBody>
      </p:sp>
      <p:pic>
        <p:nvPicPr>
          <p:cNvPr id="5" name="Рисунок 4" descr="G:\СКОРОЧТЕНИЕ\img03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2736304" cy="2774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G:\СКОРОЧТЕНИЕ\img0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188" y="3933056"/>
            <a:ext cx="2664296" cy="27742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726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Таблицы </a:t>
            </a:r>
            <a:r>
              <a:rPr lang="ru-RU" dirty="0" err="1" smtClean="0"/>
              <a:t>Шульте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ru-RU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ru-RU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://cepia.ru/speedreading/schulte</a:t>
            </a:r>
            <a:r>
              <a:rPr lang="ru-RU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/</a:t>
            </a:r>
            <a:endParaRPr lang="en-US" dirty="0" smtClean="0">
              <a:hlinkClick r:id="rId3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logiclike.com/logic-game/schulte</a:t>
            </a:r>
            <a:endParaRPr lang="en-US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Буквенные </a:t>
            </a:r>
            <a:r>
              <a:rPr lang="ru-RU" dirty="0"/>
              <a:t>таблицы </a:t>
            </a:r>
            <a:r>
              <a:rPr lang="ru-RU" dirty="0" err="1"/>
              <a:t>Шульте</a:t>
            </a:r>
            <a:endParaRPr lang="ru-RU" dirty="0"/>
          </a:p>
          <a:p>
            <a:pPr marL="0" indent="0">
              <a:buNone/>
            </a:pPr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cepia.ru/speedreading/schulte/letters</a:t>
            </a:r>
            <a:endParaRPr lang="en-US" dirty="0" smtClean="0"/>
          </a:p>
          <a:p>
            <a:pPr marL="0" indent="0">
              <a:buNone/>
            </a:pPr>
            <a:r>
              <a:rPr lang="ru-RU" dirty="0"/>
              <a:t>Красно-черные таблицы </a:t>
            </a:r>
            <a:r>
              <a:rPr lang="ru-RU" dirty="0" err="1"/>
              <a:t>Горбова-Шульте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 </a:t>
            </a:r>
            <a:r>
              <a:rPr lang="ru-RU" dirty="0">
                <a:hlinkClick r:id="rId5"/>
              </a:rPr>
              <a:t>https://cepia.ru/speedreading/schulte/gorbov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Поиск </a:t>
            </a:r>
            <a:r>
              <a:rPr lang="ru-RU" dirty="0"/>
              <a:t>цифр или чисел</a:t>
            </a:r>
          </a:p>
          <a:p>
            <a:pPr marL="0" indent="0">
              <a:buNone/>
            </a:pPr>
            <a:r>
              <a:rPr lang="en-US" dirty="0" smtClean="0">
                <a:hlinkClick r:id="rId6"/>
              </a:rPr>
              <a:t>https</a:t>
            </a:r>
            <a:r>
              <a:rPr lang="en-US" dirty="0">
                <a:hlinkClick r:id="rId6"/>
              </a:rPr>
              <a:t>://</a:t>
            </a:r>
            <a:r>
              <a:rPr lang="en-US" dirty="0" smtClean="0">
                <a:hlinkClick r:id="rId6"/>
              </a:rPr>
              <a:t>cepia.ru/speedreading/findnumbers</a:t>
            </a:r>
            <a:endParaRPr lang="en-US" dirty="0" smtClean="0"/>
          </a:p>
          <a:p>
            <a:endParaRPr 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506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Чтение </a:t>
            </a:r>
            <a:r>
              <a:rPr lang="ru-RU" dirty="0" smtClean="0"/>
              <a:t>пристрелкой</a:t>
            </a:r>
            <a:endParaRPr lang="ru-RU" dirty="0"/>
          </a:p>
        </p:txBody>
      </p:sp>
      <p:pic>
        <p:nvPicPr>
          <p:cNvPr id="3074" name="Picture 2" descr="Чтение пристрелкой, скорочтение, фоточтение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91553"/>
            <a:ext cx="2722010" cy="23953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4360" y="1124744"/>
            <a:ext cx="843528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3C3C3C"/>
                </a:solidFill>
                <a:latin typeface="Arial" panose="020B0604020202020204" pitchFamily="34" charset="0"/>
              </a:rPr>
              <a:t>	</a:t>
            </a:r>
            <a:r>
              <a:rPr lang="ru-RU" sz="2400" dirty="0" smtClean="0">
                <a:solidFill>
                  <a:srgbClr val="3C3C3C"/>
                </a:solidFill>
                <a:latin typeface="Arial" panose="020B0604020202020204" pitchFamily="34" charset="0"/>
              </a:rPr>
              <a:t>Тренинг</a:t>
            </a:r>
            <a:r>
              <a:rPr lang="ru-RU" sz="2400" dirty="0">
                <a:solidFill>
                  <a:srgbClr val="3C3C3C"/>
                </a:solidFill>
                <a:latin typeface="Arial" panose="020B0604020202020204" pitchFamily="34" charset="0"/>
              </a:rPr>
              <a:t> </a:t>
            </a:r>
            <a:r>
              <a:rPr lang="ru-RU" sz="2400" b="1" dirty="0">
                <a:solidFill>
                  <a:srgbClr val="5C5C5C"/>
                </a:solidFill>
                <a:latin typeface="Arial" panose="020B0604020202020204" pitchFamily="34" charset="0"/>
              </a:rPr>
              <a:t>чтение пристрелкой</a:t>
            </a:r>
            <a:r>
              <a:rPr lang="ru-RU" sz="2400" dirty="0">
                <a:solidFill>
                  <a:srgbClr val="3C3C3C"/>
                </a:solidFill>
                <a:latin typeface="Arial" panose="020B0604020202020204" pitchFamily="34" charset="0"/>
              </a:rPr>
              <a:t> учит за небольшой промежуток времени, за маленький миг увидеть и понять большой объем текста</a:t>
            </a:r>
            <a:r>
              <a:rPr lang="ru-RU" sz="2400" dirty="0" smtClean="0">
                <a:solidFill>
                  <a:srgbClr val="3C3C3C"/>
                </a:solidFill>
                <a:latin typeface="Arial" panose="020B0604020202020204" pitchFamily="34" charset="0"/>
              </a:rPr>
              <a:t>.</a:t>
            </a:r>
            <a:r>
              <a:rPr lang="en-US" sz="2400" dirty="0" smtClean="0">
                <a:solidFill>
                  <a:srgbClr val="3C3C3C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ru-RU" sz="2400" b="1" dirty="0" smtClean="0">
                <a:solidFill>
                  <a:srgbClr val="5C5C5C"/>
                </a:solidFill>
                <a:latin typeface="Arial" panose="020B0604020202020204" pitchFamily="34" charset="0"/>
              </a:rPr>
              <a:t>Чтение пристрелкой</a:t>
            </a:r>
            <a:r>
              <a:rPr lang="en-US" sz="2400" b="1" dirty="0" smtClean="0">
                <a:solidFill>
                  <a:srgbClr val="5C5C5C"/>
                </a:solidFill>
                <a:latin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rgbClr val="3C3C3C"/>
                </a:solidFill>
                <a:latin typeface="Arial" panose="020B0604020202020204" pitchFamily="34" charset="0"/>
              </a:rPr>
              <a:t>больше </a:t>
            </a:r>
            <a:r>
              <a:rPr lang="ru-RU" sz="2400" dirty="0">
                <a:solidFill>
                  <a:srgbClr val="3C3C3C"/>
                </a:solidFill>
                <a:latin typeface="Arial" panose="020B0604020202020204" pitchFamily="34" charset="0"/>
              </a:rPr>
              <a:t>относится к </a:t>
            </a:r>
            <a:r>
              <a:rPr lang="ru-RU" sz="2400" b="1" dirty="0" err="1">
                <a:solidFill>
                  <a:srgbClr val="5C5C5C"/>
                </a:solidFill>
                <a:latin typeface="Arial" panose="020B0604020202020204" pitchFamily="34" charset="0"/>
              </a:rPr>
              <a:t>фоточтению</a:t>
            </a:r>
            <a:r>
              <a:rPr lang="ru-RU" sz="2400" dirty="0">
                <a:solidFill>
                  <a:srgbClr val="3C3C3C"/>
                </a:solidFill>
                <a:latin typeface="Arial" panose="020B0604020202020204" pitchFamily="34" charset="0"/>
              </a:rPr>
              <a:t>, разделу скорочтения. </a:t>
            </a:r>
            <a:r>
              <a:rPr lang="en-US" sz="2400" dirty="0">
                <a:solidFill>
                  <a:srgbClr val="3C3C3C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en-US" sz="2400" dirty="0" smtClean="0">
                <a:solidFill>
                  <a:srgbClr val="3C3C3C"/>
                </a:solidFill>
                <a:latin typeface="Arial" panose="020B0604020202020204" pitchFamily="34" charset="0"/>
              </a:rPr>
              <a:t>	</a:t>
            </a:r>
            <a:r>
              <a:rPr lang="ru-RU" sz="2400" dirty="0" smtClean="0">
                <a:solidFill>
                  <a:srgbClr val="3C3C3C"/>
                </a:solidFill>
                <a:latin typeface="Arial" panose="020B0604020202020204" pitchFamily="34" charset="0"/>
              </a:rPr>
              <a:t>Метод </a:t>
            </a:r>
            <a:r>
              <a:rPr lang="ru-RU" sz="2400" dirty="0" err="1">
                <a:solidFill>
                  <a:srgbClr val="3C3C3C"/>
                </a:solidFill>
                <a:latin typeface="Arial" panose="020B0604020202020204" pitchFamily="34" charset="0"/>
              </a:rPr>
              <a:t>фоточтение</a:t>
            </a:r>
            <a:r>
              <a:rPr lang="ru-RU" sz="2400" dirty="0">
                <a:solidFill>
                  <a:srgbClr val="3C3C3C"/>
                </a:solidFill>
                <a:latin typeface="Arial" panose="020B0604020202020204" pitchFamily="34" charset="0"/>
              </a:rPr>
              <a:t> позволяет за одну-две секунды прочитывать целый абзац или даже страницу. Но чтобы прийти к этому, нужно начинать тренироваться с небольших фраз и предложений.</a:t>
            </a:r>
            <a:br>
              <a:rPr lang="ru-RU" sz="2400" dirty="0">
                <a:solidFill>
                  <a:srgbClr val="3C3C3C"/>
                </a:solidFill>
                <a:latin typeface="Arial" panose="020B0604020202020204" pitchFamily="34" charset="0"/>
              </a:rPr>
            </a:br>
            <a:endParaRPr lang="en-US" sz="1400" dirty="0" smtClean="0">
              <a:solidFill>
                <a:srgbClr val="3C3C3C"/>
              </a:solidFill>
              <a:latin typeface="Arial" panose="020B0604020202020204" pitchFamily="34" charset="0"/>
            </a:endParaRPr>
          </a:p>
          <a:p>
            <a:r>
              <a:rPr lang="ru-RU" dirty="0">
                <a:solidFill>
                  <a:srgbClr val="3C3C3C"/>
                </a:solidFill>
                <a:latin typeface="Arial" panose="020B0604020202020204" pitchFamily="34" charset="0"/>
              </a:rPr>
              <a:t> </a:t>
            </a:r>
            <a:r>
              <a:rPr lang="en-US" dirty="0" smtClean="0">
                <a:solidFill>
                  <a:srgbClr val="3C3C3C"/>
                </a:solidFill>
                <a:latin typeface="Arial" panose="020B0604020202020204" pitchFamily="34" charset="0"/>
              </a:rPr>
              <a:t>				</a:t>
            </a:r>
            <a:r>
              <a:rPr lang="ru-RU" dirty="0" smtClean="0">
                <a:solidFill>
                  <a:srgbClr val="888888"/>
                </a:solidFill>
                <a:latin typeface="Arial" panose="020B0604020202020204" pitchFamily="34" charset="0"/>
                <a:hlinkClick r:id="rId4"/>
              </a:rPr>
              <a:t>https</a:t>
            </a:r>
            <a:r>
              <a:rPr lang="ru-RU" dirty="0">
                <a:solidFill>
                  <a:srgbClr val="888888"/>
                </a:solidFill>
                <a:latin typeface="Arial" panose="020B0604020202020204" pitchFamily="34" charset="0"/>
                <a:hlinkClick r:id="rId4"/>
              </a:rPr>
              <a:t>://</a:t>
            </a:r>
            <a:r>
              <a:rPr lang="ru-RU" dirty="0" smtClean="0">
                <a:solidFill>
                  <a:srgbClr val="888888"/>
                </a:solidFill>
                <a:latin typeface="Arial" panose="020B0604020202020204" pitchFamily="34" charset="0"/>
                <a:hlinkClick r:id="rId4"/>
              </a:rPr>
              <a:t>cepia.ru/speedreading/shot</a:t>
            </a:r>
            <a:endParaRPr lang="en-US" dirty="0" smtClean="0">
              <a:solidFill>
                <a:srgbClr val="888888"/>
              </a:solidFill>
              <a:latin typeface="Arial" panose="020B0604020202020204" pitchFamily="34" charset="0"/>
            </a:endParaRPr>
          </a:p>
          <a:p>
            <a:endParaRPr lang="en-US" sz="1400" dirty="0">
              <a:solidFill>
                <a:srgbClr val="888888"/>
              </a:solidFill>
              <a:latin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3C3C3C"/>
                </a:solidFill>
                <a:latin typeface="Arial" panose="020B0604020202020204" pitchFamily="34" charset="0"/>
                <a:hlinkClick r:id="rId5"/>
              </a:rPr>
              <a:t>				http</a:t>
            </a:r>
            <a:r>
              <a:rPr lang="en-US" dirty="0">
                <a:solidFill>
                  <a:srgbClr val="3C3C3C"/>
                </a:solidFill>
                <a:latin typeface="Arial" panose="020B0604020202020204" pitchFamily="34" charset="0"/>
                <a:hlinkClick r:id="rId5"/>
              </a:rPr>
              <a:t>://</a:t>
            </a:r>
            <a:r>
              <a:rPr lang="en-US" dirty="0" smtClean="0">
                <a:solidFill>
                  <a:srgbClr val="3C3C3C"/>
                </a:solidFill>
                <a:latin typeface="Arial" panose="020B0604020202020204" pitchFamily="34" charset="0"/>
                <a:hlinkClick r:id="rId5"/>
              </a:rPr>
              <a:t>www.dadon.ru/mik/words_pristrelka</a:t>
            </a:r>
            <a:endParaRPr lang="en-US" dirty="0" smtClean="0">
              <a:solidFill>
                <a:srgbClr val="3C3C3C"/>
              </a:solidFill>
              <a:latin typeface="Arial" panose="020B0604020202020204" pitchFamily="34" charset="0"/>
            </a:endParaRPr>
          </a:p>
          <a:p>
            <a:r>
              <a:rPr lang="ru-RU" dirty="0">
                <a:solidFill>
                  <a:srgbClr val="3C3C3C"/>
                </a:solidFill>
                <a:latin typeface="Arial" panose="020B0604020202020204" pitchFamily="34" charset="0"/>
              </a:rPr>
              <a:t/>
            </a:r>
            <a:br>
              <a:rPr lang="ru-RU" dirty="0">
                <a:solidFill>
                  <a:srgbClr val="3C3C3C"/>
                </a:solidFill>
                <a:latin typeface="Arial" panose="020B0604020202020204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24617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Утки согласились выполнить просьбу Лягушки. Нашли они дощечку, посадили на неё Лягушку и, взяв дощечку лапками за оба конца, полетели. Лягушке строго приказали, чтобы она во время полета не кричала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957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" t="4851" r="13159" b="16400"/>
          <a:stretch>
            <a:fillRect/>
          </a:stretch>
        </p:blipFill>
        <p:spPr bwMode="auto">
          <a:xfrm>
            <a:off x="3779912" y="116632"/>
            <a:ext cx="4968552" cy="665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228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r>
              <a:rPr lang="ru-RU" b="1" dirty="0"/>
              <a:t>Чтение строчки прикрытой </a:t>
            </a:r>
            <a:r>
              <a:rPr lang="ru-RU" b="1" dirty="0" smtClean="0"/>
              <a:t>нижней</a:t>
            </a:r>
            <a:r>
              <a:rPr lang="en-US" b="1" dirty="0" smtClean="0"/>
              <a:t> (</a:t>
            </a:r>
            <a:r>
              <a:rPr lang="ru-RU" b="1" dirty="0" smtClean="0"/>
              <a:t>верхней) </a:t>
            </a:r>
            <a:r>
              <a:rPr lang="ru-RU" b="1" dirty="0"/>
              <a:t>половиной</a:t>
            </a:r>
          </a:p>
        </p:txBody>
      </p:sp>
      <p:sp>
        <p:nvSpPr>
          <p:cNvPr id="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0" y="1772816"/>
            <a:ext cx="9144000" cy="4824536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ru-RU" sz="4400" b="1" dirty="0" smtClean="0"/>
              <a:t>ДАРЬЯ ДАРИТ ДИНЕ ДЫНИ.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40445" y="2161007"/>
            <a:ext cx="80724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3226012"/>
            <a:ext cx="90847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/>
              <a:t>НАШ ПОЛКАН ПОПАЛ В КАПКАН</a:t>
            </a:r>
            <a:endParaRPr lang="ru-RU" sz="4000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6184" y="3585933"/>
            <a:ext cx="8640960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Rectangle 3"/>
          <p:cNvSpPr txBox="1">
            <a:spLocks noRot="1" noChangeArrowheads="1"/>
          </p:cNvSpPr>
          <p:nvPr/>
        </p:nvSpPr>
        <p:spPr>
          <a:xfrm>
            <a:off x="1907704" y="4302350"/>
            <a:ext cx="8007350" cy="1511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ru-RU" sz="5400" b="1" dirty="0" smtClean="0"/>
              <a:t>У ёлки иголки колки.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085975" y="4348118"/>
            <a:ext cx="7058025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956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/>
              <a:t>"Разорви текст на полоски и читай" - упражнение из курса быстрого чтения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magicspeedreading.com/rus/strips.swf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772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01159440">
  <a:themeElements>
    <a:clrScheme name="0115944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01159440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0115944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159440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159440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159440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159440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159440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159440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159440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159440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159440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159440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159440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587</TotalTime>
  <Words>352</Words>
  <Application>Microsoft Office PowerPoint</Application>
  <PresentationFormat>Экран (4:3)</PresentationFormat>
  <Paragraphs>76</Paragraphs>
  <Slides>19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Arial</vt:lpstr>
      <vt:lpstr>Calibri</vt:lpstr>
      <vt:lpstr>Century Gothic</vt:lpstr>
      <vt:lpstr>Century Schoolbook</vt:lpstr>
      <vt:lpstr>Times New Roman</vt:lpstr>
      <vt:lpstr>Verdana</vt:lpstr>
      <vt:lpstr>Wingdings</vt:lpstr>
      <vt:lpstr>Тема Office</vt:lpstr>
      <vt:lpstr>01159440</vt:lpstr>
      <vt:lpstr>Презентация PowerPoint</vt:lpstr>
      <vt:lpstr>Презентация PowerPoint</vt:lpstr>
      <vt:lpstr>Таблицы Шульте</vt:lpstr>
      <vt:lpstr>Презентация PowerPoint</vt:lpstr>
      <vt:lpstr>Чтение пристрелкой</vt:lpstr>
      <vt:lpstr>Презентация PowerPoint</vt:lpstr>
      <vt:lpstr>Презентация PowerPoint</vt:lpstr>
      <vt:lpstr>Чтение строчки прикрытой нижней (верхней) половиной</vt:lpstr>
      <vt:lpstr>"Разорви текст на полоски и читай" - упражнение из курса быстрого чтения</vt:lpstr>
      <vt:lpstr>«Чтение базового текста»  (сквозь решетку)</vt:lpstr>
      <vt:lpstr>Презентация PowerPoint</vt:lpstr>
      <vt:lpstr>Презентация PowerPoint</vt:lpstr>
      <vt:lpstr>Презентация PowerPoint</vt:lpstr>
      <vt:lpstr>Презентация PowerPoint</vt:lpstr>
      <vt:lpstr>Чтение через решётку</vt:lpstr>
      <vt:lpstr>Презентация PowerPoint</vt:lpstr>
      <vt:lpstr>Чтение перевернутого текста</vt:lpstr>
      <vt:lpstr>Презентация PowerPoint</vt:lpstr>
      <vt:lpstr>Упражнения онлайн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HP</dc:creator>
  <cp:lastModifiedBy>Елена Шмыга</cp:lastModifiedBy>
  <cp:revision>51</cp:revision>
  <dcterms:created xsi:type="dcterms:W3CDTF">2017-01-07T06:40:06Z</dcterms:created>
  <dcterms:modified xsi:type="dcterms:W3CDTF">2019-12-17T06:47:40Z</dcterms:modified>
</cp:coreProperties>
</file>