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95" r:id="rId13"/>
    <p:sldId id="270" r:id="rId14"/>
    <p:sldId id="267" r:id="rId15"/>
    <p:sldId id="296" r:id="rId16"/>
    <p:sldId id="271" r:id="rId17"/>
    <p:sldId id="272" r:id="rId18"/>
    <p:sldId id="273" r:id="rId19"/>
    <p:sldId id="274" r:id="rId20"/>
    <p:sldId id="268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3" r:id="rId35"/>
    <p:sldId id="29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5D84-759F-470C-B5F1-8E81C2BA2452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910E-D3C8-4534-9EF6-A8A68DF05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346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5D84-759F-470C-B5F1-8E81C2BA2452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910E-D3C8-4534-9EF6-A8A68DF05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42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5D84-759F-470C-B5F1-8E81C2BA2452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910E-D3C8-4534-9EF6-A8A68DF05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578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5D84-759F-470C-B5F1-8E81C2BA2452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910E-D3C8-4534-9EF6-A8A68DF05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70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5D84-759F-470C-B5F1-8E81C2BA2452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910E-D3C8-4534-9EF6-A8A68DF05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23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5D84-759F-470C-B5F1-8E81C2BA2452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910E-D3C8-4534-9EF6-A8A68DF05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064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5D84-759F-470C-B5F1-8E81C2BA2452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910E-D3C8-4534-9EF6-A8A68DF05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056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5D84-759F-470C-B5F1-8E81C2BA2452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910E-D3C8-4534-9EF6-A8A68DF05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07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5D84-759F-470C-B5F1-8E81C2BA2452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910E-D3C8-4534-9EF6-A8A68DF05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8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5D84-759F-470C-B5F1-8E81C2BA2452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910E-D3C8-4534-9EF6-A8A68DF05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446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5D84-759F-470C-B5F1-8E81C2BA2452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910E-D3C8-4534-9EF6-A8A68DF05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398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65D84-759F-470C-B5F1-8E81C2BA2452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C910E-D3C8-4534-9EF6-A8A68DF05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7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28334" t="40115" r="47435" b="15212"/>
          <a:stretch/>
        </p:blipFill>
        <p:spPr bwMode="auto">
          <a:xfrm>
            <a:off x="971600" y="3140968"/>
            <a:ext cx="3456384" cy="3024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2"/>
          <a:srcRect l="64872" t="67694" r="26410" b="15212"/>
          <a:stretch/>
        </p:blipFill>
        <p:spPr bwMode="auto">
          <a:xfrm>
            <a:off x="5508104" y="3426059"/>
            <a:ext cx="3168352" cy="24512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76470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/>
              <a:t>Воспитание глобальной гражданственности</a:t>
            </a:r>
          </a:p>
          <a:p>
            <a:pPr algn="ctr"/>
            <a:r>
              <a:rPr lang="ru-RU" sz="2800" dirty="0"/>
              <a:t>ТЕМЫ И ЦЕЛИ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2532020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32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Результаты обучения включают знания, навыки, ценностные ориентиры и установки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7808" y="1052736"/>
            <a:ext cx="82626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Основные результаты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обучения</a:t>
            </a:r>
          </a:p>
          <a:p>
            <a:pPr algn="just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b="1" dirty="0" smtClean="0"/>
              <a:t>Когнитивный</a:t>
            </a:r>
            <a:endParaRPr lang="ru-RU" b="1" dirty="0"/>
          </a:p>
          <a:p>
            <a:pPr algn="just"/>
            <a:r>
              <a:rPr lang="ru-RU" dirty="0"/>
              <a:t>▪▪ учащиеся приобретают знания и понимание местных, национальных и </a:t>
            </a:r>
            <a:r>
              <a:rPr lang="ru-RU" dirty="0" smtClean="0"/>
              <a:t>глобальных проблем </a:t>
            </a:r>
            <a:r>
              <a:rPr lang="ru-RU" dirty="0"/>
              <a:t>и взаимосвязь, и взаимозависимость различных стран и </a:t>
            </a:r>
            <a:r>
              <a:rPr lang="ru-RU" dirty="0" smtClean="0"/>
              <a:t>народов </a:t>
            </a:r>
          </a:p>
          <a:p>
            <a:pPr algn="just"/>
            <a:r>
              <a:rPr lang="ru-RU" dirty="0" smtClean="0"/>
              <a:t>▪▪ </a:t>
            </a:r>
            <a:r>
              <a:rPr lang="ru-RU" dirty="0"/>
              <a:t>учащиеся приобретают навыки критического мышления и анализа</a:t>
            </a:r>
          </a:p>
          <a:p>
            <a:pPr algn="just"/>
            <a:endParaRPr lang="ru-RU" dirty="0"/>
          </a:p>
          <a:p>
            <a:pPr algn="just"/>
            <a:r>
              <a:rPr lang="ru-RU" b="1" dirty="0" err="1"/>
              <a:t>Социо</a:t>
            </a:r>
            <a:r>
              <a:rPr lang="ru-RU" b="1" dirty="0"/>
              <a:t>-эмоциональный</a:t>
            </a:r>
          </a:p>
          <a:p>
            <a:pPr algn="just"/>
            <a:r>
              <a:rPr lang="ru-RU" dirty="0"/>
              <a:t>▪▪ учащиеся приобретают чувство принадлежности ко всему человечеству, </a:t>
            </a:r>
            <a:r>
              <a:rPr lang="ru-RU" dirty="0" smtClean="0"/>
              <a:t>разделяют ценности </a:t>
            </a:r>
            <a:r>
              <a:rPr lang="ru-RU" dirty="0"/>
              <a:t>и ответственность на основе прав человека</a:t>
            </a:r>
          </a:p>
          <a:p>
            <a:pPr algn="just"/>
            <a:r>
              <a:rPr lang="ru-RU" dirty="0"/>
              <a:t>▪▪ учащиеся приобретают чувство сострадания, солидарности и уважения к </a:t>
            </a:r>
            <a:r>
              <a:rPr lang="ru-RU" dirty="0" smtClean="0"/>
              <a:t>различиям и </a:t>
            </a:r>
            <a:r>
              <a:rPr lang="ru-RU" dirty="0"/>
              <a:t>разнообразию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Поведенческий</a:t>
            </a:r>
            <a:endParaRPr lang="ru-RU" b="1" dirty="0"/>
          </a:p>
          <a:p>
            <a:pPr algn="just"/>
            <a:r>
              <a:rPr lang="ru-RU" dirty="0"/>
              <a:t>▪▪ учащиеся действуют эффективно и ответственно на местном, национальном и</a:t>
            </a:r>
          </a:p>
          <a:p>
            <a:pPr algn="just"/>
            <a:r>
              <a:rPr lang="ru-RU" dirty="0"/>
              <a:t>глобальном уровнях в целях построения более спокойного и устойчивого </a:t>
            </a:r>
            <a:r>
              <a:rPr lang="ru-RU" dirty="0" smtClean="0"/>
              <a:t>мира </a:t>
            </a:r>
          </a:p>
          <a:p>
            <a:pPr algn="just"/>
            <a:r>
              <a:rPr lang="ru-RU" dirty="0" smtClean="0"/>
              <a:t>▪▪ </a:t>
            </a:r>
            <a:r>
              <a:rPr lang="ru-RU" dirty="0"/>
              <a:t>учащиеся приобретают мотивацию и желание предпринять необходимые 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2898239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808" y="476672"/>
            <a:ext cx="83346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Основные характеристики учащихся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Информированность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 умение критически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мыслить</a:t>
            </a:r>
          </a:p>
          <a:p>
            <a:pPr algn="just"/>
            <a:endParaRPr lang="ru-RU" b="1" dirty="0"/>
          </a:p>
          <a:p>
            <a:pPr algn="just"/>
            <a:r>
              <a:rPr lang="ru-RU" dirty="0"/>
              <a:t>Знание глобальных систем управления, структур и задач, понимание </a:t>
            </a:r>
            <a:r>
              <a:rPr lang="ru-RU" dirty="0"/>
              <a:t>в</a:t>
            </a:r>
            <a:r>
              <a:rPr lang="ru-RU" dirty="0" smtClean="0"/>
              <a:t>заимозависимости и </a:t>
            </a:r>
            <a:r>
              <a:rPr lang="ru-RU" dirty="0"/>
              <a:t>связей между глобальными и местными проблемами, необходимые </a:t>
            </a:r>
            <a:r>
              <a:rPr lang="ru-RU" dirty="0" smtClean="0"/>
              <a:t>для гражданской </a:t>
            </a:r>
            <a:r>
              <a:rPr lang="ru-RU" dirty="0"/>
              <a:t>грамотности знания и навыки, такие как критический подход и анализ </a:t>
            </a:r>
            <a:r>
              <a:rPr lang="ru-RU" dirty="0" smtClean="0"/>
              <a:t>с упором </a:t>
            </a:r>
            <a:r>
              <a:rPr lang="ru-RU" dirty="0"/>
              <a:t>на активное участие в обучении.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Учащиеся приобретают свое понимание мира, глобальных вопросов, </a:t>
            </a:r>
            <a:r>
              <a:rPr lang="ru-RU" dirty="0" smtClean="0"/>
              <a:t>структур и </a:t>
            </a:r>
            <a:r>
              <a:rPr lang="ru-RU" dirty="0"/>
              <a:t>систем управления, включая политику, историю и экономику, </a:t>
            </a:r>
            <a:r>
              <a:rPr lang="ru-RU" dirty="0" smtClean="0"/>
              <a:t>понимание прав </a:t>
            </a:r>
            <a:r>
              <a:rPr lang="ru-RU" dirty="0"/>
              <a:t>и обязанностей отдельных лиц и групп (например, прав женщин и детей</a:t>
            </a:r>
            <a:r>
              <a:rPr lang="ru-RU" dirty="0" smtClean="0"/>
              <a:t>, прав </a:t>
            </a:r>
            <a:r>
              <a:rPr lang="ru-RU" dirty="0"/>
              <a:t>коренного населения, корпоративной социальной ответственности) </a:t>
            </a:r>
            <a:r>
              <a:rPr lang="ru-RU" dirty="0" smtClean="0"/>
              <a:t>и признают </a:t>
            </a:r>
            <a:r>
              <a:rPr lang="ru-RU" dirty="0"/>
              <a:t>взаимосвязь местных, национальных и глобальных проблем, </a:t>
            </a:r>
            <a:r>
              <a:rPr lang="ru-RU" dirty="0" smtClean="0"/>
              <a:t>структур и </a:t>
            </a:r>
            <a:r>
              <a:rPr lang="ru-RU" dirty="0"/>
              <a:t>процессов.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Учащиеся </a:t>
            </a:r>
            <a:r>
              <a:rPr lang="ru-RU" dirty="0"/>
              <a:t>также приобретают навыки критического </a:t>
            </a:r>
            <a:r>
              <a:rPr lang="ru-RU" dirty="0" smtClean="0"/>
              <a:t>исследования (</a:t>
            </a:r>
            <a:r>
              <a:rPr lang="ru-RU" dirty="0"/>
              <a:t>например, где найти информацию и как анализировать и использовать факты</a:t>
            </a:r>
            <a:r>
              <a:rPr lang="ru-RU" dirty="0" smtClean="0"/>
              <a:t>) и </a:t>
            </a:r>
            <a:r>
              <a:rPr lang="ru-RU" dirty="0" err="1"/>
              <a:t>медийной</a:t>
            </a:r>
            <a:r>
              <a:rPr lang="ru-RU" dirty="0"/>
              <a:t> грамотности, а также понимание того, как информация </a:t>
            </a:r>
            <a:r>
              <a:rPr lang="ru-RU" dirty="0" smtClean="0"/>
              <a:t>собирается и </a:t>
            </a:r>
            <a:r>
              <a:rPr lang="ru-RU" dirty="0"/>
              <a:t>распространяется. </a:t>
            </a:r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535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5846"/>
            <a:ext cx="82626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Они развивают способности изучения глобальных тем </a:t>
            </a:r>
            <a:r>
              <a:rPr lang="ru-RU" dirty="0" smtClean="0"/>
              <a:t>и вопросов </a:t>
            </a:r>
            <a:r>
              <a:rPr lang="ru-RU" dirty="0"/>
              <a:t>(таких как глобализация, взаимозависимость, миграция, мир и конфликты</a:t>
            </a:r>
            <a:r>
              <a:rPr lang="ru-RU" dirty="0" smtClean="0"/>
              <a:t>, устойчивое </a:t>
            </a:r>
            <a:r>
              <a:rPr lang="ru-RU" dirty="0"/>
              <a:t>развитие) путем планирования исследований, анализа данных </a:t>
            </a:r>
            <a:r>
              <a:rPr lang="ru-RU" dirty="0" smtClean="0"/>
              <a:t>и информирования </a:t>
            </a:r>
            <a:r>
              <a:rPr lang="ru-RU" dirty="0"/>
              <a:t>о своих выводах. Ключевым вопросом является использование</a:t>
            </a:r>
          </a:p>
          <a:p>
            <a:pPr algn="just"/>
            <a:r>
              <a:rPr lang="ru-RU" dirty="0"/>
              <a:t>языка, и более конкретно то, как доминирование английского языка влияет на</a:t>
            </a:r>
          </a:p>
          <a:p>
            <a:pPr algn="just"/>
            <a:r>
              <a:rPr lang="ru-RU" dirty="0"/>
              <a:t>умение критически мыслить и на доступ людей, не владеющих английским языком</a:t>
            </a:r>
            <a:r>
              <a:rPr lang="ru-RU" dirty="0" smtClean="0"/>
              <a:t>, к </a:t>
            </a:r>
            <a:r>
              <a:rPr lang="ru-RU" dirty="0"/>
              <a:t>информации.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Внимание </a:t>
            </a:r>
            <a:r>
              <a:rPr lang="ru-RU" dirty="0"/>
              <a:t>сосредоточено на развитии критических навыков </a:t>
            </a:r>
            <a:r>
              <a:rPr lang="ru-RU" dirty="0" smtClean="0"/>
              <a:t>гражданской грамотности </a:t>
            </a:r>
            <a:r>
              <a:rPr lang="ru-RU" dirty="0"/>
              <a:t>и на приверженности обучению в течение всей жизни </a:t>
            </a:r>
            <a:r>
              <a:rPr lang="ru-RU" dirty="0" smtClean="0"/>
              <a:t>в целях </a:t>
            </a:r>
            <a:r>
              <a:rPr lang="ru-RU" dirty="0"/>
              <a:t>участия в фактически обоснованной и целенаправленной </a:t>
            </a:r>
            <a:r>
              <a:rPr lang="ru-RU" dirty="0" smtClean="0"/>
              <a:t>гражданской деятельности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437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9746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Наличие социальных связей и уважение </a:t>
            </a:r>
            <a:r>
              <a:rPr lang="ru-RU" b="1" dirty="0" smtClean="0"/>
              <a:t>разнообразия</a:t>
            </a:r>
          </a:p>
          <a:p>
            <a:pPr algn="just"/>
            <a:endParaRPr lang="ru-RU" b="1" dirty="0"/>
          </a:p>
          <a:p>
            <a:pPr algn="just"/>
            <a:r>
              <a:rPr lang="ru-RU" dirty="0"/>
              <a:t>Понимание самобытности, отношений и принадлежности, понимание общих </a:t>
            </a:r>
            <a:r>
              <a:rPr lang="ru-RU" dirty="0" smtClean="0"/>
              <a:t>ценностей и </a:t>
            </a:r>
            <a:r>
              <a:rPr lang="ru-RU" dirty="0"/>
              <a:t>единого характера человечества, развитие положительного отношения </a:t>
            </a:r>
            <a:r>
              <a:rPr lang="ru-RU" dirty="0" smtClean="0"/>
              <a:t>и уважения </a:t>
            </a:r>
            <a:r>
              <a:rPr lang="ru-RU" dirty="0"/>
              <a:t>различий и разнообразия, понимание сложных отношений между </a:t>
            </a:r>
            <a:r>
              <a:rPr lang="ru-RU" dirty="0" smtClean="0"/>
              <a:t>разнообразием и </a:t>
            </a:r>
            <a:r>
              <a:rPr lang="ru-RU" dirty="0"/>
              <a:t>общностью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Учащиеся узнают о своей самобытности и о том, как они вписываются в </a:t>
            </a:r>
            <a:r>
              <a:rPr lang="ru-RU" dirty="0" smtClean="0"/>
              <a:t>многочисленные отношения </a:t>
            </a:r>
            <a:r>
              <a:rPr lang="ru-RU" dirty="0"/>
              <a:t>(например, в семье, с друзьями, в школе, в местном сообществе</a:t>
            </a:r>
            <a:r>
              <a:rPr lang="ru-RU" dirty="0" smtClean="0"/>
              <a:t>, в </a:t>
            </a:r>
            <a:r>
              <a:rPr lang="ru-RU" dirty="0"/>
              <a:t>стране), что является основой для понимания глобального </a:t>
            </a:r>
            <a:r>
              <a:rPr lang="ru-RU" dirty="0" smtClean="0"/>
              <a:t>аспекта гражданственности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Они </a:t>
            </a:r>
            <a:r>
              <a:rPr lang="ru-RU" dirty="0"/>
              <a:t>вырабатывают понимание различий и </a:t>
            </a:r>
            <a:r>
              <a:rPr lang="ru-RU" dirty="0" smtClean="0"/>
              <a:t>разнообразия (</a:t>
            </a:r>
            <a:r>
              <a:rPr lang="ru-RU" dirty="0"/>
              <a:t>например, культур, языков, пола, сексуальной ориентации, религии), того, </a:t>
            </a:r>
            <a:r>
              <a:rPr lang="ru-RU" dirty="0" smtClean="0"/>
              <a:t>как убеждения </a:t>
            </a:r>
            <a:r>
              <a:rPr lang="ru-RU" dirty="0"/>
              <a:t>и ценности влияют на отношение к тем, кто отличается от других, а </a:t>
            </a:r>
            <a:r>
              <a:rPr lang="ru-RU" dirty="0" smtClean="0"/>
              <a:t>также понимание </a:t>
            </a:r>
            <a:r>
              <a:rPr lang="ru-RU" dirty="0"/>
              <a:t>причин неравенства и дискриминации и их последствия.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Учащиеся также </a:t>
            </a:r>
            <a:r>
              <a:rPr lang="ru-RU" dirty="0"/>
              <a:t>анализируют общие для всех людей характеристики, которые </a:t>
            </a:r>
            <a:r>
              <a:rPr lang="ru-RU" dirty="0" smtClean="0"/>
              <a:t>перекрывают различия</a:t>
            </a:r>
            <a:r>
              <a:rPr lang="ru-RU" dirty="0"/>
              <a:t>, и приобретают знания, навыки, ценностные ориентиры и установки</a:t>
            </a:r>
            <a:r>
              <a:rPr lang="ru-RU" dirty="0" smtClean="0"/>
              <a:t>, необходимые </a:t>
            </a:r>
            <a:r>
              <a:rPr lang="ru-RU" dirty="0"/>
              <a:t>для уважения различий и совместной жизни с другими людьми.</a:t>
            </a:r>
          </a:p>
        </p:txBody>
      </p:sp>
    </p:spTree>
    <p:extLst>
      <p:ext uri="{BB962C8B-B14F-4D97-AF65-F5344CB8AC3E}">
        <p14:creationId xmlns:p14="http://schemas.microsoft.com/office/powerpoint/2010/main" val="1915504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4066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Этическая ответственность и </a:t>
            </a:r>
            <a:r>
              <a:rPr lang="ru-RU" b="1" dirty="0" smtClean="0"/>
              <a:t>активность</a:t>
            </a:r>
          </a:p>
          <a:p>
            <a:pPr algn="just"/>
            <a:endParaRPr lang="ru-RU" b="1" dirty="0"/>
          </a:p>
          <a:p>
            <a:pPr algn="just"/>
            <a:r>
              <a:rPr lang="ru-RU" dirty="0"/>
              <a:t>Учет подхода с ориентацией на права человека и установки и ценности уважения к</a:t>
            </a:r>
          </a:p>
          <a:p>
            <a:pPr algn="just"/>
            <a:r>
              <a:rPr lang="ru-RU" dirty="0"/>
              <a:t>другим людям и окружающей среде, личная и социальная </a:t>
            </a:r>
            <a:r>
              <a:rPr lang="ru-RU" dirty="0" smtClean="0"/>
              <a:t>ответственность и изменение людей </a:t>
            </a:r>
            <a:r>
              <a:rPr lang="ru-RU" dirty="0"/>
              <a:t>и общества, выработка навыков участия в жизни сообщества и </a:t>
            </a:r>
            <a:r>
              <a:rPr lang="ru-RU" dirty="0" smtClean="0"/>
              <a:t>работы в </a:t>
            </a:r>
            <a:r>
              <a:rPr lang="ru-RU" dirty="0"/>
              <a:t>целях создания лучшего мира посредством обоснованных, этических и </a:t>
            </a:r>
            <a:r>
              <a:rPr lang="ru-RU" dirty="0" smtClean="0"/>
              <a:t>мирных действий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Учащиеся оценивают свои собственные убеждения и ценности, а также убеждения</a:t>
            </a:r>
          </a:p>
          <a:p>
            <a:pPr algn="just"/>
            <a:r>
              <a:rPr lang="ru-RU" dirty="0"/>
              <a:t>и ценности других людей. Они учатся понимать, как убеждения и </a:t>
            </a:r>
            <a:r>
              <a:rPr lang="ru-RU" dirty="0" smtClean="0"/>
              <a:t>ценности влияют </a:t>
            </a:r>
            <a:r>
              <a:rPr lang="ru-RU" dirty="0"/>
              <a:t>на принятие решений в социальной и политической областях на местном</a:t>
            </a:r>
            <a:r>
              <a:rPr lang="ru-RU" dirty="0" smtClean="0"/>
              <a:t>, национальном</a:t>
            </a:r>
            <a:r>
              <a:rPr lang="ru-RU" dirty="0"/>
              <a:t>, региональном и глобальном уровнях, и задачи управления</a:t>
            </a:r>
          </a:p>
          <a:p>
            <a:pPr algn="just"/>
            <a:r>
              <a:rPr lang="ru-RU" dirty="0"/>
              <a:t>п</a:t>
            </a:r>
            <a:r>
              <a:rPr lang="ru-RU" dirty="0" smtClean="0"/>
              <a:t>ротиворечивыми и </a:t>
            </a:r>
            <a:r>
              <a:rPr lang="ru-RU" dirty="0"/>
              <a:t>идущими вразрез друг с другом убеждениями и ценностями.</a:t>
            </a:r>
          </a:p>
          <a:p>
            <a:pPr algn="just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25158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Учащиеся также вырабатывают понимание вопросов социальной справедливости</a:t>
            </a:r>
          </a:p>
          <a:p>
            <a:pPr algn="just"/>
            <a:r>
              <a:rPr lang="ru-RU" dirty="0"/>
              <a:t>в местных, национальных, региональных и глобальных условиях и </a:t>
            </a:r>
            <a:r>
              <a:rPr lang="ru-RU" dirty="0" smtClean="0"/>
              <a:t>взаимосвязь между </a:t>
            </a:r>
            <a:r>
              <a:rPr lang="ru-RU" dirty="0"/>
              <a:t>этими уровнями. Также рассматриваются этические вопросы (например</a:t>
            </a:r>
            <a:r>
              <a:rPr lang="ru-RU" dirty="0" smtClean="0"/>
              <a:t>, связанные </a:t>
            </a:r>
            <a:r>
              <a:rPr lang="ru-RU" dirty="0"/>
              <a:t>с изменением климата, потреблением, экономической глобализацией</a:t>
            </a:r>
            <a:r>
              <a:rPr lang="ru-RU" dirty="0" smtClean="0"/>
              <a:t>, справедливой </a:t>
            </a:r>
            <a:r>
              <a:rPr lang="ru-RU" dirty="0"/>
              <a:t>торговлей, миграцией, бедностью и богатством, устойчивым развитием</a:t>
            </a:r>
            <a:r>
              <a:rPr lang="ru-RU" dirty="0" smtClean="0"/>
              <a:t>, терроризмом</a:t>
            </a:r>
            <a:r>
              <a:rPr lang="ru-RU" dirty="0"/>
              <a:t>, войной).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Учащиеся </a:t>
            </a:r>
            <a:r>
              <a:rPr lang="ru-RU" dirty="0"/>
              <a:t>должны будут проанализировать </a:t>
            </a:r>
            <a:r>
              <a:rPr lang="ru-RU" dirty="0" smtClean="0"/>
              <a:t>этические конфликты</a:t>
            </a:r>
            <a:r>
              <a:rPr lang="ru-RU" dirty="0"/>
              <a:t>, связанные с социальной и политической ответственностью</a:t>
            </a:r>
            <a:r>
              <a:rPr lang="ru-RU" dirty="0" smtClean="0"/>
              <a:t>, и </a:t>
            </a:r>
            <a:r>
              <a:rPr lang="ru-RU" dirty="0"/>
              <a:t>последствия принимаемых ими решений в более широком плане.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Учащиеся также </a:t>
            </a:r>
            <a:r>
              <a:rPr lang="ru-RU" dirty="0"/>
              <a:t>приобретают знания, навыки, ценностные ориентиры и установки </a:t>
            </a:r>
            <a:r>
              <a:rPr lang="ru-RU" dirty="0" smtClean="0"/>
              <a:t>уважения к </a:t>
            </a:r>
            <a:r>
              <a:rPr lang="ru-RU" dirty="0"/>
              <a:t>другим людям и окружающей среде и участия в гражданской деятельности.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Это </a:t>
            </a:r>
            <a:r>
              <a:rPr lang="ru-RU" dirty="0"/>
              <a:t>включает сострадание, сочувствие, сотрудничество, диалог, </a:t>
            </a:r>
            <a:r>
              <a:rPr lang="ru-RU" dirty="0" smtClean="0"/>
              <a:t>социальное предпринимательство </a:t>
            </a:r>
            <a:r>
              <a:rPr lang="ru-RU" dirty="0"/>
              <a:t>и активное участие. Они знакомятся с </a:t>
            </a:r>
            <a:r>
              <a:rPr lang="ru-RU" dirty="0" smtClean="0"/>
              <a:t>возможностями гражданской </a:t>
            </a:r>
            <a:r>
              <a:rPr lang="ru-RU" dirty="0"/>
              <a:t>деятельности на местном, национальном и глобальном уровнях </a:t>
            </a:r>
            <a:r>
              <a:rPr lang="ru-RU" dirty="0" smtClean="0"/>
              <a:t>и примерами </a:t>
            </a:r>
            <a:r>
              <a:rPr lang="ru-RU" dirty="0"/>
              <a:t>личных и коллективных действий, направленных на решение </a:t>
            </a:r>
            <a:r>
              <a:rPr lang="ru-RU" dirty="0" smtClean="0"/>
              <a:t>глобальных задач </a:t>
            </a:r>
            <a:r>
              <a:rPr lang="ru-RU" dirty="0"/>
              <a:t>и преодоление социальной несправедливости.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867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0" t="9630" r="17250" b="5037"/>
          <a:stretch/>
        </p:blipFill>
        <p:spPr bwMode="auto">
          <a:xfrm>
            <a:off x="683568" y="225750"/>
            <a:ext cx="7737296" cy="651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139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0" t="14667" r="17750" b="35556"/>
          <a:stretch/>
        </p:blipFill>
        <p:spPr bwMode="auto">
          <a:xfrm>
            <a:off x="395536" y="519296"/>
            <a:ext cx="8486800" cy="420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908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3" t="18222" r="11500" b="10667"/>
          <a:stretch/>
        </p:blipFill>
        <p:spPr bwMode="auto">
          <a:xfrm>
            <a:off x="323528" y="476672"/>
            <a:ext cx="834136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926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27246" r="11499" b="23111"/>
          <a:stretch/>
        </p:blipFill>
        <p:spPr bwMode="auto">
          <a:xfrm>
            <a:off x="570552" y="888612"/>
            <a:ext cx="8249920" cy="340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937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5840" y="620688"/>
            <a:ext cx="761459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ЮНЕСКО содействует воспитанию глобальной гражданственности с начала </a:t>
            </a:r>
            <a:r>
              <a:rPr lang="ru-RU" sz="2000" dirty="0" smtClean="0"/>
              <a:t>осуществления в </a:t>
            </a:r>
            <a:r>
              <a:rPr lang="ru-RU" sz="2000" dirty="0"/>
              <a:t>2012 г. Глобальной инициативы Генерального секретаря Организации </a:t>
            </a:r>
            <a:r>
              <a:rPr lang="ru-RU" sz="2000" dirty="0" smtClean="0"/>
              <a:t>Объединенных Наций </a:t>
            </a:r>
            <a:r>
              <a:rPr lang="ru-RU" sz="2000" dirty="0"/>
              <a:t>«Образование в первую очередь» (ГИОП), в которой укрепление </a:t>
            </a:r>
            <a:r>
              <a:rPr lang="ru-RU" sz="2000" dirty="0" smtClean="0"/>
              <a:t>глобальной гражданственности </a:t>
            </a:r>
            <a:r>
              <a:rPr lang="ru-RU" sz="2000" dirty="0"/>
              <a:t>было обозначено в качестве одного из трех приоритетов образования.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Данная </a:t>
            </a:r>
            <a:r>
              <a:rPr lang="ru-RU" sz="2000" dirty="0"/>
              <a:t>публикация, озаглавленная «Воспитание глобальной гражданственности: темы </a:t>
            </a:r>
            <a:r>
              <a:rPr lang="ru-RU" sz="2000" dirty="0" smtClean="0"/>
              <a:t>и цели </a:t>
            </a:r>
            <a:r>
              <a:rPr lang="ru-RU" sz="2000" dirty="0"/>
              <a:t>обучения» является первым, подготовленным ЮНЕСКО, педагогическим руководством</a:t>
            </a:r>
          </a:p>
          <a:p>
            <a:pPr algn="just"/>
            <a:r>
              <a:rPr lang="ru-RU" sz="2000" dirty="0"/>
              <a:t>в области воспитания глобальной гражданственности. Она является результатом </a:t>
            </a:r>
            <a:r>
              <a:rPr lang="ru-RU" sz="2000" dirty="0" smtClean="0"/>
              <a:t>обширных исследований </a:t>
            </a:r>
            <a:r>
              <a:rPr lang="ru-RU" sz="2000" dirty="0"/>
              <a:t>и консультаций с участием экспертов из разных частей мира. </a:t>
            </a:r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Это руководство основывается </a:t>
            </a:r>
            <a:r>
              <a:rPr lang="ru-RU" sz="2000" dirty="0"/>
              <a:t>на публикации ЮНЕСКО «Воспитание глобальной гражданственности</a:t>
            </a:r>
            <a:r>
              <a:rPr lang="ru-RU" sz="2000" dirty="0" smtClean="0"/>
              <a:t>: подготовка </a:t>
            </a:r>
            <a:r>
              <a:rPr lang="ru-RU" sz="2000" dirty="0"/>
              <a:t>учащихся к проблемам XXI века»</a:t>
            </a:r>
          </a:p>
        </p:txBody>
      </p:sp>
    </p:spTree>
    <p:extLst>
      <p:ext uri="{BB962C8B-B14F-4D97-AF65-F5344CB8AC3E}">
        <p14:creationId xmlns:p14="http://schemas.microsoft.com/office/powerpoint/2010/main" val="3948969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6" t="26963" r="11667" b="19852"/>
          <a:stretch/>
        </p:blipFill>
        <p:spPr bwMode="auto">
          <a:xfrm>
            <a:off x="570552" y="933688"/>
            <a:ext cx="8249920" cy="364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264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6" t="8295" r="10667" b="9038"/>
          <a:stretch/>
        </p:blipFill>
        <p:spPr bwMode="auto">
          <a:xfrm>
            <a:off x="467544" y="568960"/>
            <a:ext cx="8402320" cy="566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843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2148" r="11250" b="4148"/>
          <a:stretch/>
        </p:blipFill>
        <p:spPr bwMode="auto">
          <a:xfrm>
            <a:off x="612080" y="476672"/>
            <a:ext cx="8280400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526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14667" r="9500" b="16148"/>
          <a:stretch/>
        </p:blipFill>
        <p:spPr bwMode="auto">
          <a:xfrm>
            <a:off x="395536" y="476672"/>
            <a:ext cx="8239760" cy="474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097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16297" r="9917" b="4444"/>
          <a:stretch/>
        </p:blipFill>
        <p:spPr bwMode="auto">
          <a:xfrm>
            <a:off x="611560" y="620688"/>
            <a:ext cx="813816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172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4815" r="11666" b="14963"/>
          <a:stretch/>
        </p:blipFill>
        <p:spPr bwMode="auto">
          <a:xfrm>
            <a:off x="539552" y="692696"/>
            <a:ext cx="8229600" cy="481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498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0" t="8445" r="12000" b="5037"/>
          <a:stretch/>
        </p:blipFill>
        <p:spPr bwMode="auto">
          <a:xfrm>
            <a:off x="611560" y="375880"/>
            <a:ext cx="8107680" cy="593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983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 t="10222" r="9917" b="6519"/>
          <a:stretch/>
        </p:blipFill>
        <p:spPr bwMode="auto">
          <a:xfrm>
            <a:off x="497656" y="548680"/>
            <a:ext cx="8178800" cy="570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85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3" t="8445" r="9833" b="8445"/>
          <a:stretch/>
        </p:blipFill>
        <p:spPr bwMode="auto">
          <a:xfrm>
            <a:off x="569664" y="476672"/>
            <a:ext cx="8178800" cy="569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145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11259" r="12000" b="6074"/>
          <a:stretch/>
        </p:blipFill>
        <p:spPr bwMode="auto">
          <a:xfrm>
            <a:off x="589984" y="404664"/>
            <a:ext cx="8158480" cy="566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265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70399"/>
            <a:ext cx="790262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Д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анный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документ был подготовлен в ответ на потребности государств-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членов в общем руководстве по включению воспитания глобальной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гражданственности в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системы образования. 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Он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содержит предложения по переводу концепций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воспитания глобальной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гражданственности в практические и учитывающие возрастной аспект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темы и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цели обучения, с тем чтобы обеспечить адаптацию к местным условиям.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852936"/>
            <a:ext cx="79026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В момент, когда международное сообщество призвано определить меры по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содействию миру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, благополучию, процветанию и устойчивому развитию, этот новый документ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ЮНЕСКО представляет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руководство, призванное помочь государствам-членам обеспечить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учащимся любого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возраста и социального происхождения возможность стать информированными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критически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мыслящими, социально связанными, этически ориентированными 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ответственными гражданами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мира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just">
              <a:lnSpc>
                <a:spcPct val="90000"/>
              </a:lnSpc>
            </a:pPr>
            <a:endParaRPr lang="ru-RU" sz="2000" dirty="0" smtClean="0"/>
          </a:p>
          <a:p>
            <a:pPr algn="just">
              <a:lnSpc>
                <a:spcPct val="90000"/>
              </a:lnSpc>
            </a:pPr>
            <a:r>
              <a:rPr lang="ru-RU" sz="2000" dirty="0" smtClean="0"/>
              <a:t>Данное </a:t>
            </a:r>
            <a:r>
              <a:rPr lang="ru-RU" sz="2000" dirty="0"/>
              <a:t>педагогическое руководство, озаглавленное «Воспитание глобальной гражданственности</a:t>
            </a:r>
            <a:r>
              <a:rPr lang="ru-RU" sz="2000" dirty="0" smtClean="0"/>
              <a:t>: темы </a:t>
            </a:r>
            <a:r>
              <a:rPr lang="ru-RU" sz="2000" dirty="0"/>
              <a:t>и цели обучения» было подготовлено по заказу Организации </a:t>
            </a:r>
            <a:r>
              <a:rPr lang="ru-RU" sz="2000" dirty="0" smtClean="0"/>
              <a:t>Объединенных Наций </a:t>
            </a:r>
            <a:r>
              <a:rPr lang="ru-RU" sz="2000" dirty="0"/>
              <a:t>по вопросам образования, науки и культуры (ЮНЕСКО).</a:t>
            </a:r>
          </a:p>
        </p:txBody>
      </p:sp>
    </p:spTree>
    <p:extLst>
      <p:ext uri="{BB962C8B-B14F-4D97-AF65-F5344CB8AC3E}">
        <p14:creationId xmlns:p14="http://schemas.microsoft.com/office/powerpoint/2010/main" val="1721491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8446" r="11917" b="6962"/>
          <a:stretch/>
        </p:blipFill>
        <p:spPr bwMode="auto">
          <a:xfrm>
            <a:off x="672152" y="404664"/>
            <a:ext cx="8148320" cy="580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6710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1" t="16001" r="9749" b="13185"/>
          <a:stretch/>
        </p:blipFill>
        <p:spPr bwMode="auto">
          <a:xfrm>
            <a:off x="611560" y="764704"/>
            <a:ext cx="8168640" cy="48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777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7" t="13778" r="16333" b="10074"/>
          <a:stretch/>
        </p:blipFill>
        <p:spPr bwMode="auto">
          <a:xfrm>
            <a:off x="611560" y="332655"/>
            <a:ext cx="8064896" cy="636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871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476672"/>
            <a:ext cx="2032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КЛЮЧЕВЫЕ СЛОВА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16000" r="17749" b="18371"/>
          <a:stretch/>
        </p:blipFill>
        <p:spPr bwMode="auto">
          <a:xfrm>
            <a:off x="611560" y="908720"/>
            <a:ext cx="800946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4887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24444" r="18166" b="21186"/>
          <a:stretch/>
        </p:blipFill>
        <p:spPr bwMode="auto">
          <a:xfrm>
            <a:off x="429087" y="908720"/>
            <a:ext cx="8391385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4797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6" t="8593" r="25000" b="9333"/>
          <a:stretch/>
        </p:blipFill>
        <p:spPr bwMode="auto">
          <a:xfrm>
            <a:off x="1543635" y="260648"/>
            <a:ext cx="5980693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353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3832" y="548680"/>
            <a:ext cx="804664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Что такое «воспитание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глобальной гражданственности»?</a:t>
            </a:r>
          </a:p>
          <a:p>
            <a:endParaRPr lang="ru-RU" sz="2000" dirty="0"/>
          </a:p>
          <a:p>
            <a:pPr algn="just"/>
            <a:r>
              <a:rPr lang="ru-RU" sz="2000" i="1" dirty="0"/>
              <a:t>«Образование дает нам глубокое понимание того, что мы связаны </a:t>
            </a:r>
            <a:r>
              <a:rPr lang="ru-RU" sz="2000" i="1" dirty="0" smtClean="0"/>
              <a:t>друг с </a:t>
            </a:r>
            <a:r>
              <a:rPr lang="ru-RU" sz="2000" i="1" dirty="0"/>
              <a:t>другом как граждане глобального сообщества и что наши </a:t>
            </a:r>
            <a:r>
              <a:rPr lang="ru-RU" sz="2000" i="1" dirty="0" smtClean="0"/>
              <a:t>проблемы взаимосвязаны</a:t>
            </a:r>
            <a:r>
              <a:rPr lang="ru-RU" sz="2000" i="1" dirty="0"/>
              <a:t>».</a:t>
            </a:r>
          </a:p>
          <a:p>
            <a:pPr algn="r"/>
            <a:r>
              <a:rPr lang="ru-RU" sz="2000" i="1" dirty="0"/>
              <a:t>Пан Ги Мун, Генеральный секретарь </a:t>
            </a:r>
            <a:r>
              <a:rPr lang="ru-RU" sz="2000" i="1" dirty="0" smtClean="0"/>
              <a:t>ООН</a:t>
            </a:r>
          </a:p>
          <a:p>
            <a:endParaRPr lang="ru-RU" sz="2000" dirty="0" smtClean="0"/>
          </a:p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Глобальная гражданственность </a:t>
            </a:r>
            <a:r>
              <a:rPr lang="ru-RU" sz="2000" dirty="0">
                <a:solidFill>
                  <a:srgbClr val="C00000"/>
                </a:solidFill>
              </a:rPr>
              <a:t>касается чувства принадлежности к более </a:t>
            </a:r>
            <a:r>
              <a:rPr lang="ru-RU" sz="2000" dirty="0" smtClean="0">
                <a:solidFill>
                  <a:srgbClr val="C00000"/>
                </a:solidFill>
              </a:rPr>
              <a:t>широкому сообществу </a:t>
            </a:r>
            <a:r>
              <a:rPr lang="ru-RU" sz="2000" dirty="0">
                <a:solidFill>
                  <a:srgbClr val="C00000"/>
                </a:solidFill>
              </a:rPr>
              <a:t>и человечеству в целом. Она включает политическую, экономическую</a:t>
            </a:r>
            <a:r>
              <a:rPr lang="ru-RU" sz="2000" dirty="0" smtClean="0">
                <a:solidFill>
                  <a:srgbClr val="C00000"/>
                </a:solidFill>
              </a:rPr>
              <a:t>, социальную </a:t>
            </a:r>
            <a:r>
              <a:rPr lang="ru-RU" sz="2000" dirty="0">
                <a:solidFill>
                  <a:srgbClr val="C00000"/>
                </a:solidFill>
              </a:rPr>
              <a:t>и культурную взаимозависимость и взаимосвязанность между локальным</a:t>
            </a:r>
            <a:r>
              <a:rPr lang="ru-RU" sz="2000" dirty="0" smtClean="0">
                <a:solidFill>
                  <a:srgbClr val="C00000"/>
                </a:solidFill>
              </a:rPr>
              <a:t>, национальным и </a:t>
            </a:r>
            <a:r>
              <a:rPr lang="ru-RU" sz="2000" dirty="0">
                <a:solidFill>
                  <a:srgbClr val="C00000"/>
                </a:solidFill>
              </a:rPr>
              <a:t>глобальным уровнем.</a:t>
            </a:r>
          </a:p>
        </p:txBody>
      </p:sp>
    </p:spTree>
    <p:extLst>
      <p:ext uri="{BB962C8B-B14F-4D97-AF65-F5344CB8AC3E}">
        <p14:creationId xmlns:p14="http://schemas.microsoft.com/office/powerpoint/2010/main" val="2032481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9816" y="332656"/>
            <a:ext cx="81186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Основные концептуальные области воспитания </a:t>
            </a:r>
            <a:r>
              <a:rPr lang="ru-RU" b="1" dirty="0" smtClean="0">
                <a:solidFill>
                  <a:srgbClr val="C00000"/>
                </a:solidFill>
              </a:rPr>
              <a:t>глобальной гражданственности</a:t>
            </a:r>
            <a:endParaRPr lang="ru-RU" b="1" dirty="0">
              <a:solidFill>
                <a:srgbClr val="C00000"/>
              </a:solidFill>
            </a:endParaRPr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Когнитивная</a:t>
            </a:r>
            <a:endParaRPr lang="ru-RU" b="1" dirty="0"/>
          </a:p>
          <a:p>
            <a:r>
              <a:rPr lang="ru-RU" dirty="0"/>
              <a:t>Приобретение знаний, умения понимать и критически осмыслять глобальные,</a:t>
            </a:r>
          </a:p>
          <a:p>
            <a:r>
              <a:rPr lang="ru-RU" dirty="0"/>
              <a:t>региональные, национальные и местные проблемы, взаимосвязь и взаимозависимость</a:t>
            </a:r>
          </a:p>
          <a:p>
            <a:r>
              <a:rPr lang="ru-RU" dirty="0"/>
              <a:t>различных стран и народов.</a:t>
            </a:r>
          </a:p>
          <a:p>
            <a:endParaRPr lang="ru-RU" b="1" dirty="0" smtClean="0"/>
          </a:p>
          <a:p>
            <a:r>
              <a:rPr lang="ru-RU" b="1" dirty="0" smtClean="0"/>
              <a:t>Социально-эмоциональная</a:t>
            </a:r>
            <a:endParaRPr lang="ru-RU" b="1" dirty="0"/>
          </a:p>
          <a:p>
            <a:r>
              <a:rPr lang="ru-RU" dirty="0"/>
              <a:t>Обладание чувством принадлежности к человечеству в целом, общими</a:t>
            </a:r>
          </a:p>
          <a:p>
            <a:r>
              <a:rPr lang="ru-RU" dirty="0"/>
              <a:t>ценностями и ответственностью, чувством сострадания, солидарности и</a:t>
            </a:r>
          </a:p>
          <a:p>
            <a:r>
              <a:rPr lang="ru-RU" dirty="0"/>
              <a:t>уважения различий и разнообразия.</a:t>
            </a:r>
          </a:p>
          <a:p>
            <a:endParaRPr lang="ru-RU" b="1" dirty="0" smtClean="0"/>
          </a:p>
          <a:p>
            <a:r>
              <a:rPr lang="ru-RU" b="1" dirty="0" smtClean="0"/>
              <a:t>Поведенческая</a:t>
            </a:r>
            <a:endParaRPr lang="ru-RU" b="1" dirty="0"/>
          </a:p>
          <a:p>
            <a:r>
              <a:rPr lang="ru-RU" dirty="0"/>
              <a:t>Эффективная и ответственная деятельности на местном, национальном и</a:t>
            </a:r>
          </a:p>
          <a:p>
            <a:r>
              <a:rPr lang="ru-RU" dirty="0"/>
              <a:t>глобальном уровнях для создания более мирного и устойчивого мира.</a:t>
            </a:r>
          </a:p>
        </p:txBody>
      </p:sp>
    </p:spTree>
    <p:extLst>
      <p:ext uri="{BB962C8B-B14F-4D97-AF65-F5344CB8AC3E}">
        <p14:creationId xmlns:p14="http://schemas.microsoft.com/office/powerpoint/2010/main" val="2839817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79208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C00000"/>
                </a:solidFill>
              </a:rPr>
              <a:t>Воспитание глобальной гражданственности должно носить преобразующий </a:t>
            </a:r>
            <a:r>
              <a:rPr lang="ru-RU" dirty="0" smtClean="0">
                <a:solidFill>
                  <a:srgbClr val="C00000"/>
                </a:solidFill>
              </a:rPr>
              <a:t>характер и </a:t>
            </a:r>
            <a:r>
              <a:rPr lang="ru-RU" dirty="0">
                <a:solidFill>
                  <a:srgbClr val="C00000"/>
                </a:solidFill>
              </a:rPr>
              <a:t>укоренять знания, навыки, ценности и установки, необходимые учащимся для </a:t>
            </a:r>
            <a:r>
              <a:rPr lang="ru-RU" dirty="0" smtClean="0">
                <a:solidFill>
                  <a:srgbClr val="C00000"/>
                </a:solidFill>
              </a:rPr>
              <a:t>вклада в </a:t>
            </a:r>
            <a:r>
              <a:rPr lang="ru-RU" dirty="0">
                <a:solidFill>
                  <a:srgbClr val="C00000"/>
                </a:solidFill>
              </a:rPr>
              <a:t>обеспечение более инклюзивной, справедливой и мирной жизни на нашей </a:t>
            </a:r>
            <a:r>
              <a:rPr lang="ru-RU" dirty="0" smtClean="0">
                <a:solidFill>
                  <a:srgbClr val="C00000"/>
                </a:solidFill>
              </a:rPr>
              <a:t>планете.</a:t>
            </a:r>
          </a:p>
          <a:p>
            <a:pPr algn="just"/>
            <a:endParaRPr lang="ru-RU" dirty="0"/>
          </a:p>
          <a:p>
            <a:pPr algn="just"/>
            <a:r>
              <a:rPr lang="ru-RU" b="1" dirty="0"/>
              <a:t>Воспитание глобальной гражданственности должно позволить</a:t>
            </a:r>
          </a:p>
          <a:p>
            <a:pPr algn="just"/>
            <a:r>
              <a:rPr lang="ru-RU" b="1" dirty="0"/>
              <a:t>учащимся: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▪▪ </a:t>
            </a:r>
            <a:r>
              <a:rPr lang="ru-RU" dirty="0">
                <a:solidFill>
                  <a:srgbClr val="00B050"/>
                </a:solidFill>
              </a:rPr>
              <a:t>научиться понимать глобальные структуры управления, права и обязанности,</a:t>
            </a:r>
          </a:p>
          <a:p>
            <a:pPr algn="just"/>
            <a:r>
              <a:rPr lang="ru-RU" dirty="0">
                <a:solidFill>
                  <a:srgbClr val="00B050"/>
                </a:solidFill>
              </a:rPr>
              <a:t>глобальные проблемы и связи между глобальными, </a:t>
            </a:r>
            <a:r>
              <a:rPr lang="ru-RU" dirty="0" smtClean="0">
                <a:solidFill>
                  <a:srgbClr val="00B050"/>
                </a:solidFill>
              </a:rPr>
              <a:t>национальными и </a:t>
            </a:r>
            <a:r>
              <a:rPr lang="ru-RU" dirty="0">
                <a:solidFill>
                  <a:srgbClr val="00B050"/>
                </a:solidFill>
              </a:rPr>
              <a:t>местными системами и процессами;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▪▪ </a:t>
            </a:r>
            <a:r>
              <a:rPr lang="ru-RU" dirty="0">
                <a:solidFill>
                  <a:srgbClr val="0070C0"/>
                </a:solidFill>
              </a:rPr>
              <a:t>признавать и ценить различия и различные факторы самобытности, а </a:t>
            </a:r>
            <a:r>
              <a:rPr lang="ru-RU" dirty="0" smtClean="0">
                <a:solidFill>
                  <a:srgbClr val="0070C0"/>
                </a:solidFill>
              </a:rPr>
              <a:t>именно культурные</a:t>
            </a:r>
            <a:r>
              <a:rPr lang="ru-RU" dirty="0">
                <a:solidFill>
                  <a:srgbClr val="0070C0"/>
                </a:solidFill>
              </a:rPr>
              <a:t>, языковые, религиозные, гендерные, и нашу принадлежность </a:t>
            </a:r>
            <a:r>
              <a:rPr lang="ru-RU" dirty="0" smtClean="0">
                <a:solidFill>
                  <a:srgbClr val="0070C0"/>
                </a:solidFill>
              </a:rPr>
              <a:t>к единому </a:t>
            </a:r>
            <a:r>
              <a:rPr lang="ru-RU" dirty="0">
                <a:solidFill>
                  <a:srgbClr val="0070C0"/>
                </a:solidFill>
              </a:rPr>
              <a:t>человечеству и получить навыки жизни в мире, отличающемся </a:t>
            </a:r>
            <a:r>
              <a:rPr lang="ru-RU" dirty="0" smtClean="0">
                <a:solidFill>
                  <a:srgbClr val="0070C0"/>
                </a:solidFill>
              </a:rPr>
              <a:t>все большим </a:t>
            </a:r>
            <a:r>
              <a:rPr lang="ru-RU" dirty="0">
                <a:solidFill>
                  <a:srgbClr val="0070C0"/>
                </a:solidFill>
              </a:rPr>
              <a:t>разнообразием</a:t>
            </a:r>
            <a:r>
              <a:rPr lang="ru-RU" dirty="0" smtClean="0">
                <a:solidFill>
                  <a:srgbClr val="0070C0"/>
                </a:solidFill>
              </a:rPr>
              <a:t>;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▪▪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получать и применять критические навыки гражданской грамотности, такие</a:t>
            </a:r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как критический анализ, использование информационных технологий,</a:t>
            </a:r>
          </a:p>
          <a:p>
            <a:pPr algn="just"/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медийная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грамотность, критическое мышление, навыки принятия решений и</a:t>
            </a:r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решения проблем, умение вести переговоры, участие в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миростроительстве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 личная и социальная ответственность;</a:t>
            </a:r>
          </a:p>
          <a:p>
            <a:pPr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4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26249"/>
            <a:ext cx="81906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▪▪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признавать и анализировать убеждения и ценности и то, как они влияют на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принятие решений в политической и социальной сферах 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представления 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социальной справедливости и гражданском участии</a:t>
            </a:r>
            <a:r>
              <a:rPr lang="ru-RU" dirty="0" smtClean="0"/>
              <a:t>;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▪▪ развивать внимательное и сострадательное отношение к другим людям </a:t>
            </a:r>
            <a:r>
              <a:rPr lang="ru-RU" dirty="0" smtClean="0"/>
              <a:t>и окружающей </a:t>
            </a:r>
            <a:r>
              <a:rPr lang="ru-RU" dirty="0"/>
              <a:t>среде и уважение разнообразия;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▪▪ </a:t>
            </a:r>
            <a:r>
              <a:rPr lang="ru-RU" dirty="0">
                <a:solidFill>
                  <a:srgbClr val="00B050"/>
                </a:solidFill>
              </a:rPr>
              <a:t>привить ценности честности и социальной справедливости и </a:t>
            </a:r>
            <a:r>
              <a:rPr lang="ru-RU" dirty="0" smtClean="0">
                <a:solidFill>
                  <a:srgbClr val="00B050"/>
                </a:solidFill>
              </a:rPr>
              <a:t>навыки критического </a:t>
            </a:r>
            <a:r>
              <a:rPr lang="ru-RU" dirty="0">
                <a:solidFill>
                  <a:srgbClr val="00B050"/>
                </a:solidFill>
              </a:rPr>
              <a:t>анализа неравенства на основе гендерной принадлежности</a:t>
            </a:r>
            <a:r>
              <a:rPr lang="ru-RU" dirty="0" smtClean="0">
                <a:solidFill>
                  <a:srgbClr val="00B050"/>
                </a:solidFill>
              </a:rPr>
              <a:t>, социально-экономического </a:t>
            </a:r>
            <a:r>
              <a:rPr lang="ru-RU" dirty="0">
                <a:solidFill>
                  <a:srgbClr val="00B050"/>
                </a:solidFill>
              </a:rPr>
              <a:t>положения, культуры, религии, возраста </a:t>
            </a:r>
            <a:r>
              <a:rPr lang="ru-RU" dirty="0" smtClean="0">
                <a:solidFill>
                  <a:srgbClr val="00B050"/>
                </a:solidFill>
              </a:rPr>
              <a:t>и других </a:t>
            </a:r>
            <a:r>
              <a:rPr lang="ru-RU" dirty="0">
                <a:solidFill>
                  <a:srgbClr val="00B050"/>
                </a:solidFill>
              </a:rPr>
              <a:t>факторов</a:t>
            </a:r>
            <a:r>
              <a:rPr lang="ru-RU" dirty="0" smtClean="0">
                <a:solidFill>
                  <a:srgbClr val="00B050"/>
                </a:solidFill>
              </a:rPr>
              <a:t>;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▪▪ принимать участие и вносить вклад в решение современных </a:t>
            </a:r>
            <a:r>
              <a:rPr lang="ru-RU" dirty="0" smtClean="0"/>
              <a:t>глобальных проблем </a:t>
            </a:r>
            <a:r>
              <a:rPr lang="ru-RU" dirty="0"/>
              <a:t>на местном, национальном и глобальном уровнях в </a:t>
            </a:r>
            <a:r>
              <a:rPr lang="ru-RU" dirty="0" smtClean="0"/>
              <a:t>качестве информированных</a:t>
            </a:r>
            <a:r>
              <a:rPr lang="ru-RU" dirty="0"/>
              <a:t>, причастных, ответственных и вовлеченных </a:t>
            </a:r>
            <a:r>
              <a:rPr lang="ru-RU" dirty="0" smtClean="0"/>
              <a:t>граждан мира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2405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808" y="476672"/>
            <a:ext cx="81906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7030A0"/>
                </a:solidFill>
              </a:rPr>
              <a:t>Данное руководство предназначено для практиков сферы образования, </a:t>
            </a:r>
            <a:r>
              <a:rPr lang="ru-RU" dirty="0" smtClean="0">
                <a:solidFill>
                  <a:srgbClr val="7030A0"/>
                </a:solidFill>
              </a:rPr>
              <a:t>специалистов по </a:t>
            </a:r>
            <a:r>
              <a:rPr lang="ru-RU" dirty="0">
                <a:solidFill>
                  <a:srgbClr val="7030A0"/>
                </a:solidFill>
              </a:rPr>
              <a:t>разработке учебных программ, воспитателей и политиков. Оно также будет </a:t>
            </a:r>
            <a:r>
              <a:rPr lang="ru-RU" dirty="0" smtClean="0">
                <a:solidFill>
                  <a:srgbClr val="7030A0"/>
                </a:solidFill>
              </a:rPr>
              <a:t>полезно другим </a:t>
            </a:r>
            <a:r>
              <a:rPr lang="ru-RU" dirty="0">
                <a:solidFill>
                  <a:srgbClr val="7030A0"/>
                </a:solidFill>
              </a:rPr>
              <a:t>заинтересованным участникам процесса образования, задействованным </a:t>
            </a:r>
            <a:r>
              <a:rPr lang="ru-RU" dirty="0" smtClean="0">
                <a:solidFill>
                  <a:srgbClr val="7030A0"/>
                </a:solidFill>
              </a:rPr>
              <a:t>в планировании</a:t>
            </a:r>
            <a:r>
              <a:rPr lang="ru-RU" dirty="0">
                <a:solidFill>
                  <a:srgbClr val="7030A0"/>
                </a:solidFill>
              </a:rPr>
              <a:t>, разработке и осуществлении воспитания глобальной </a:t>
            </a:r>
            <a:r>
              <a:rPr lang="ru-RU" dirty="0" smtClean="0">
                <a:solidFill>
                  <a:srgbClr val="7030A0"/>
                </a:solidFill>
              </a:rPr>
              <a:t>гражданственности в </a:t>
            </a:r>
            <a:r>
              <a:rPr lang="ru-RU" dirty="0">
                <a:solidFill>
                  <a:srgbClr val="7030A0"/>
                </a:solidFill>
              </a:rPr>
              <a:t>сфере формального и неформального образования. Например, преподаватели и </a:t>
            </a:r>
            <a:r>
              <a:rPr lang="ru-RU" dirty="0" smtClean="0">
                <a:solidFill>
                  <a:srgbClr val="7030A0"/>
                </a:solidFill>
              </a:rPr>
              <a:t>воспитатели могут </a:t>
            </a:r>
            <a:r>
              <a:rPr lang="ru-RU" dirty="0">
                <a:solidFill>
                  <a:srgbClr val="7030A0"/>
                </a:solidFill>
              </a:rPr>
              <a:t>использовать его для улучшения своего понимания воспитания </a:t>
            </a:r>
            <a:r>
              <a:rPr lang="ru-RU" dirty="0" smtClean="0">
                <a:solidFill>
                  <a:srgbClr val="7030A0"/>
                </a:solidFill>
              </a:rPr>
              <a:t>глобальной гражданственности </a:t>
            </a:r>
            <a:r>
              <a:rPr lang="ru-RU" dirty="0">
                <a:solidFill>
                  <a:srgbClr val="7030A0"/>
                </a:solidFill>
              </a:rPr>
              <a:t>и в качестве источника идей для проведения мероприятий. </a:t>
            </a:r>
            <a:endParaRPr lang="ru-RU" dirty="0" smtClean="0">
              <a:solidFill>
                <a:srgbClr val="7030A0"/>
              </a:solidFill>
            </a:endParaRP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Специалисты по </a:t>
            </a:r>
            <a:r>
              <a:rPr lang="ru-RU" dirty="0"/>
              <a:t>разработке учебных программ могут использовать и адаптировать </a:t>
            </a:r>
            <a:r>
              <a:rPr lang="ru-RU" dirty="0" smtClean="0"/>
              <a:t>включенные в </a:t>
            </a:r>
            <a:r>
              <a:rPr lang="ru-RU" dirty="0"/>
              <a:t>руководство темы и цели обучения к ситуации в стране и разрабатывать </a:t>
            </a:r>
            <a:r>
              <a:rPr lang="ru-RU" dirty="0" smtClean="0"/>
              <a:t>национальные программы</a:t>
            </a:r>
            <a:r>
              <a:rPr lang="ru-RU" dirty="0"/>
              <a:t>. Ответственные за политику в сфере образования могут </a:t>
            </a:r>
            <a:r>
              <a:rPr lang="ru-RU" dirty="0" smtClean="0"/>
              <a:t>использовать руководство </a:t>
            </a:r>
            <a:r>
              <a:rPr lang="ru-RU" dirty="0"/>
              <a:t>для оценки роли воспитания глобальной гражданственности и </a:t>
            </a:r>
            <a:r>
              <a:rPr lang="ru-RU" dirty="0" smtClean="0"/>
              <a:t>определения соответствующих </a:t>
            </a:r>
            <a:r>
              <a:rPr lang="ru-RU" dirty="0"/>
              <a:t>национальных приоритетов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125372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43910"/>
            <a:ext cx="81186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Воспитание глобальной гражданственности основывается на трех областях обучения –</a:t>
            </a:r>
          </a:p>
          <a:p>
            <a:r>
              <a:rPr lang="ru-RU" dirty="0">
                <a:solidFill>
                  <a:srgbClr val="7030A0"/>
                </a:solidFill>
              </a:rPr>
              <a:t>когнитивной, социально-эмоциональной и поведенческой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pPr algn="just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Они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соответствуют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четырем основам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обучения, описанным в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докладе «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Обучение: Сокрытое сокровище»: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учиться познавать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, учиться делать, учиться быть и жить вместе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  <a:p>
            <a:r>
              <a:rPr lang="ru-RU" dirty="0"/>
              <a:t>▪▪ Когнитивная область: знания и навыки мышления, необходимые для лучшего </a:t>
            </a:r>
            <a:r>
              <a:rPr lang="ru-RU" dirty="0" smtClean="0"/>
              <a:t>понимания мира </a:t>
            </a:r>
            <a:r>
              <a:rPr lang="ru-RU" dirty="0"/>
              <a:t>во всей его сложности.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▪▪ </a:t>
            </a:r>
            <a:r>
              <a:rPr lang="ru-RU" dirty="0"/>
              <a:t>Социально-эмоциональная область: ценности, установки и социальные навыки</a:t>
            </a:r>
            <a:r>
              <a:rPr lang="ru-RU" dirty="0" smtClean="0"/>
              <a:t>, позволяющие </a:t>
            </a:r>
            <a:r>
              <a:rPr lang="ru-RU" dirty="0"/>
              <a:t>учащимся развиваться эмоционально, </a:t>
            </a:r>
            <a:r>
              <a:rPr lang="ru-RU" dirty="0" err="1"/>
              <a:t>психосоциально</a:t>
            </a:r>
            <a:r>
              <a:rPr lang="ru-RU" dirty="0"/>
              <a:t> и физически </a:t>
            </a:r>
            <a:r>
              <a:rPr lang="ru-RU" dirty="0" smtClean="0"/>
              <a:t>и жить </a:t>
            </a:r>
            <a:r>
              <a:rPr lang="ru-RU" dirty="0"/>
              <a:t>вместе с другими людьми в мире и взаимоуважении.</a:t>
            </a:r>
          </a:p>
          <a:p>
            <a:endParaRPr lang="ru-RU" dirty="0" smtClean="0"/>
          </a:p>
          <a:p>
            <a:r>
              <a:rPr lang="ru-RU" dirty="0" smtClean="0"/>
              <a:t>▪▪ </a:t>
            </a:r>
            <a:r>
              <a:rPr lang="ru-RU" dirty="0"/>
              <a:t>Поведенческая область: поведение, результаты, практическое применение и участие.</a:t>
            </a:r>
          </a:p>
        </p:txBody>
      </p:sp>
    </p:spTree>
    <p:extLst>
      <p:ext uri="{BB962C8B-B14F-4D97-AF65-F5344CB8AC3E}">
        <p14:creationId xmlns:p14="http://schemas.microsoft.com/office/powerpoint/2010/main" val="8782039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1640</Words>
  <Application>Microsoft Office PowerPoint</Application>
  <PresentationFormat>Экран (4:3)</PresentationFormat>
  <Paragraphs>129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11</cp:revision>
  <dcterms:created xsi:type="dcterms:W3CDTF">2019-11-05T07:30:47Z</dcterms:created>
  <dcterms:modified xsi:type="dcterms:W3CDTF">2019-11-06T19:03:34Z</dcterms:modified>
</cp:coreProperties>
</file>